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6" r:id="rId2"/>
    <p:sldId id="267" r:id="rId3"/>
    <p:sldId id="264" r:id="rId4"/>
    <p:sldId id="287" r:id="rId5"/>
    <p:sldId id="288" r:id="rId6"/>
    <p:sldId id="289" r:id="rId7"/>
    <p:sldId id="258" r:id="rId8"/>
    <p:sldId id="259" r:id="rId9"/>
    <p:sldId id="278" r:id="rId10"/>
    <p:sldId id="279" r:id="rId11"/>
    <p:sldId id="280" r:id="rId12"/>
    <p:sldId id="284" r:id="rId13"/>
    <p:sldId id="290" r:id="rId14"/>
    <p:sldId id="286" r:id="rId15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810BDC-6323-4262-AC41-D46168D4F667}" v="7" dt="2026-08-29T03:25:16.5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bremedhin, Mewcha Amha" userId="2a0aff56-200c-49fa-8828-12c11547b4d8" providerId="ADAL" clId="{B7C235DD-3508-44CE-BF17-E028CDC8A755}"/>
    <pc:docChg chg="undo custSel modSld">
      <pc:chgData name="Gebremedhin, Mewcha Amha" userId="2a0aff56-200c-49fa-8828-12c11547b4d8" providerId="ADAL" clId="{B7C235DD-3508-44CE-BF17-E028CDC8A755}" dt="2026-08-29T03:40:25.982" v="59" actId="1076"/>
      <pc:docMkLst>
        <pc:docMk/>
      </pc:docMkLst>
      <pc:sldChg chg="addSp delSp modSp mod">
        <pc:chgData name="Gebremedhin, Mewcha Amha" userId="2a0aff56-200c-49fa-8828-12c11547b4d8" providerId="ADAL" clId="{B7C235DD-3508-44CE-BF17-E028CDC8A755}" dt="2026-08-29T03:26:28.356" v="54" actId="478"/>
        <pc:sldMkLst>
          <pc:docMk/>
          <pc:sldMk cId="482563543" sldId="266"/>
        </pc:sldMkLst>
        <pc:spChg chg="mod">
          <ac:chgData name="Gebremedhin, Mewcha Amha" userId="2a0aff56-200c-49fa-8828-12c11547b4d8" providerId="ADAL" clId="{B7C235DD-3508-44CE-BF17-E028CDC8A755}" dt="2026-08-29T03:26:18.078" v="52" actId="20577"/>
          <ac:spMkLst>
            <pc:docMk/>
            <pc:sldMk cId="482563543" sldId="266"/>
            <ac:spMk id="2" creationId="{A24F5469-E39A-3F83-FD70-4BFFA3E8F743}"/>
          </ac:spMkLst>
        </pc:spChg>
        <pc:spChg chg="mod">
          <ac:chgData name="Gebremedhin, Mewcha Amha" userId="2a0aff56-200c-49fa-8828-12c11547b4d8" providerId="ADAL" clId="{B7C235DD-3508-44CE-BF17-E028CDC8A755}" dt="2026-08-29T03:23:17.830" v="21" actId="20578"/>
          <ac:spMkLst>
            <pc:docMk/>
            <pc:sldMk cId="482563543" sldId="266"/>
            <ac:spMk id="3" creationId="{2EE5D532-479D-1A28-CFB3-5B6E5B33ACFD}"/>
          </ac:spMkLst>
        </pc:spChg>
        <pc:picChg chg="add del mod">
          <ac:chgData name="Gebremedhin, Mewcha Amha" userId="2a0aff56-200c-49fa-8828-12c11547b4d8" providerId="ADAL" clId="{B7C235DD-3508-44CE-BF17-E028CDC8A755}" dt="2026-08-29T03:26:28.356" v="54" actId="478"/>
          <ac:picMkLst>
            <pc:docMk/>
            <pc:sldMk cId="482563543" sldId="266"/>
            <ac:picMk id="5" creationId="{AFEA3776-A0A0-6F48-F44E-CE597EF43CCE}"/>
          </ac:picMkLst>
        </pc:picChg>
      </pc:sldChg>
      <pc:sldChg chg="addSp modSp mod">
        <pc:chgData name="Gebremedhin, Mewcha Amha" userId="2a0aff56-200c-49fa-8828-12c11547b4d8" providerId="ADAL" clId="{B7C235DD-3508-44CE-BF17-E028CDC8A755}" dt="2026-08-29T03:40:25.982" v="59" actId="1076"/>
        <pc:sldMkLst>
          <pc:docMk/>
          <pc:sldMk cId="26592930" sldId="286"/>
        </pc:sldMkLst>
        <pc:picChg chg="add mod">
          <ac:chgData name="Gebremedhin, Mewcha Amha" userId="2a0aff56-200c-49fa-8828-12c11547b4d8" providerId="ADAL" clId="{B7C235DD-3508-44CE-BF17-E028CDC8A755}" dt="2026-08-29T03:39:54.920" v="56" actId="1076"/>
          <ac:picMkLst>
            <pc:docMk/>
            <pc:sldMk cId="26592930" sldId="286"/>
            <ac:picMk id="5" creationId="{301168C3-4F16-3EC4-1FC3-40804B8638AC}"/>
          </ac:picMkLst>
        </pc:picChg>
        <pc:picChg chg="add mod">
          <ac:chgData name="Gebremedhin, Mewcha Amha" userId="2a0aff56-200c-49fa-8828-12c11547b4d8" providerId="ADAL" clId="{B7C235DD-3508-44CE-BF17-E028CDC8A755}" dt="2026-08-29T03:40:25.982" v="59" actId="1076"/>
          <ac:picMkLst>
            <pc:docMk/>
            <pc:sldMk cId="26592930" sldId="286"/>
            <ac:picMk id="7" creationId="{E9C2C942-F8F7-F547-4D5E-413FE853670E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9B28A7-60DD-42F4-85CD-B3532E1F1500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11759B1-46A9-4F1A-A220-68374C77709A}">
      <dgm:prSet custT="1"/>
      <dgm:spPr/>
      <dgm:t>
        <a:bodyPr/>
        <a:lstStyle/>
        <a:p>
          <a:pPr algn="ctr">
            <a:lnSpc>
              <a:spcPct val="90000"/>
            </a:lnSpc>
            <a:buNone/>
          </a:pPr>
          <a:r>
            <a:rPr lang="en-US" sz="1900" b="1" dirty="0">
              <a:solidFill>
                <a:srgbClr val="0070C0"/>
              </a:solidFill>
            </a:rPr>
            <a:t>Digital elevation model and Gulf water boundary</a:t>
          </a:r>
          <a:endParaRPr lang="en-US" sz="1900" dirty="0">
            <a:solidFill>
              <a:srgbClr val="0070C0"/>
            </a:solidFill>
          </a:endParaRPr>
        </a:p>
      </dgm:t>
    </dgm:pt>
    <dgm:pt modelId="{692E6A0E-AC1C-4A84-8766-BCCAF3C2D346}" type="parTrans" cxnId="{A11DF04E-CB1D-4ED6-9624-C2581228A2A3}">
      <dgm:prSet/>
      <dgm:spPr/>
      <dgm:t>
        <a:bodyPr/>
        <a:lstStyle/>
        <a:p>
          <a:endParaRPr lang="en-US"/>
        </a:p>
      </dgm:t>
    </dgm:pt>
    <dgm:pt modelId="{B949039E-725C-4BE3-9A61-EDC90531A0A7}" type="sibTrans" cxnId="{A11DF04E-CB1D-4ED6-9624-C2581228A2A3}">
      <dgm:prSet phldrT="1" phldr="0"/>
      <dgm:spPr/>
    </dgm:pt>
    <dgm:pt modelId="{A6411EFE-F0F5-46F5-A454-2A7CB7838EF8}">
      <dgm:prSet custT="1"/>
      <dgm:spPr/>
      <dgm:t>
        <a:bodyPr/>
        <a:lstStyle/>
        <a:p>
          <a:pPr algn="l">
            <a:lnSpc>
              <a:spcPct val="110000"/>
            </a:lnSpc>
            <a:buFont typeface="Wingdings" panose="05000000000000000000" pitchFamily="2" charset="2"/>
            <a:buChar char="§"/>
          </a:pPr>
          <a:r>
            <a:rPr lang="en-US" sz="1400" dirty="0"/>
            <a:t> represent the ground elevation and the ocean/tidal source, respectively </a:t>
          </a:r>
        </a:p>
      </dgm:t>
    </dgm:pt>
    <dgm:pt modelId="{F2C95505-ED93-4FD3-B7F2-C8A05B5210E7}" type="parTrans" cxnId="{30B684E9-93FA-4B59-8B67-971B5DEEFE8F}">
      <dgm:prSet/>
      <dgm:spPr/>
      <dgm:t>
        <a:bodyPr/>
        <a:lstStyle/>
        <a:p>
          <a:endParaRPr lang="en-US"/>
        </a:p>
      </dgm:t>
    </dgm:pt>
    <dgm:pt modelId="{CADC7B0A-76E8-483B-99FE-68343ED1F9EE}" type="sibTrans" cxnId="{30B684E9-93FA-4B59-8B67-971B5DEEFE8F}">
      <dgm:prSet/>
      <dgm:spPr/>
      <dgm:t>
        <a:bodyPr/>
        <a:lstStyle/>
        <a:p>
          <a:endParaRPr lang="en-US"/>
        </a:p>
      </dgm:t>
    </dgm:pt>
    <dgm:pt modelId="{1898808D-93C3-4F2F-BBB9-3B07E7290CE3}">
      <dgm:prSet custT="1"/>
      <dgm:spPr/>
      <dgm:t>
        <a:bodyPr/>
        <a:lstStyle/>
        <a:p>
          <a:pPr algn="ctr">
            <a:lnSpc>
              <a:spcPct val="90000"/>
            </a:lnSpc>
            <a:buNone/>
          </a:pPr>
          <a:r>
            <a:rPr lang="en-US" sz="2000" b="1" dirty="0">
              <a:solidFill>
                <a:srgbClr val="0070C0"/>
              </a:solidFill>
            </a:rPr>
            <a:t>Coastal-connectivity constraint</a:t>
          </a:r>
          <a:endParaRPr lang="en-US" sz="2000" dirty="0">
            <a:solidFill>
              <a:srgbClr val="0070C0"/>
            </a:solidFill>
          </a:endParaRPr>
        </a:p>
      </dgm:t>
    </dgm:pt>
    <dgm:pt modelId="{79DBDF5F-693C-4F05-B779-F73A3A19092A}" type="parTrans" cxnId="{B69D2C68-3BEA-4868-B965-6F48FD5CCEDD}">
      <dgm:prSet/>
      <dgm:spPr/>
      <dgm:t>
        <a:bodyPr/>
        <a:lstStyle/>
        <a:p>
          <a:endParaRPr lang="en-US"/>
        </a:p>
      </dgm:t>
    </dgm:pt>
    <dgm:pt modelId="{57AC1EA0-1FAE-49FC-8738-20B6039D7BFD}" type="sibTrans" cxnId="{B69D2C68-3BEA-4868-B965-6F48FD5CCEDD}">
      <dgm:prSet phldrT="3" phldr="0"/>
      <dgm:spPr/>
    </dgm:pt>
    <dgm:pt modelId="{7F857936-B94F-42D1-BA32-BE6EAD1EEEE2}">
      <dgm:prSet/>
      <dgm:spPr/>
      <dgm:t>
        <a:bodyPr/>
        <a:lstStyle/>
        <a:p>
          <a:pPr algn="l">
            <a:lnSpc>
              <a:spcPct val="112000"/>
            </a:lnSpc>
            <a:buFont typeface="Wingdings" panose="05000000000000000000" pitchFamily="2" charset="2"/>
            <a:buChar char="§"/>
          </a:pPr>
          <a:r>
            <a:rPr lang="en-US" sz="1500" dirty="0"/>
            <a:t> to remove inland depressions that are below the </a:t>
          </a:r>
          <a:r>
            <a:rPr lang="en-US" sz="1500" dirty="0" err="1"/>
            <a:t>SLR</a:t>
          </a:r>
          <a:r>
            <a:rPr lang="en-US" sz="1500" dirty="0"/>
            <a:t> elevation but not hydraulically connected to the shoreline. </a:t>
          </a:r>
        </a:p>
      </dgm:t>
    </dgm:pt>
    <dgm:pt modelId="{B0791475-7FF8-4E41-B6B9-F5E2F5ADD86E}" type="parTrans" cxnId="{C4C67267-E482-4314-9C99-E22BC097FDEC}">
      <dgm:prSet/>
      <dgm:spPr/>
      <dgm:t>
        <a:bodyPr/>
        <a:lstStyle/>
        <a:p>
          <a:endParaRPr lang="en-US"/>
        </a:p>
      </dgm:t>
    </dgm:pt>
    <dgm:pt modelId="{A0297CF5-0795-4D8A-9C7A-D278FFDEE8C9}" type="sibTrans" cxnId="{C4C67267-E482-4314-9C99-E22BC097FDEC}">
      <dgm:prSet/>
      <dgm:spPr/>
      <dgm:t>
        <a:bodyPr/>
        <a:lstStyle/>
        <a:p>
          <a:endParaRPr lang="en-US"/>
        </a:p>
      </dgm:t>
    </dgm:pt>
    <dgm:pt modelId="{EE6A4F1D-8450-45C9-9D3C-38B8B13C79DB}">
      <dgm:prSet custT="1"/>
      <dgm:spPr/>
      <dgm:t>
        <a:bodyPr/>
        <a:lstStyle/>
        <a:p>
          <a:pPr algn="l">
            <a:lnSpc>
              <a:spcPct val="112000"/>
            </a:lnSpc>
            <a:buNone/>
          </a:pPr>
          <a:r>
            <a:rPr lang="en-US" sz="1500" b="1" dirty="0">
              <a:solidFill>
                <a:srgbClr val="0070C0"/>
              </a:solidFill>
            </a:rPr>
            <a:t>Flood inundation</a:t>
          </a:r>
          <a:endParaRPr lang="en-US" sz="1500" dirty="0"/>
        </a:p>
      </dgm:t>
    </dgm:pt>
    <dgm:pt modelId="{74F4B6E3-AFAA-4F29-B213-6FBBAE352F44}" type="parTrans" cxnId="{0C4EEA58-0222-4D3B-81D3-6569BEB016AD}">
      <dgm:prSet/>
      <dgm:spPr/>
      <dgm:t>
        <a:bodyPr/>
        <a:lstStyle/>
        <a:p>
          <a:endParaRPr lang="en-US"/>
        </a:p>
      </dgm:t>
    </dgm:pt>
    <dgm:pt modelId="{1585C76A-068E-4DBA-A6CA-9C60E822C100}" type="sibTrans" cxnId="{0C4EEA58-0222-4D3B-81D3-6569BEB016AD}">
      <dgm:prSet phldrT="4" phldr="0"/>
      <dgm:spPr/>
    </dgm:pt>
    <dgm:pt modelId="{E7AB7526-6745-4327-BB19-A134EAC83A0C}">
      <dgm:prSet custT="1"/>
      <dgm:spPr/>
      <dgm:t>
        <a:bodyPr/>
        <a:lstStyle/>
        <a:p>
          <a:pPr algn="l">
            <a:lnSpc>
              <a:spcPct val="110000"/>
            </a:lnSpc>
            <a:buFont typeface="Wingdings" panose="05000000000000000000" pitchFamily="2" charset="2"/>
            <a:buChar char="§"/>
          </a:pPr>
          <a:endParaRPr lang="en-US" sz="1400" dirty="0"/>
        </a:p>
      </dgm:t>
    </dgm:pt>
    <dgm:pt modelId="{5A69075A-1B36-4826-AA20-B10A31C45804}" type="parTrans" cxnId="{FAC0EA54-DC9D-43BC-9CDA-9CFC5DD79333}">
      <dgm:prSet/>
      <dgm:spPr/>
      <dgm:t>
        <a:bodyPr/>
        <a:lstStyle/>
        <a:p>
          <a:endParaRPr lang="en-US"/>
        </a:p>
      </dgm:t>
    </dgm:pt>
    <dgm:pt modelId="{66E6DACF-03BD-4828-B706-8B65DABF49D5}" type="sibTrans" cxnId="{FAC0EA54-DC9D-43BC-9CDA-9CFC5DD79333}">
      <dgm:prSet/>
      <dgm:spPr/>
      <dgm:t>
        <a:bodyPr/>
        <a:lstStyle/>
        <a:p>
          <a:endParaRPr lang="en-US"/>
        </a:p>
      </dgm:t>
    </dgm:pt>
    <dgm:pt modelId="{0F1A519A-83A1-453D-BB1E-F87F036804EA}">
      <dgm:prSet custT="1"/>
      <dgm:spPr/>
      <dgm:t>
        <a:bodyPr/>
        <a:lstStyle/>
        <a:p>
          <a:pPr algn="l">
            <a:lnSpc>
              <a:spcPct val="110000"/>
            </a:lnSpc>
            <a:buFont typeface="Wingdings" panose="05000000000000000000" pitchFamily="2" charset="2"/>
            <a:buChar char="§"/>
          </a:pPr>
          <a:endParaRPr lang="en-US" sz="1400" dirty="0"/>
        </a:p>
      </dgm:t>
    </dgm:pt>
    <dgm:pt modelId="{BB0B12D7-E860-471B-BAD5-46A06F6A0C47}" type="parTrans" cxnId="{EC687A61-BB5D-41E0-977F-61B610747A7F}">
      <dgm:prSet/>
      <dgm:spPr/>
      <dgm:t>
        <a:bodyPr/>
        <a:lstStyle/>
        <a:p>
          <a:endParaRPr lang="en-US"/>
        </a:p>
      </dgm:t>
    </dgm:pt>
    <dgm:pt modelId="{1A32586A-887A-48D0-9060-3BFD6B4479F3}" type="sibTrans" cxnId="{EC687A61-BB5D-41E0-977F-61B610747A7F}">
      <dgm:prSet/>
      <dgm:spPr/>
      <dgm:t>
        <a:bodyPr/>
        <a:lstStyle/>
        <a:p>
          <a:endParaRPr lang="en-US"/>
        </a:p>
      </dgm:t>
    </dgm:pt>
    <dgm:pt modelId="{A614B164-276E-4B54-8A1B-AB87FF9F6EDE}" type="pres">
      <dgm:prSet presAssocID="{209B28A7-60DD-42F4-85CD-B3532E1F1500}" presName="rootnode" presStyleCnt="0">
        <dgm:presLayoutVars>
          <dgm:chMax/>
          <dgm:chPref/>
          <dgm:dir/>
          <dgm:animLvl val="lvl"/>
        </dgm:presLayoutVars>
      </dgm:prSet>
      <dgm:spPr/>
    </dgm:pt>
    <dgm:pt modelId="{A1EC46C7-4B32-4733-8D0B-90EAB496E869}" type="pres">
      <dgm:prSet presAssocID="{311759B1-46A9-4F1A-A220-68374C77709A}" presName="composite" presStyleCnt="0"/>
      <dgm:spPr/>
    </dgm:pt>
    <dgm:pt modelId="{A24B2370-CDB5-4A15-9727-77583961CFEB}" type="pres">
      <dgm:prSet presAssocID="{311759B1-46A9-4F1A-A220-68374C77709A}" presName="LShape" presStyleLbl="alignNode1" presStyleIdx="0" presStyleCnt="5"/>
      <dgm:spPr/>
    </dgm:pt>
    <dgm:pt modelId="{115BC947-7B4C-4D5E-9001-D9024E106132}" type="pres">
      <dgm:prSet presAssocID="{311759B1-46A9-4F1A-A220-68374C77709A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730727BB-744D-433A-81B5-659B4E74AD26}" type="pres">
      <dgm:prSet presAssocID="{311759B1-46A9-4F1A-A220-68374C77709A}" presName="Triangle" presStyleLbl="alignNode1" presStyleIdx="1" presStyleCnt="5"/>
      <dgm:spPr/>
    </dgm:pt>
    <dgm:pt modelId="{FEB4F1EC-958C-4ED9-8494-FA8BC28DBAA3}" type="pres">
      <dgm:prSet presAssocID="{B949039E-725C-4BE3-9A61-EDC90531A0A7}" presName="sibTrans" presStyleCnt="0"/>
      <dgm:spPr/>
    </dgm:pt>
    <dgm:pt modelId="{340A8B42-27E3-47A5-B42D-815F207541B8}" type="pres">
      <dgm:prSet presAssocID="{B949039E-725C-4BE3-9A61-EDC90531A0A7}" presName="space" presStyleCnt="0"/>
      <dgm:spPr/>
    </dgm:pt>
    <dgm:pt modelId="{2212E09D-7554-42B3-97DF-76FC09A47C8B}" type="pres">
      <dgm:prSet presAssocID="{1898808D-93C3-4F2F-BBB9-3B07E7290CE3}" presName="composite" presStyleCnt="0"/>
      <dgm:spPr/>
    </dgm:pt>
    <dgm:pt modelId="{7FEA8C31-8C90-4A52-ACD8-642470363AC7}" type="pres">
      <dgm:prSet presAssocID="{1898808D-93C3-4F2F-BBB9-3B07E7290CE3}" presName="LShape" presStyleLbl="alignNode1" presStyleIdx="2" presStyleCnt="5"/>
      <dgm:spPr/>
    </dgm:pt>
    <dgm:pt modelId="{943DFC77-8F97-40E2-BE6A-9403698B8DA1}" type="pres">
      <dgm:prSet presAssocID="{1898808D-93C3-4F2F-BBB9-3B07E7290CE3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5E22AD68-1D30-48BA-ABBB-0F41E1541B72}" type="pres">
      <dgm:prSet presAssocID="{1898808D-93C3-4F2F-BBB9-3B07E7290CE3}" presName="Triangle" presStyleLbl="alignNode1" presStyleIdx="3" presStyleCnt="5"/>
      <dgm:spPr>
        <a:solidFill>
          <a:srgbClr val="00B0F0"/>
        </a:solidFill>
        <a:ln>
          <a:solidFill>
            <a:srgbClr val="00B0F0"/>
          </a:solidFill>
        </a:ln>
      </dgm:spPr>
    </dgm:pt>
    <dgm:pt modelId="{50401771-826D-4CCA-A23D-EF18BA5A153C}" type="pres">
      <dgm:prSet presAssocID="{57AC1EA0-1FAE-49FC-8738-20B6039D7BFD}" presName="sibTrans" presStyleCnt="0"/>
      <dgm:spPr/>
    </dgm:pt>
    <dgm:pt modelId="{0DED6DA0-9CA4-450D-A97E-CFC16BDE0A24}" type="pres">
      <dgm:prSet presAssocID="{57AC1EA0-1FAE-49FC-8738-20B6039D7BFD}" presName="space" presStyleCnt="0"/>
      <dgm:spPr/>
    </dgm:pt>
    <dgm:pt modelId="{AB71596A-A58F-4638-93BA-69D2E620EFE4}" type="pres">
      <dgm:prSet presAssocID="{EE6A4F1D-8450-45C9-9D3C-38B8B13C79DB}" presName="composite" presStyleCnt="0"/>
      <dgm:spPr/>
    </dgm:pt>
    <dgm:pt modelId="{E1968ECE-145E-4985-BF68-5C91278BCD5F}" type="pres">
      <dgm:prSet presAssocID="{EE6A4F1D-8450-45C9-9D3C-38B8B13C79DB}" presName="LShape" presStyleLbl="alignNode1" presStyleIdx="4" presStyleCnt="5"/>
      <dgm:spPr>
        <a:solidFill>
          <a:srgbClr val="00B0F0"/>
        </a:solidFill>
        <a:ln>
          <a:solidFill>
            <a:srgbClr val="00B0F0"/>
          </a:solidFill>
        </a:ln>
      </dgm:spPr>
    </dgm:pt>
    <dgm:pt modelId="{15506C80-948B-4251-95D4-4FD2A6F777F2}" type="pres">
      <dgm:prSet presAssocID="{EE6A4F1D-8450-45C9-9D3C-38B8B13C79DB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25C6FA0C-F3D9-4FE2-A8CD-7DFEDCD6E13D}" type="presOf" srcId="{209B28A7-60DD-42F4-85CD-B3532E1F1500}" destId="{A614B164-276E-4B54-8A1B-AB87FF9F6EDE}" srcOrd="0" destOrd="0" presId="urn:microsoft.com/office/officeart/2009/3/layout/StepUpProcess"/>
    <dgm:cxn modelId="{7937792C-7980-4428-94A8-5B2380D98BDC}" type="presOf" srcId="{EE6A4F1D-8450-45C9-9D3C-38B8B13C79DB}" destId="{15506C80-948B-4251-95D4-4FD2A6F777F2}" srcOrd="0" destOrd="0" presId="urn:microsoft.com/office/officeart/2009/3/layout/StepUpProcess"/>
    <dgm:cxn modelId="{A547183B-7D32-441A-8922-FEDF4416A341}" type="presOf" srcId="{0F1A519A-83A1-453D-BB1E-F87F036804EA}" destId="{115BC947-7B4C-4D5E-9001-D9024E106132}" srcOrd="0" destOrd="2" presId="urn:microsoft.com/office/officeart/2009/3/layout/StepUpProcess"/>
    <dgm:cxn modelId="{EC687A61-BB5D-41E0-977F-61B610747A7F}" srcId="{311759B1-46A9-4F1A-A220-68374C77709A}" destId="{0F1A519A-83A1-453D-BB1E-F87F036804EA}" srcOrd="1" destOrd="0" parTransId="{BB0B12D7-E860-471B-BAD5-46A06F6A0C47}" sibTransId="{1A32586A-887A-48D0-9060-3BFD6B4479F3}"/>
    <dgm:cxn modelId="{C4C67267-E482-4314-9C99-E22BC097FDEC}" srcId="{1898808D-93C3-4F2F-BBB9-3B07E7290CE3}" destId="{7F857936-B94F-42D1-BA32-BE6EAD1EEEE2}" srcOrd="0" destOrd="0" parTransId="{B0791475-7FF8-4E41-B6B9-F5E2F5ADD86E}" sibTransId="{A0297CF5-0795-4D8A-9C7A-D278FFDEE8C9}"/>
    <dgm:cxn modelId="{B69D2C68-3BEA-4868-B965-6F48FD5CCEDD}" srcId="{209B28A7-60DD-42F4-85CD-B3532E1F1500}" destId="{1898808D-93C3-4F2F-BBB9-3B07E7290CE3}" srcOrd="1" destOrd="0" parTransId="{79DBDF5F-693C-4F05-B779-F73A3A19092A}" sibTransId="{57AC1EA0-1FAE-49FC-8738-20B6039D7BFD}"/>
    <dgm:cxn modelId="{A11DF04E-CB1D-4ED6-9624-C2581228A2A3}" srcId="{209B28A7-60DD-42F4-85CD-B3532E1F1500}" destId="{311759B1-46A9-4F1A-A220-68374C77709A}" srcOrd="0" destOrd="0" parTransId="{692E6A0E-AC1C-4A84-8766-BCCAF3C2D346}" sibTransId="{B949039E-725C-4BE3-9A61-EDC90531A0A7}"/>
    <dgm:cxn modelId="{FAC0EA54-DC9D-43BC-9CDA-9CFC5DD79333}" srcId="{311759B1-46A9-4F1A-A220-68374C77709A}" destId="{E7AB7526-6745-4327-BB19-A134EAC83A0C}" srcOrd="2" destOrd="0" parTransId="{5A69075A-1B36-4826-AA20-B10A31C45804}" sibTransId="{66E6DACF-03BD-4828-B706-8B65DABF49D5}"/>
    <dgm:cxn modelId="{AFFB2B56-451C-444D-9175-938B092FAA8D}" type="presOf" srcId="{7F857936-B94F-42D1-BA32-BE6EAD1EEEE2}" destId="{943DFC77-8F97-40E2-BE6A-9403698B8DA1}" srcOrd="0" destOrd="1" presId="urn:microsoft.com/office/officeart/2009/3/layout/StepUpProcess"/>
    <dgm:cxn modelId="{0C4EEA58-0222-4D3B-81D3-6569BEB016AD}" srcId="{209B28A7-60DD-42F4-85CD-B3532E1F1500}" destId="{EE6A4F1D-8450-45C9-9D3C-38B8B13C79DB}" srcOrd="2" destOrd="0" parTransId="{74F4B6E3-AFAA-4F29-B213-6FBBAE352F44}" sibTransId="{1585C76A-068E-4DBA-A6CA-9C60E822C100}"/>
    <dgm:cxn modelId="{71536985-C2D7-4234-AA4C-355C75F2A8A8}" type="presOf" srcId="{A6411EFE-F0F5-46F5-A454-2A7CB7838EF8}" destId="{115BC947-7B4C-4D5E-9001-D9024E106132}" srcOrd="0" destOrd="1" presId="urn:microsoft.com/office/officeart/2009/3/layout/StepUpProcess"/>
    <dgm:cxn modelId="{70BE84CD-4913-47EA-AC5E-C67C94069A03}" type="presOf" srcId="{1898808D-93C3-4F2F-BBB9-3B07E7290CE3}" destId="{943DFC77-8F97-40E2-BE6A-9403698B8DA1}" srcOrd="0" destOrd="0" presId="urn:microsoft.com/office/officeart/2009/3/layout/StepUpProcess"/>
    <dgm:cxn modelId="{556A6BD0-3D9A-42FD-AD29-DFDCFA66CE10}" type="presOf" srcId="{311759B1-46A9-4F1A-A220-68374C77709A}" destId="{115BC947-7B4C-4D5E-9001-D9024E106132}" srcOrd="0" destOrd="0" presId="urn:microsoft.com/office/officeart/2009/3/layout/StepUpProcess"/>
    <dgm:cxn modelId="{135432DE-3AFF-462C-9E93-5EFB72105301}" type="presOf" srcId="{E7AB7526-6745-4327-BB19-A134EAC83A0C}" destId="{115BC947-7B4C-4D5E-9001-D9024E106132}" srcOrd="0" destOrd="3" presId="urn:microsoft.com/office/officeart/2009/3/layout/StepUpProcess"/>
    <dgm:cxn modelId="{30B684E9-93FA-4B59-8B67-971B5DEEFE8F}" srcId="{311759B1-46A9-4F1A-A220-68374C77709A}" destId="{A6411EFE-F0F5-46F5-A454-2A7CB7838EF8}" srcOrd="0" destOrd="0" parTransId="{F2C95505-ED93-4FD3-B7F2-C8A05B5210E7}" sibTransId="{CADC7B0A-76E8-483B-99FE-68343ED1F9EE}"/>
    <dgm:cxn modelId="{AEDA8C74-F69E-4030-A1D2-4BA73B7CE498}" type="presParOf" srcId="{A614B164-276E-4B54-8A1B-AB87FF9F6EDE}" destId="{A1EC46C7-4B32-4733-8D0B-90EAB496E869}" srcOrd="0" destOrd="0" presId="urn:microsoft.com/office/officeart/2009/3/layout/StepUpProcess"/>
    <dgm:cxn modelId="{95DCC70B-2A28-41F9-850C-B9D3C96C80AE}" type="presParOf" srcId="{A1EC46C7-4B32-4733-8D0B-90EAB496E869}" destId="{A24B2370-CDB5-4A15-9727-77583961CFEB}" srcOrd="0" destOrd="0" presId="urn:microsoft.com/office/officeart/2009/3/layout/StepUpProcess"/>
    <dgm:cxn modelId="{DB7AF9F6-D90D-4F2A-887C-DF19C18CEBC5}" type="presParOf" srcId="{A1EC46C7-4B32-4733-8D0B-90EAB496E869}" destId="{115BC947-7B4C-4D5E-9001-D9024E106132}" srcOrd="1" destOrd="0" presId="urn:microsoft.com/office/officeart/2009/3/layout/StepUpProcess"/>
    <dgm:cxn modelId="{756E54B0-E3CE-4621-A028-7D87D05BAD71}" type="presParOf" srcId="{A1EC46C7-4B32-4733-8D0B-90EAB496E869}" destId="{730727BB-744D-433A-81B5-659B4E74AD26}" srcOrd="2" destOrd="0" presId="urn:microsoft.com/office/officeart/2009/3/layout/StepUpProcess"/>
    <dgm:cxn modelId="{8BF21B73-230C-4FEC-A401-3B1D15E27B61}" type="presParOf" srcId="{A614B164-276E-4B54-8A1B-AB87FF9F6EDE}" destId="{FEB4F1EC-958C-4ED9-8494-FA8BC28DBAA3}" srcOrd="1" destOrd="0" presId="urn:microsoft.com/office/officeart/2009/3/layout/StepUpProcess"/>
    <dgm:cxn modelId="{16757DF7-457F-4611-8DC5-E3A18128A477}" type="presParOf" srcId="{FEB4F1EC-958C-4ED9-8494-FA8BC28DBAA3}" destId="{340A8B42-27E3-47A5-B42D-815F207541B8}" srcOrd="0" destOrd="0" presId="urn:microsoft.com/office/officeart/2009/3/layout/StepUpProcess"/>
    <dgm:cxn modelId="{F2EAEC09-710B-431B-AEF5-EC8CAF1EF96C}" type="presParOf" srcId="{A614B164-276E-4B54-8A1B-AB87FF9F6EDE}" destId="{2212E09D-7554-42B3-97DF-76FC09A47C8B}" srcOrd="2" destOrd="0" presId="urn:microsoft.com/office/officeart/2009/3/layout/StepUpProcess"/>
    <dgm:cxn modelId="{FC8B1FCE-6EB5-407D-A09A-0075BDEFC92C}" type="presParOf" srcId="{2212E09D-7554-42B3-97DF-76FC09A47C8B}" destId="{7FEA8C31-8C90-4A52-ACD8-642470363AC7}" srcOrd="0" destOrd="0" presId="urn:microsoft.com/office/officeart/2009/3/layout/StepUpProcess"/>
    <dgm:cxn modelId="{4DE70CF7-0E69-4063-8633-A114714115F1}" type="presParOf" srcId="{2212E09D-7554-42B3-97DF-76FC09A47C8B}" destId="{943DFC77-8F97-40E2-BE6A-9403698B8DA1}" srcOrd="1" destOrd="0" presId="urn:microsoft.com/office/officeart/2009/3/layout/StepUpProcess"/>
    <dgm:cxn modelId="{AB690D68-F044-4366-BC2D-DA0201F24F0F}" type="presParOf" srcId="{2212E09D-7554-42B3-97DF-76FC09A47C8B}" destId="{5E22AD68-1D30-48BA-ABBB-0F41E1541B72}" srcOrd="2" destOrd="0" presId="urn:microsoft.com/office/officeart/2009/3/layout/StepUpProcess"/>
    <dgm:cxn modelId="{3BB5F409-1203-4E19-BD05-C34F3519F195}" type="presParOf" srcId="{A614B164-276E-4B54-8A1B-AB87FF9F6EDE}" destId="{50401771-826D-4CCA-A23D-EF18BA5A153C}" srcOrd="3" destOrd="0" presId="urn:microsoft.com/office/officeart/2009/3/layout/StepUpProcess"/>
    <dgm:cxn modelId="{A3BA2B51-7F76-4EF7-8FA9-9E22A80DED2A}" type="presParOf" srcId="{50401771-826D-4CCA-A23D-EF18BA5A153C}" destId="{0DED6DA0-9CA4-450D-A97E-CFC16BDE0A24}" srcOrd="0" destOrd="0" presId="urn:microsoft.com/office/officeart/2009/3/layout/StepUpProcess"/>
    <dgm:cxn modelId="{688ACD0F-A6E1-49AC-8943-5FC70101639F}" type="presParOf" srcId="{A614B164-276E-4B54-8A1B-AB87FF9F6EDE}" destId="{AB71596A-A58F-4638-93BA-69D2E620EFE4}" srcOrd="4" destOrd="0" presId="urn:microsoft.com/office/officeart/2009/3/layout/StepUpProcess"/>
    <dgm:cxn modelId="{2740A4E0-5A79-4250-90CC-0DA0FBFD68D4}" type="presParOf" srcId="{AB71596A-A58F-4638-93BA-69D2E620EFE4}" destId="{E1968ECE-145E-4985-BF68-5C91278BCD5F}" srcOrd="0" destOrd="0" presId="urn:microsoft.com/office/officeart/2009/3/layout/StepUpProcess"/>
    <dgm:cxn modelId="{9AA4BF93-F431-4568-AEBE-F745EBED3C6A}" type="presParOf" srcId="{AB71596A-A58F-4638-93BA-69D2E620EFE4}" destId="{15506C80-948B-4251-95D4-4FD2A6F777F2}" srcOrd="1" destOrd="0" presId="urn:microsoft.com/office/officeart/2009/3/layout/StepUpProcess"/>
  </dgm:cxnLst>
  <dgm:bg/>
  <dgm:whole>
    <a:ln>
      <a:solidFill>
        <a:schemeClr val="bg1"/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4B2370-CDB5-4A15-9727-77583961CFEB}">
      <dsp:nvSpPr>
        <dsp:cNvPr id="0" name=""/>
        <dsp:cNvSpPr/>
      </dsp:nvSpPr>
      <dsp:spPr>
        <a:xfrm rot="5400000">
          <a:off x="2615580" y="952251"/>
          <a:ext cx="1643148" cy="2734162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5BC947-7B4C-4D5E-9001-D9024E106132}">
      <dsp:nvSpPr>
        <dsp:cNvPr id="0" name=""/>
        <dsp:cNvSpPr/>
      </dsp:nvSpPr>
      <dsp:spPr>
        <a:xfrm>
          <a:off x="2341297" y="1769176"/>
          <a:ext cx="2468416" cy="21637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solidFill>
                <a:srgbClr val="0070C0"/>
              </a:solidFill>
            </a:rPr>
            <a:t>Digital elevation model and Gulf water boundary</a:t>
          </a:r>
          <a:endParaRPr lang="en-US" sz="1900" kern="1200" dirty="0">
            <a:solidFill>
              <a:srgbClr val="0070C0"/>
            </a:solidFill>
          </a:endParaRPr>
        </a:p>
        <a:p>
          <a:pPr marL="114300" lvl="1" indent="-114300" algn="l" defTabSz="622300">
            <a:lnSpc>
              <a:spcPct val="11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en-US" sz="1400" kern="1200" dirty="0"/>
            <a:t> represent the ground elevation and the ocean/tidal source, respectively </a:t>
          </a:r>
        </a:p>
        <a:p>
          <a:pPr marL="114300" lvl="1" indent="-114300" algn="l" defTabSz="622300">
            <a:lnSpc>
              <a:spcPct val="11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endParaRPr lang="en-US" sz="1400" kern="1200" dirty="0"/>
        </a:p>
        <a:p>
          <a:pPr marL="114300" lvl="1" indent="-114300" algn="l" defTabSz="622300">
            <a:lnSpc>
              <a:spcPct val="11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endParaRPr lang="en-US" sz="1400" kern="1200" dirty="0"/>
        </a:p>
      </dsp:txBody>
      <dsp:txXfrm>
        <a:off x="2341297" y="1769176"/>
        <a:ext cx="2468416" cy="2163712"/>
      </dsp:txXfrm>
    </dsp:sp>
    <dsp:sp modelId="{730727BB-744D-433A-81B5-659B4E74AD26}">
      <dsp:nvSpPr>
        <dsp:cNvPr id="0" name=""/>
        <dsp:cNvSpPr/>
      </dsp:nvSpPr>
      <dsp:spPr>
        <a:xfrm>
          <a:off x="4343975" y="750959"/>
          <a:ext cx="465739" cy="465739"/>
        </a:xfrm>
        <a:prstGeom prst="triangle">
          <a:avLst>
            <a:gd name="adj" fmla="val 100000"/>
          </a:avLst>
        </a:prstGeom>
        <a:solidFill>
          <a:schemeClr val="accent2">
            <a:hueOff val="1610903"/>
            <a:satOff val="-4623"/>
            <a:lumOff val="-7402"/>
            <a:alphaOff val="0"/>
          </a:schemeClr>
        </a:solidFill>
        <a:ln w="19050" cap="flat" cmpd="sng" algn="ctr">
          <a:solidFill>
            <a:schemeClr val="accent2">
              <a:hueOff val="1610903"/>
              <a:satOff val="-4623"/>
              <a:lumOff val="-74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EA8C31-8C90-4A52-ACD8-642470363AC7}">
      <dsp:nvSpPr>
        <dsp:cNvPr id="0" name=""/>
        <dsp:cNvSpPr/>
      </dsp:nvSpPr>
      <dsp:spPr>
        <a:xfrm rot="5400000">
          <a:off x="5637404" y="204497"/>
          <a:ext cx="1643148" cy="2734162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accent2">
              <a:hueOff val="3221807"/>
              <a:satOff val="-9246"/>
              <a:lumOff val="-1480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3DFC77-8F97-40E2-BE6A-9403698B8DA1}">
      <dsp:nvSpPr>
        <dsp:cNvPr id="0" name=""/>
        <dsp:cNvSpPr/>
      </dsp:nvSpPr>
      <dsp:spPr>
        <a:xfrm>
          <a:off x="5363122" y="1021423"/>
          <a:ext cx="2468416" cy="21637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0070C0"/>
              </a:solidFill>
            </a:rPr>
            <a:t>Coastal-connectivity constraint</a:t>
          </a:r>
          <a:endParaRPr lang="en-US" sz="2000" kern="1200" dirty="0">
            <a:solidFill>
              <a:srgbClr val="0070C0"/>
            </a:solidFill>
          </a:endParaRPr>
        </a:p>
        <a:p>
          <a:pPr marL="114300" lvl="1" indent="-114300" algn="l" defTabSz="666750">
            <a:lnSpc>
              <a:spcPct val="112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en-US" sz="1500" kern="1200" dirty="0"/>
            <a:t> to remove inland depressions that are below the </a:t>
          </a:r>
          <a:r>
            <a:rPr lang="en-US" sz="1500" kern="1200" dirty="0" err="1"/>
            <a:t>SLR</a:t>
          </a:r>
          <a:r>
            <a:rPr lang="en-US" sz="1500" kern="1200" dirty="0"/>
            <a:t> elevation but not hydraulically connected to the shoreline. </a:t>
          </a:r>
        </a:p>
      </dsp:txBody>
      <dsp:txXfrm>
        <a:off x="5363122" y="1021423"/>
        <a:ext cx="2468416" cy="2163712"/>
      </dsp:txXfrm>
    </dsp:sp>
    <dsp:sp modelId="{5E22AD68-1D30-48BA-ABBB-0F41E1541B72}">
      <dsp:nvSpPr>
        <dsp:cNvPr id="0" name=""/>
        <dsp:cNvSpPr/>
      </dsp:nvSpPr>
      <dsp:spPr>
        <a:xfrm>
          <a:off x="7365800" y="3205"/>
          <a:ext cx="465739" cy="465739"/>
        </a:xfrm>
        <a:prstGeom prst="triangle">
          <a:avLst>
            <a:gd name="adj" fmla="val 100000"/>
          </a:avLst>
        </a:prstGeom>
        <a:solidFill>
          <a:srgbClr val="00B0F0"/>
        </a:solidFill>
        <a:ln w="1905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968ECE-145E-4985-BF68-5C91278BCD5F}">
      <dsp:nvSpPr>
        <dsp:cNvPr id="0" name=""/>
        <dsp:cNvSpPr/>
      </dsp:nvSpPr>
      <dsp:spPr>
        <a:xfrm rot="5400000">
          <a:off x="8659229" y="-543255"/>
          <a:ext cx="1643148" cy="2734162"/>
        </a:xfrm>
        <a:prstGeom prst="corner">
          <a:avLst>
            <a:gd name="adj1" fmla="val 16120"/>
            <a:gd name="adj2" fmla="val 16110"/>
          </a:avLst>
        </a:prstGeom>
        <a:solidFill>
          <a:srgbClr val="00B0F0"/>
        </a:solidFill>
        <a:ln w="1905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506C80-948B-4251-95D4-4FD2A6F777F2}">
      <dsp:nvSpPr>
        <dsp:cNvPr id="0" name=""/>
        <dsp:cNvSpPr/>
      </dsp:nvSpPr>
      <dsp:spPr>
        <a:xfrm>
          <a:off x="8384946" y="273669"/>
          <a:ext cx="2468416" cy="21637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112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rgbClr val="0070C0"/>
              </a:solidFill>
            </a:rPr>
            <a:t>Flood inundation</a:t>
          </a:r>
          <a:endParaRPr lang="en-US" sz="1500" kern="1200" dirty="0"/>
        </a:p>
      </dsp:txBody>
      <dsp:txXfrm>
        <a:off x="8384946" y="273669"/>
        <a:ext cx="2468416" cy="21637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21108AC9-A4CE-4143-8597-71B03FF64284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5D44A20D-6BAA-4605-A9FC-D4E030658E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691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US" sz="1200" b="1" dirty="0">
                <a:solidFill>
                  <a:schemeClr val="bg1"/>
                </a:solidFill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44A20D-6BAA-4605-A9FC-D4E030658EF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4272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dirty="0"/>
              <a:t>NOAA tide-gauge station 8725110</a:t>
            </a:r>
            <a:endParaRPr lang="en-US" b="1" dirty="0"/>
          </a:p>
          <a:p>
            <a:pPr lvl="0"/>
            <a:endParaRPr lang="en-US" b="1" dirty="0"/>
          </a:p>
          <a:p>
            <a:pPr lvl="0"/>
            <a:r>
              <a:rPr lang="en-US" b="1" dirty="0"/>
              <a:t>8725110</a:t>
            </a:r>
            <a:r>
              <a:rPr lang="en-US" dirty="0"/>
              <a:t> is the NOAA tide-gauge station identification number for </a:t>
            </a:r>
            <a:r>
              <a:rPr lang="en-US" b="1" dirty="0"/>
              <a:t>Naples, Florida</a:t>
            </a:r>
            <a:r>
              <a:rPr lang="en-US" dirty="0"/>
              <a:t>. </a:t>
            </a:r>
          </a:p>
          <a:p>
            <a:pPr lvl="0"/>
            <a:r>
              <a:rPr lang="en-US" b="1" dirty="0"/>
              <a:t>HTF days</a:t>
            </a:r>
            <a:r>
              <a:rPr lang="en-US" dirty="0"/>
              <a:t> means </a:t>
            </a:r>
            <a:r>
              <a:rPr lang="en-US" b="1" dirty="0"/>
              <a:t>High Tide Flooding days</a:t>
            </a:r>
            <a:r>
              <a:rPr lang="en-US" dirty="0"/>
              <a:t>—days when the measured water level reaches or exceeds NOAA’s local flooding threshold. </a:t>
            </a:r>
          </a:p>
          <a:p>
            <a:pPr lvl="0"/>
            <a:r>
              <a:rPr lang="en-US" dirty="0"/>
              <a:t>At this station, that threshold is </a:t>
            </a:r>
            <a:r>
              <a:rPr lang="en-US" b="1" dirty="0"/>
              <a:t>1.76 feet above </a:t>
            </a:r>
            <a:r>
              <a:rPr lang="en-US" b="1" dirty="0" err="1"/>
              <a:t>MHHW</a:t>
            </a:r>
            <a:r>
              <a:rPr lang="en-US" dirty="0"/>
              <a:t>. </a:t>
            </a:r>
          </a:p>
          <a:p>
            <a:pPr lvl="0"/>
            <a:r>
              <a:rPr lang="en-US" b="1" dirty="0" err="1"/>
              <a:t>MHHW</a:t>
            </a:r>
            <a:r>
              <a:rPr lang="en-US" b="1" dirty="0"/>
              <a:t> (Mean Higher High Water)</a:t>
            </a:r>
            <a:r>
              <a:rPr lang="en-US" dirty="0"/>
              <a:t> is the average height of the higher of the two daily high tides over NOAA’s standard 19-year tidal-datum period.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44A20D-6BAA-4605-A9FC-D4E030658EF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1375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FE05A1-BA08-DABE-38B0-4B08175B6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C7661B-2578-83D8-8BF3-A5CD34FCFF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D022E7-3CCD-0AE5-3E47-7B8B3CBC8F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b="1" dirty="0"/>
          </a:p>
          <a:p>
            <a:pPr lvl="0"/>
            <a:endParaRPr lang="en-US" b="1" dirty="0"/>
          </a:p>
          <a:p>
            <a:pPr lvl="0"/>
            <a:r>
              <a:rPr lang="en-US" b="1" dirty="0"/>
              <a:t>8725110</a:t>
            </a:r>
            <a:r>
              <a:rPr lang="en-US" dirty="0"/>
              <a:t> is the NOAA tide-gauge station identification number for </a:t>
            </a:r>
            <a:r>
              <a:rPr lang="en-US" b="1" dirty="0"/>
              <a:t>Naples, Florida</a:t>
            </a:r>
            <a:r>
              <a:rPr lang="en-US" dirty="0"/>
              <a:t>. </a:t>
            </a:r>
          </a:p>
          <a:p>
            <a:pPr lvl="0"/>
            <a:r>
              <a:rPr lang="en-US" b="1" dirty="0"/>
              <a:t>HTF days</a:t>
            </a:r>
            <a:r>
              <a:rPr lang="en-US" dirty="0"/>
              <a:t> means </a:t>
            </a:r>
            <a:r>
              <a:rPr lang="en-US" b="1" dirty="0"/>
              <a:t>High Tide Flooding days</a:t>
            </a:r>
            <a:r>
              <a:rPr lang="en-US" dirty="0"/>
              <a:t>—days when the measured water level reaches or exceeds NOAA’s local flooding threshold. </a:t>
            </a:r>
          </a:p>
          <a:p>
            <a:pPr lvl="0"/>
            <a:r>
              <a:rPr lang="en-US" dirty="0"/>
              <a:t>At this station, that threshold is </a:t>
            </a:r>
            <a:r>
              <a:rPr lang="en-US" b="1" dirty="0"/>
              <a:t>1.76 feet above </a:t>
            </a:r>
            <a:r>
              <a:rPr lang="en-US" b="1" dirty="0" err="1"/>
              <a:t>MHHW</a:t>
            </a:r>
            <a:r>
              <a:rPr lang="en-US" dirty="0"/>
              <a:t>. </a:t>
            </a:r>
          </a:p>
          <a:p>
            <a:pPr lvl="0"/>
            <a:r>
              <a:rPr lang="en-US" b="1" dirty="0" err="1"/>
              <a:t>MHHW</a:t>
            </a:r>
            <a:r>
              <a:rPr lang="en-US" b="1" dirty="0"/>
              <a:t> (Mean Higher High Water)</a:t>
            </a:r>
            <a:r>
              <a:rPr lang="en-US" dirty="0"/>
              <a:t> is the average height of the higher of the two daily high tides over NOAA’s standard 19-year tidal-datum period.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ACD54A-0ECC-F01F-1794-6CDB4642FA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44A20D-6BAA-4605-A9FC-D4E030658EF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7847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DAE12-138A-B231-6F41-E0045DB4F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3ADECA-2B6C-3C6F-7F76-B92CB29AAD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0AC3DF-D0FF-2727-E3AD-3FEC669235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Common </a:t>
            </a:r>
            <a:r>
              <a:rPr lang="en-US" dirty="0" err="1"/>
              <a:t>CMIP6</a:t>
            </a:r>
            <a:r>
              <a:rPr lang="en-US" dirty="0"/>
              <a:t> scenarios include:</a:t>
            </a:r>
          </a:p>
          <a:p>
            <a:pPr lvl="0"/>
            <a:r>
              <a:rPr lang="en-US" b="1" dirty="0" err="1"/>
              <a:t>SSP1</a:t>
            </a:r>
            <a:r>
              <a:rPr lang="en-US" b="1" dirty="0"/>
              <a:t>-2.6:</a:t>
            </a:r>
            <a:r>
              <a:rPr lang="en-US" dirty="0"/>
              <a:t> low emissions and strong climate action </a:t>
            </a:r>
          </a:p>
          <a:p>
            <a:pPr lvl="0"/>
            <a:r>
              <a:rPr lang="en-US" b="1" dirty="0" err="1"/>
              <a:t>SSP2</a:t>
            </a:r>
            <a:r>
              <a:rPr lang="en-US" b="1" dirty="0"/>
              <a:t>-4.5:</a:t>
            </a:r>
            <a:r>
              <a:rPr lang="en-US" dirty="0"/>
              <a:t> intermediate emissions </a:t>
            </a:r>
          </a:p>
          <a:p>
            <a:pPr lvl="0"/>
            <a:r>
              <a:rPr lang="en-US" b="1" dirty="0" err="1"/>
              <a:t>SSP3</a:t>
            </a:r>
            <a:r>
              <a:rPr lang="en-US" b="1" dirty="0"/>
              <a:t>-7.0:</a:t>
            </a:r>
            <a:r>
              <a:rPr lang="en-US" dirty="0"/>
              <a:t> high emissions </a:t>
            </a:r>
          </a:p>
          <a:p>
            <a:pPr lvl="0"/>
            <a:r>
              <a:rPr lang="en-US" b="1" dirty="0" err="1"/>
              <a:t>SSP5</a:t>
            </a:r>
            <a:r>
              <a:rPr lang="en-US" b="1" dirty="0"/>
              <a:t>-8.5:</a:t>
            </a:r>
            <a:r>
              <a:rPr lang="en-US" dirty="0"/>
              <a:t> very high emissions and extensive fossil-fuel use</a:t>
            </a:r>
          </a:p>
          <a:p>
            <a:pPr lvl="0"/>
            <a:endParaRPr lang="en-US" b="1" dirty="0"/>
          </a:p>
          <a:p>
            <a:pPr lvl="0"/>
            <a:endParaRPr lang="en-US" b="1" dirty="0"/>
          </a:p>
          <a:p>
            <a:pPr lvl="0"/>
            <a:endParaRPr lang="en-US" b="1" dirty="0"/>
          </a:p>
          <a:p>
            <a:pPr lvl="0"/>
            <a:r>
              <a:rPr lang="en-US" b="1" dirty="0"/>
              <a:t>IPCC 6th Assessment Report Sea Level Projections</a:t>
            </a:r>
          </a:p>
          <a:p>
            <a:pPr lvl="0"/>
            <a:r>
              <a:rPr lang="en-US" b="1" dirty="0"/>
              <a:t>Median projections of global and regional sea level rise, relative to a 1995-2014 baseline.</a:t>
            </a:r>
          </a:p>
          <a:p>
            <a:pPr lvl="0"/>
            <a:endParaRPr lang="en-US" b="1" dirty="0"/>
          </a:p>
          <a:p>
            <a:pPr lvl="0"/>
            <a:r>
              <a:rPr lang="en-US" b="1" dirty="0"/>
              <a:t>8725110</a:t>
            </a:r>
            <a:r>
              <a:rPr lang="en-US" dirty="0"/>
              <a:t> is the NOAA tide-gauge station identification number for </a:t>
            </a:r>
            <a:r>
              <a:rPr lang="en-US" b="1" dirty="0"/>
              <a:t>Naples, Florida</a:t>
            </a:r>
            <a:r>
              <a:rPr lang="en-US" dirty="0"/>
              <a:t>. </a:t>
            </a:r>
          </a:p>
          <a:p>
            <a:pPr lvl="0"/>
            <a:r>
              <a:rPr lang="en-US" b="1" dirty="0"/>
              <a:t>HTF days</a:t>
            </a:r>
            <a:r>
              <a:rPr lang="en-US" dirty="0"/>
              <a:t> means </a:t>
            </a:r>
            <a:r>
              <a:rPr lang="en-US" b="1" dirty="0"/>
              <a:t>High Tide Flooding days</a:t>
            </a:r>
            <a:r>
              <a:rPr lang="en-US" dirty="0"/>
              <a:t>—days when the measured water level reaches or exceeds NOAA’s local flooding threshold. </a:t>
            </a:r>
          </a:p>
          <a:p>
            <a:pPr lvl="0"/>
            <a:r>
              <a:rPr lang="en-US" dirty="0"/>
              <a:t>At this station, that threshold is </a:t>
            </a:r>
            <a:r>
              <a:rPr lang="en-US" b="1" dirty="0"/>
              <a:t>1.76 feet above </a:t>
            </a:r>
            <a:r>
              <a:rPr lang="en-US" b="1" dirty="0" err="1"/>
              <a:t>MHHW</a:t>
            </a:r>
            <a:r>
              <a:rPr lang="en-US" dirty="0"/>
              <a:t>. </a:t>
            </a:r>
          </a:p>
          <a:p>
            <a:pPr lvl="0"/>
            <a:r>
              <a:rPr lang="en-US" b="1" dirty="0" err="1"/>
              <a:t>MHHW</a:t>
            </a:r>
            <a:r>
              <a:rPr lang="en-US" b="1" dirty="0"/>
              <a:t> (Mean Higher High Water)</a:t>
            </a:r>
            <a:r>
              <a:rPr lang="en-US" dirty="0"/>
              <a:t> is the average height of the higher of the two daily high tides over NOAA’s standard 19-year tidal-datum period.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8065FD-C8A8-0F7D-E32A-126B609D9F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44A20D-6BAA-4605-A9FC-D4E030658EF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6634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98D3A-577D-C028-C3EF-71E792D4A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BCF767-E14D-EE25-F723-17660A3B15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A7D53B-A5D1-5C44-9399-7EF3EDB497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DA329E-EF59-BDEC-C5CC-72BE598FF9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44A20D-6BAA-4605-A9FC-D4E030658EF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2568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/>
              <a:t>high tide (3.83 ft=</a:t>
            </a:r>
            <a:r>
              <a:rPr lang="en-US" sz="1200" b="1" dirty="0" err="1"/>
              <a:t>1.167m</a:t>
            </a:r>
            <a:r>
              <a:rPr lang="en-US" sz="1200" b="1" dirty="0"/>
              <a:t>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44A20D-6BAA-4605-A9FC-D4E030658EF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0628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068DB6-92AB-8609-4E56-DF1C963EAC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D48369-946A-DA0A-4280-E879FDDEFF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4CBBD7-F263-0622-4165-1BC52756FD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510C54-3FDC-07F4-914C-0B3167FC48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44A20D-6BAA-4605-A9FC-D4E030658EF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2092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BE938-37B7-EAFE-502F-E5FDC5A784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666903-B9EC-C104-6D19-BD52BEB30A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0B69C7-2412-4446-9D57-336430651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4F5EF-4AB5-4CC4-94AC-062A003DDBA2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C5D894-3B17-5BAF-5250-21997971B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7BCA7C-F7A3-2FA6-1B4D-41C2E5CC6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FF64D-A6AA-4FC1-876D-7E0E93804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615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AECFF-C3B2-0C47-9B50-7BAB8C96B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FB3BE0-367C-E61A-C5A0-BA0D31F5D3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2BF4C3-5095-23B5-A377-7FF5A6A60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4F5EF-4AB5-4CC4-94AC-062A003DDBA2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E51A88-53B0-6BD8-523C-430E476BA0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7D7ACD-CC43-E8BB-E053-A9AA26DDE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FF64D-A6AA-4FC1-876D-7E0E93804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71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30B89BF-A97A-D9E5-41B9-EE98A2F6ED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F1D5AF-0E9D-EF80-CEEE-12212864B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9D03A8-5F45-0D31-CE65-E89F7656C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4F5EF-4AB5-4CC4-94AC-062A003DDBA2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1E29C0-A659-B697-C5D6-9CD20FFFA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EDE59D-64A5-0C6D-5AC0-EB23FD861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FF64D-A6AA-4FC1-876D-7E0E93804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807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49309-51C2-B62A-DEB9-2CC1AAA75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148841-9AE3-3C8F-2B6D-66F489D04A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F6E4EF-84F6-3AD9-C9B7-15FDD0EA6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4F5EF-4AB5-4CC4-94AC-062A003DDBA2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14F412-EF0F-CD00-53B5-A7B903175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293B20-93B7-736D-1E2A-A4713D1A4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FF64D-A6AA-4FC1-876D-7E0E93804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928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33A7-7A77-4FE2-9643-F2AA3BB7A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E79136-DA3A-511D-3768-56E3695633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C6836-9E79-5F76-886D-6DEE5EB04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4F5EF-4AB5-4CC4-94AC-062A003DDBA2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9680CB-8015-96C0-6800-77573583C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AF7BB6-8D38-2889-B87C-C6338FEFB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FF64D-A6AA-4FC1-876D-7E0E93804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317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F4EB3-7989-ABA6-4240-1039F16F6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4D0D93-2096-9CC0-217E-25CD8A76C8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F5CAF5-E603-4CFB-B37F-180301B01F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53A796-6594-D385-5D20-78EFE1FCC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4F5EF-4AB5-4CC4-94AC-062A003DDBA2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F6F260-E504-B8E3-83A6-B3D5F095E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29F5F6-8944-387C-C95A-8E3D5B267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FF64D-A6AA-4FC1-876D-7E0E93804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715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C5271-84BA-2C07-8890-3E244966D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B27825-CF59-F839-18B0-4E44B460D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65EC76-94E4-AF96-4852-39BF9061AA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BD8F2A-0523-C8D3-029E-D07AF04598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7DFF15-6320-B2A8-E4B4-7632F77CF5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8EF725-496F-F8E0-9ED5-DCA150684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4F5EF-4AB5-4CC4-94AC-062A003DDBA2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0F221B-4312-A902-36A6-4E3C3E0F7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6C369C-5034-E1F1-5C0D-22D570B98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FF64D-A6AA-4FC1-876D-7E0E93804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06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71CA3-3B8F-4045-39AF-9B39C0781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8868AA-9818-1150-1FC2-CE082569F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4F5EF-4AB5-4CC4-94AC-062A003DDBA2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AEB195-FDBA-FB10-DE21-023770EE6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8E48E4-5525-9DC6-40D8-0AB4BB30C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FF64D-A6AA-4FC1-876D-7E0E93804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825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ECD19C8-D0D4-52E1-2169-3F4399075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4F5EF-4AB5-4CC4-94AC-062A003DDBA2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D96334-6585-52B4-5E5A-EA538AC2B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4E2FDB-0C81-F11C-07C7-8A0E4F5A4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FF64D-A6AA-4FC1-876D-7E0E93804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358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6FCFE-20CA-1925-C7EC-FFA4D96BA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F29441-CE1A-8215-FC8D-B206DFE8B1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E1B195-5D3A-6148-C5A6-B2F311FEA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6679CE-0CC4-C72C-6635-6EE49C387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4F5EF-4AB5-4CC4-94AC-062A003DDBA2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506A41-821A-B33A-6103-C9E8D8538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D724A5-B152-BB02-260C-5F5D80261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FF64D-A6AA-4FC1-876D-7E0E93804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492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67521-9EB2-70DD-E036-94880C8FC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3092C5-CE44-1525-0AA6-D295D961C7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42898D-F7F7-C9A1-EDB4-05D50F30CB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3C756D-5DAA-1FAC-C544-6C3279AE8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4F5EF-4AB5-4CC4-94AC-062A003DDBA2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856FA3-7F1F-1746-6FFA-03E344232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51E8B5-714F-E925-0A99-3701248D9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FF64D-A6AA-4FC1-876D-7E0E93804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47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2CC271-A100-A28F-C1DA-38332B7A4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884070-7FB2-64EA-FC80-8C066C69FD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CC5E72-3BFF-A349-46C4-896A6EA14A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04F5EF-4AB5-4CC4-94AC-062A003DDBA2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C9D455-E1B6-D737-BD54-4E98A18858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7EA486-C08E-62DB-926D-9E3A146EF0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BFF64D-A6AA-4FC1-876D-7E0E93804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75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5" Type="http://schemas.openxmlformats.org/officeDocument/2006/relationships/hyperlink" Target="../../../NBI/SLR_Naples/HTML%20viewer/index.html" TargetMode="Externa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oceanconservancy.org/work/biodiversity/florida/sea-level-rise-in-florida/?utm_source=chatgpt.co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chrome-extension://efaidnbmnnnibpcajpcglclefindmkaj/https:/earth.gov/sealevel/us/internal_resources/756/noaa-nos-techrpt01-global-regional-SLR-scenarios-US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idesandcurrents.noaa.gov/high-tide-flooding/annual-outlook.html?station=8725110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sealevel.nasa.gov/ipcc-ar6-sea-level-projection-too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Slide Background Fill">
            <a:extLst>
              <a:ext uri="{FF2B5EF4-FFF2-40B4-BE49-F238E27FC236}">
                <a16:creationId xmlns:a16="http://schemas.microsoft.com/office/drawing/2014/main" id="{907E470A-25F4-47D0-8FEC-EE9FD606B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6220E63-99E1-482A-A0A6-B47EB4BF87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848" y="0"/>
            <a:ext cx="12188949" cy="6858000"/>
            <a:chOff x="-2848" y="0"/>
            <a:chExt cx="12188949" cy="6858000"/>
          </a:xfrm>
        </p:grpSpPr>
        <p:sp>
          <p:nvSpPr>
            <p:cNvPr id="31" name="Color Cover">
              <a:extLst>
                <a:ext uri="{FF2B5EF4-FFF2-40B4-BE49-F238E27FC236}">
                  <a16:creationId xmlns:a16="http://schemas.microsoft.com/office/drawing/2014/main" id="{F8610896-EA5E-4BE8-8398-C1AFC0490A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5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Color Cover">
              <a:extLst>
                <a:ext uri="{FF2B5EF4-FFF2-40B4-BE49-F238E27FC236}">
                  <a16:creationId xmlns:a16="http://schemas.microsoft.com/office/drawing/2014/main" id="{F44E9794-9C4B-427F-BB50-89D893347D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6"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618EE54-271A-4FE8-B6B3-D0FCF55A7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51279" y="598259"/>
            <a:ext cx="10889442" cy="5680742"/>
            <a:chOff x="651279" y="598259"/>
            <a:chExt cx="10889442" cy="5680742"/>
          </a:xfrm>
        </p:grpSpPr>
        <p:sp>
          <p:nvSpPr>
            <p:cNvPr id="35" name="Color">
              <a:extLst>
                <a:ext uri="{FF2B5EF4-FFF2-40B4-BE49-F238E27FC236}">
                  <a16:creationId xmlns:a16="http://schemas.microsoft.com/office/drawing/2014/main" id="{ECA6F781-4382-4525-9DA8-9D66605F87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Color">
              <a:extLst>
                <a:ext uri="{FF2B5EF4-FFF2-40B4-BE49-F238E27FC236}">
                  <a16:creationId xmlns:a16="http://schemas.microsoft.com/office/drawing/2014/main" id="{209C186B-2883-498E-A176-6B60F8B51B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24F5469-E39A-3F83-FD70-4BFFA3E8F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984" y="891712"/>
            <a:ext cx="5274980" cy="5160789"/>
          </a:xfrm>
        </p:spPr>
        <p:txBody>
          <a:bodyPr anchor="ctr">
            <a:normAutofit/>
          </a:bodyPr>
          <a:lstStyle/>
          <a:p>
            <a:pPr algn="ctr"/>
            <a:br>
              <a:rPr lang="en-US" sz="4100" b="1" dirty="0">
                <a:solidFill>
                  <a:schemeClr val="bg1"/>
                </a:solidFill>
              </a:rPr>
            </a:br>
            <a:br>
              <a:rPr lang="en-US" sz="4100" b="1" dirty="0">
                <a:solidFill>
                  <a:schemeClr val="bg1"/>
                </a:solidFill>
              </a:rPr>
            </a:br>
            <a:r>
              <a:rPr lang="en-US" sz="4100" b="1" dirty="0">
                <a:solidFill>
                  <a:schemeClr val="bg1"/>
                </a:solidFill>
              </a:rPr>
              <a:t>Sea-Level “Bathtub” Inundation Mapping in Naples</a:t>
            </a:r>
            <a:br>
              <a:rPr lang="en-US" sz="4100" b="1" dirty="0">
                <a:solidFill>
                  <a:schemeClr val="bg1"/>
                </a:solidFill>
              </a:rPr>
            </a:br>
            <a:br>
              <a:rPr lang="en-US" sz="4100" b="1" dirty="0">
                <a:solidFill>
                  <a:schemeClr val="bg1"/>
                </a:solidFill>
              </a:rPr>
            </a:br>
            <a:r>
              <a:rPr lang="en-US" sz="1400" b="1" dirty="0">
                <a:solidFill>
                  <a:schemeClr val="bg1"/>
                </a:solidFill>
              </a:rPr>
              <a:t>Mewcha Gebremedhin, Ahmed S. Elshall, Seneshaw Tsegaye </a:t>
            </a:r>
            <a:br>
              <a:rPr lang="en-US" sz="1400" b="1" dirty="0">
                <a:solidFill>
                  <a:schemeClr val="bg1"/>
                </a:solidFill>
              </a:rPr>
            </a:br>
            <a:br>
              <a:rPr lang="en-US" sz="1400" b="1" dirty="0">
                <a:solidFill>
                  <a:schemeClr val="bg1"/>
                </a:solidFill>
              </a:rPr>
            </a:br>
            <a:r>
              <a:rPr lang="en-US" sz="1400" b="1" dirty="0">
                <a:solidFill>
                  <a:schemeClr val="bg1"/>
                </a:solidFill>
              </a:rPr>
              <a:t>U.A. Whitaker College of Engineering, FGCU </a:t>
            </a:r>
            <a:br>
              <a:rPr lang="en-US" sz="1400" b="1" dirty="0">
                <a:solidFill>
                  <a:schemeClr val="bg1"/>
                </a:solidFill>
              </a:rPr>
            </a:br>
            <a:br>
              <a:rPr lang="en-US" sz="1800" b="1" dirty="0">
                <a:solidFill>
                  <a:schemeClr val="bg1"/>
                </a:solidFill>
              </a:rPr>
            </a:br>
            <a:r>
              <a:rPr lang="en-US" sz="1600" dirty="0">
                <a:solidFill>
                  <a:schemeClr val="bg1"/>
                </a:solidFill>
              </a:rPr>
              <a:t>31 July 2026</a:t>
            </a:r>
          </a:p>
        </p:txBody>
      </p:sp>
      <p:pic>
        <p:nvPicPr>
          <p:cNvPr id="17" name="Picture 16" descr="A map of a flooded area&#10;&#10;AI-generated content may be incorrect.">
            <a:extLst>
              <a:ext uri="{FF2B5EF4-FFF2-40B4-BE49-F238E27FC236}">
                <a16:creationId xmlns:a16="http://schemas.microsoft.com/office/drawing/2014/main" id="{9246BDA0-0394-0BCD-7718-A8CFDC03AA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10" t="8754" r="-1" b="10168"/>
          <a:stretch>
            <a:fillRect/>
          </a:stretch>
        </p:blipFill>
        <p:spPr>
          <a:xfrm>
            <a:off x="6536211" y="17446"/>
            <a:ext cx="5654393" cy="682310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EE5D532-479D-1A28-CFB3-5B6E5B33ACFD}"/>
              </a:ext>
            </a:extLst>
          </p:cNvPr>
          <p:cNvSpPr/>
          <p:nvPr/>
        </p:nvSpPr>
        <p:spPr>
          <a:xfrm>
            <a:off x="5769864" y="0"/>
            <a:ext cx="6422136" cy="6857999"/>
          </a:xfrm>
          <a:prstGeom prst="rect">
            <a:avLst/>
          </a:prstGeom>
          <a:solidFill>
            <a:schemeClr val="accent1">
              <a:lumMod val="60000"/>
              <a:lumOff val="40000"/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25635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9F940-728E-1634-51F6-47F2D618F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4390B5D-A44D-6334-4C74-2F5D83C44D2F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accent1">
              <a:lumMod val="60000"/>
              <a:lumOff val="40000"/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A map of a city with blue water&#10;&#10;AI-generated content may be incorrect.">
            <a:extLst>
              <a:ext uri="{FF2B5EF4-FFF2-40B4-BE49-F238E27FC236}">
                <a16:creationId xmlns:a16="http://schemas.microsoft.com/office/drawing/2014/main" id="{8FBDA501-A0C2-1B7D-5846-8DC0656710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26"/>
          <a:stretch>
            <a:fillRect/>
          </a:stretch>
        </p:blipFill>
        <p:spPr>
          <a:xfrm>
            <a:off x="3093796" y="1207008"/>
            <a:ext cx="4126306" cy="5650992"/>
          </a:xfrm>
          <a:prstGeom prst="rect">
            <a:avLst/>
          </a:prstGeom>
        </p:spPr>
      </p:pic>
      <p:pic>
        <p:nvPicPr>
          <p:cNvPr id="7" name="Picture 6" descr="A map of a city&#10;&#10;AI-generated content may be incorrect.">
            <a:extLst>
              <a:ext uri="{FF2B5EF4-FFF2-40B4-BE49-F238E27FC236}">
                <a16:creationId xmlns:a16="http://schemas.microsoft.com/office/drawing/2014/main" id="{32996521-5072-50A9-5C3C-6C377B9D84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62"/>
          <a:stretch>
            <a:fillRect/>
          </a:stretch>
        </p:blipFill>
        <p:spPr>
          <a:xfrm>
            <a:off x="7671206" y="1207008"/>
            <a:ext cx="4133698" cy="5650992"/>
          </a:xfrm>
          <a:prstGeom prst="rect">
            <a:avLst/>
          </a:prstGeom>
        </p:spPr>
      </p:pic>
      <p:pic>
        <p:nvPicPr>
          <p:cNvPr id="4" name="Picture 3" descr="A screenshot of a map&#10;&#10;AI-generated content may be incorrect.">
            <a:extLst>
              <a:ext uri="{FF2B5EF4-FFF2-40B4-BE49-F238E27FC236}">
                <a16:creationId xmlns:a16="http://schemas.microsoft.com/office/drawing/2014/main" id="{7CB85296-DDE4-1E5B-49F0-6B1C59E3B9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270292"/>
            <a:ext cx="3509101" cy="271576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B1BD8947-62F1-8E20-B1D3-5AE6CE05C4FE}"/>
              </a:ext>
            </a:extLst>
          </p:cNvPr>
          <p:cNvSpPr txBox="1">
            <a:spLocks/>
          </p:cNvSpPr>
          <p:nvPr/>
        </p:nvSpPr>
        <p:spPr>
          <a:xfrm>
            <a:off x="838200" y="339243"/>
            <a:ext cx="10515600" cy="10786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00B0F0"/>
                </a:solidFill>
              </a:rPr>
              <a:t>2100 inundation under 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medium emission </a:t>
            </a:r>
            <a:r>
              <a:rPr lang="en-US" sz="2800" b="1" dirty="0">
                <a:solidFill>
                  <a:srgbClr val="00B0F0"/>
                </a:solidFill>
              </a:rPr>
              <a:t>scenario : </a:t>
            </a:r>
            <a:r>
              <a:rPr lang="en-US" sz="2800" b="1" dirty="0" err="1">
                <a:solidFill>
                  <a:srgbClr val="00B0F0"/>
                </a:solidFill>
              </a:rPr>
              <a:t>SLR</a:t>
            </a:r>
            <a:r>
              <a:rPr lang="en-US" sz="2800" b="1" dirty="0">
                <a:solidFill>
                  <a:srgbClr val="00B0F0"/>
                </a:solidFill>
              </a:rPr>
              <a:t> and Tide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0A7BC20-F321-7320-41A8-C415682D3205}"/>
              </a:ext>
            </a:extLst>
          </p:cNvPr>
          <p:cNvSpPr/>
          <p:nvPr/>
        </p:nvSpPr>
        <p:spPr>
          <a:xfrm>
            <a:off x="5251010" y="2037030"/>
            <a:ext cx="986828" cy="107860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rgbClr val="FFFF00"/>
                </a:solidFill>
              </a:rPr>
              <a:t>Naples Municipal Airport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43875B7-7611-4EF5-3D3C-C864AEFDE2CB}"/>
              </a:ext>
            </a:extLst>
          </p:cNvPr>
          <p:cNvSpPr/>
          <p:nvPr/>
        </p:nvSpPr>
        <p:spPr>
          <a:xfrm>
            <a:off x="9845038" y="2037030"/>
            <a:ext cx="986828" cy="107860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Naples Municipal Airport</a:t>
            </a:r>
          </a:p>
          <a:p>
            <a:pPr algn="ctr"/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6779B05-BD9A-5762-C277-A69251A11D44}"/>
              </a:ext>
            </a:extLst>
          </p:cNvPr>
          <p:cNvGrpSpPr/>
          <p:nvPr/>
        </p:nvGrpSpPr>
        <p:grpSpPr>
          <a:xfrm>
            <a:off x="6237838" y="1233182"/>
            <a:ext cx="5656264" cy="432433"/>
            <a:chOff x="6237838" y="1233182"/>
            <a:chExt cx="5656264" cy="432433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15E97FA7-3296-C461-9467-3101148DBD77}"/>
                </a:ext>
              </a:extLst>
            </p:cNvPr>
            <p:cNvSpPr txBox="1"/>
            <p:nvPr/>
          </p:nvSpPr>
          <p:spPr>
            <a:xfrm>
              <a:off x="6237838" y="1296283"/>
              <a:ext cx="115051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b="1" dirty="0" err="1">
                  <a:solidFill>
                    <a:srgbClr val="FF0000"/>
                  </a:solidFill>
                  <a:highlight>
                    <a:srgbClr val="00FFFF"/>
                  </a:highlight>
                </a:rPr>
                <a:t>SLR</a:t>
              </a:r>
              <a:r>
                <a:rPr lang="en-US" b="1" dirty="0">
                  <a:solidFill>
                    <a:srgbClr val="FF0000"/>
                  </a:solidFill>
                  <a:highlight>
                    <a:srgbClr val="00FFFF"/>
                  </a:highlight>
                </a:rPr>
                <a:t> only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236AA45-7352-88E8-D269-0A4688039FDE}"/>
                </a:ext>
              </a:extLst>
            </p:cNvPr>
            <p:cNvSpPr txBox="1"/>
            <p:nvPr/>
          </p:nvSpPr>
          <p:spPr>
            <a:xfrm>
              <a:off x="10369090" y="1233182"/>
              <a:ext cx="152501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b="1" dirty="0" err="1">
                  <a:solidFill>
                    <a:srgbClr val="FF0000"/>
                  </a:solidFill>
                  <a:highlight>
                    <a:srgbClr val="FFFF00"/>
                  </a:highlight>
                </a:rPr>
                <a:t>SLR</a:t>
              </a:r>
              <a:r>
                <a:rPr lang="en-US" b="1" dirty="0">
                  <a:solidFill>
                    <a:srgbClr val="FF0000"/>
                  </a:solidFill>
                  <a:highlight>
                    <a:srgbClr val="FFFF00"/>
                  </a:highlight>
                </a:rPr>
                <a:t> and Tide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086823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AD3BF7-757D-8132-8707-C19163110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000942C-7456-B507-A022-CAF2E66CFA3C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accent1">
              <a:lumMod val="60000"/>
              <a:lumOff val="40000"/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A map of a city with blue water&#10;&#10;AI-generated content may be incorrect.">
            <a:extLst>
              <a:ext uri="{FF2B5EF4-FFF2-40B4-BE49-F238E27FC236}">
                <a16:creationId xmlns:a16="http://schemas.microsoft.com/office/drawing/2014/main" id="{8BAC4290-B011-F783-D94D-B6405C7E91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61"/>
          <a:stretch>
            <a:fillRect/>
          </a:stretch>
        </p:blipFill>
        <p:spPr>
          <a:xfrm>
            <a:off x="3087560" y="1207008"/>
            <a:ext cx="4142842" cy="5650992"/>
          </a:xfrm>
          <a:prstGeom prst="rect">
            <a:avLst/>
          </a:prstGeom>
        </p:spPr>
      </p:pic>
      <p:pic>
        <p:nvPicPr>
          <p:cNvPr id="7" name="Picture 6" descr="A map of a city&#10;&#10;AI-generated content may be incorrect.">
            <a:extLst>
              <a:ext uri="{FF2B5EF4-FFF2-40B4-BE49-F238E27FC236}">
                <a16:creationId xmlns:a16="http://schemas.microsoft.com/office/drawing/2014/main" id="{BB5F5C30-11E9-EB0C-7A15-40A02E84A2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61"/>
          <a:stretch>
            <a:fillRect/>
          </a:stretch>
        </p:blipFill>
        <p:spPr>
          <a:xfrm>
            <a:off x="7671206" y="1207008"/>
            <a:ext cx="4142842" cy="565099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596DDBC-5EA5-30F9-00A3-4A6715DAF2EE}"/>
              </a:ext>
            </a:extLst>
          </p:cNvPr>
          <p:cNvSpPr txBox="1">
            <a:spLocks/>
          </p:cNvSpPr>
          <p:nvPr/>
        </p:nvSpPr>
        <p:spPr>
          <a:xfrm>
            <a:off x="838200" y="339243"/>
            <a:ext cx="10515600" cy="10786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00B0F0"/>
                </a:solidFill>
              </a:rPr>
              <a:t>2100 inundation under </a:t>
            </a:r>
            <a:r>
              <a:rPr lang="en-US" sz="2800" b="1" dirty="0">
                <a:solidFill>
                  <a:srgbClr val="FF0000"/>
                </a:solidFill>
              </a:rPr>
              <a:t>high emission </a:t>
            </a:r>
            <a:r>
              <a:rPr lang="en-US" sz="2800" b="1" dirty="0">
                <a:solidFill>
                  <a:srgbClr val="00B0F0"/>
                </a:solidFill>
              </a:rPr>
              <a:t>scenario : </a:t>
            </a:r>
            <a:r>
              <a:rPr lang="en-US" sz="2800" b="1" dirty="0" err="1">
                <a:solidFill>
                  <a:srgbClr val="00B0F0"/>
                </a:solidFill>
              </a:rPr>
              <a:t>SLR</a:t>
            </a:r>
            <a:r>
              <a:rPr lang="en-US" sz="2800" b="1" dirty="0">
                <a:solidFill>
                  <a:srgbClr val="00B0F0"/>
                </a:solidFill>
              </a:rPr>
              <a:t> and Tide</a:t>
            </a:r>
          </a:p>
        </p:txBody>
      </p:sp>
      <p:pic>
        <p:nvPicPr>
          <p:cNvPr id="4" name="Picture 3" descr="A screenshot of a map&#10;&#10;AI-generated content may be incorrect.">
            <a:extLst>
              <a:ext uri="{FF2B5EF4-FFF2-40B4-BE49-F238E27FC236}">
                <a16:creationId xmlns:a16="http://schemas.microsoft.com/office/drawing/2014/main" id="{CF03CDA6-0C49-C7A7-DAA7-E0A641EE7F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285613"/>
            <a:ext cx="3510467" cy="271576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1145B8F-E58D-AB6E-DFE2-274F4A3F83CD}"/>
              </a:ext>
            </a:extLst>
          </p:cNvPr>
          <p:cNvSpPr/>
          <p:nvPr/>
        </p:nvSpPr>
        <p:spPr>
          <a:xfrm>
            <a:off x="5251010" y="2037030"/>
            <a:ext cx="986828" cy="107860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rgbClr val="FFFF00"/>
                </a:solidFill>
              </a:rPr>
              <a:t>Naples Municipal Airport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3B6786F-7219-5F3C-6491-55447D8EA832}"/>
              </a:ext>
            </a:extLst>
          </p:cNvPr>
          <p:cNvSpPr/>
          <p:nvPr/>
        </p:nvSpPr>
        <p:spPr>
          <a:xfrm>
            <a:off x="9845038" y="2037030"/>
            <a:ext cx="986828" cy="107860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Naples Municipal Airport</a:t>
            </a:r>
          </a:p>
          <a:p>
            <a:pPr algn="ctr"/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A0AE9DA-55DC-DD0C-F98C-5CC03DDD411E}"/>
              </a:ext>
            </a:extLst>
          </p:cNvPr>
          <p:cNvGrpSpPr/>
          <p:nvPr/>
        </p:nvGrpSpPr>
        <p:grpSpPr>
          <a:xfrm>
            <a:off x="6237838" y="1233182"/>
            <a:ext cx="5647120" cy="432433"/>
            <a:chOff x="6237838" y="1233182"/>
            <a:chExt cx="5647120" cy="43243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3E5DD8B-1B07-7203-BB72-BDDB01192F62}"/>
                </a:ext>
              </a:extLst>
            </p:cNvPr>
            <p:cNvSpPr txBox="1"/>
            <p:nvPr/>
          </p:nvSpPr>
          <p:spPr>
            <a:xfrm>
              <a:off x="6237838" y="1296283"/>
              <a:ext cx="115051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b="1" dirty="0" err="1">
                  <a:solidFill>
                    <a:srgbClr val="FF0000"/>
                  </a:solidFill>
                  <a:highlight>
                    <a:srgbClr val="00FFFF"/>
                  </a:highlight>
                </a:rPr>
                <a:t>SLR</a:t>
              </a:r>
              <a:r>
                <a:rPr lang="en-US" b="1" dirty="0">
                  <a:solidFill>
                    <a:srgbClr val="FF0000"/>
                  </a:solidFill>
                  <a:highlight>
                    <a:srgbClr val="00FFFF"/>
                  </a:highlight>
                </a:rPr>
                <a:t> only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4069AB4-9060-1089-EAF0-875F110781A9}"/>
                </a:ext>
              </a:extLst>
            </p:cNvPr>
            <p:cNvSpPr txBox="1"/>
            <p:nvPr/>
          </p:nvSpPr>
          <p:spPr>
            <a:xfrm>
              <a:off x="10359946" y="1233182"/>
              <a:ext cx="152501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b="1" dirty="0" err="1">
                  <a:solidFill>
                    <a:srgbClr val="FF0000"/>
                  </a:solidFill>
                  <a:highlight>
                    <a:srgbClr val="FFFF00"/>
                  </a:highlight>
                </a:rPr>
                <a:t>SLR</a:t>
              </a:r>
              <a:r>
                <a:rPr lang="en-US" b="1" dirty="0">
                  <a:solidFill>
                    <a:srgbClr val="FF0000"/>
                  </a:solidFill>
                  <a:highlight>
                    <a:srgbClr val="FFFF00"/>
                  </a:highlight>
                </a:rPr>
                <a:t> and Tide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456DA08D-9C34-28E4-B937-E6837E1065C2}"/>
              </a:ext>
            </a:extLst>
          </p:cNvPr>
          <p:cNvSpPr txBox="1"/>
          <p:nvPr/>
        </p:nvSpPr>
        <p:spPr>
          <a:xfrm>
            <a:off x="45762" y="5869146"/>
            <a:ext cx="2807166" cy="30777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  <a:hlinkClick r:id="rId5" action="ppaction://hlinkfile"/>
              </a:rPr>
              <a:t>Naples Flood Inundation Viewer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8717470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888F773-30FE-34BE-9A36-B5E9EF8B7BD5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accent1">
              <a:lumMod val="60000"/>
              <a:lumOff val="40000"/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58820E-100E-3A82-CC62-35D33FC5D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F0"/>
                </a:solidFill>
              </a:rPr>
              <a:t>Assumptions and limitations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F5942-A4C6-779E-8991-F71450626A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6291"/>
            <a:ext cx="10515600" cy="5283200"/>
          </a:xfrm>
        </p:spPr>
        <p:txBody>
          <a:bodyPr>
            <a:normAutofit/>
          </a:bodyPr>
          <a:lstStyle/>
          <a:p>
            <a:r>
              <a:rPr lang="en-US" sz="1800" b="1" dirty="0">
                <a:solidFill>
                  <a:srgbClr val="002060"/>
                </a:solidFill>
              </a:rPr>
              <a:t>Uniform water level</a:t>
            </a:r>
            <a:r>
              <a:rPr lang="en-US" sz="1800" dirty="0"/>
              <a:t>: Does not simulate time series tides, storm surge timing, wind setup, waves, or dynamic hydraulics.</a:t>
            </a:r>
          </a:p>
          <a:p>
            <a:r>
              <a:rPr lang="en-US" sz="1800" b="1" dirty="0">
                <a:solidFill>
                  <a:srgbClr val="002060"/>
                </a:solidFill>
              </a:rPr>
              <a:t>No routing or infrastructure</a:t>
            </a:r>
            <a:r>
              <a:rPr lang="en-US" sz="1800" dirty="0"/>
              <a:t>: Does not represent flow resistance, channels, culverts, stormwater systems, or groundwater effects.</a:t>
            </a:r>
          </a:p>
          <a:p>
            <a:r>
              <a:rPr lang="en-US" sz="1800" b="1" dirty="0">
                <a:solidFill>
                  <a:srgbClr val="002060"/>
                </a:solidFill>
              </a:rPr>
              <a:t>Simplified connectivity</a:t>
            </a:r>
            <a:r>
              <a:rPr lang="en-US" sz="1800" dirty="0"/>
              <a:t>: Raster neighborhood connectivity approximates pathways based on DEM and may not fully capture barriers (levees, roads) or small conveyance features. </a:t>
            </a:r>
          </a:p>
          <a:p>
            <a:r>
              <a:rPr lang="en-US" sz="1800" b="1" dirty="0">
                <a:solidFill>
                  <a:srgbClr val="002060"/>
                </a:solidFill>
              </a:rPr>
              <a:t>Datum sensitivity</a:t>
            </a:r>
            <a:r>
              <a:rPr lang="en-US" sz="1800" dirty="0"/>
              <a:t>: Results depend on consistency between the DEM vertical datum and the assumed </a:t>
            </a:r>
            <a:r>
              <a:rPr lang="en-US" sz="1800" dirty="0" err="1"/>
              <a:t>SLR</a:t>
            </a:r>
            <a:r>
              <a:rPr lang="en-US" sz="1800" dirty="0"/>
              <a:t> scenario datum.</a:t>
            </a:r>
          </a:p>
          <a:p>
            <a:r>
              <a:rPr lang="en-US" sz="1800" b="1" dirty="0">
                <a:solidFill>
                  <a:srgbClr val="002060"/>
                </a:solidFill>
              </a:rPr>
              <a:t>Spatial resolution</a:t>
            </a:r>
            <a:r>
              <a:rPr lang="en-US" sz="1800" dirty="0"/>
              <a:t>: DEM resolution influences representation of topography and barriers.</a:t>
            </a:r>
          </a:p>
          <a:p>
            <a:r>
              <a:rPr lang="en-US" sz="1800" b="1" dirty="0">
                <a:solidFill>
                  <a:srgbClr val="002060"/>
                </a:solidFill>
              </a:rPr>
              <a:t>Prediction uncertainties</a:t>
            </a:r>
            <a:r>
              <a:rPr lang="en-US" sz="1800" dirty="0"/>
              <a:t>: Uncertainty in the projected sea-level rise values due to differences in model physics, greenhouse-gas trajectories, ice-sheet responses, and regional climate processes.</a:t>
            </a:r>
          </a:p>
          <a:p>
            <a:r>
              <a:rPr lang="en-US" sz="1800" dirty="0"/>
              <a:t>Despite these limitations, the bathtub-plus-connectivity approach provides a first-order estimate of potential </a:t>
            </a:r>
            <a:r>
              <a:rPr lang="en-US" sz="1800" dirty="0" err="1"/>
              <a:t>SLR</a:t>
            </a:r>
            <a:r>
              <a:rPr lang="en-US" sz="1800" dirty="0"/>
              <a:t>-driven inundation patterns in coastal Naples. </a:t>
            </a:r>
          </a:p>
        </p:txBody>
      </p:sp>
    </p:spTree>
    <p:extLst>
      <p:ext uri="{BB962C8B-B14F-4D97-AF65-F5344CB8AC3E}">
        <p14:creationId xmlns:p14="http://schemas.microsoft.com/office/powerpoint/2010/main" val="27503597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D57D50-2238-FA46-84CE-B41316D2E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C7C3048-9C76-7BE5-FC93-619B29BF750D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accent1">
              <a:lumMod val="60000"/>
              <a:lumOff val="40000"/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4FEDC3-E442-7752-B411-C060B61BA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2060"/>
                </a:solidFill>
              </a:rPr>
              <a:t>Take home message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49E44-BE7C-EF2A-A84F-83F47B6CBE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6291"/>
            <a:ext cx="10515600" cy="5283200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rgbClr val="002060"/>
                </a:solidFill>
              </a:rPr>
              <a:t>The bathtub-connectivity maps identify potential exposure. </a:t>
            </a:r>
          </a:p>
          <a:p>
            <a:r>
              <a:rPr lang="en-US" sz="2000" dirty="0">
                <a:solidFill>
                  <a:srgbClr val="002060"/>
                </a:solidFill>
              </a:rPr>
              <a:t>A next-phase compound flooding study is required to combine coastal water levels, rainfall, groundwater, and drainage-system performance and to prioritize vulnerable infrastructure and adaptation strategies.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283829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D24B7A-A1EE-4CB7-3473-656312268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Slide Background Fill">
            <a:extLst>
              <a:ext uri="{FF2B5EF4-FFF2-40B4-BE49-F238E27FC236}">
                <a16:creationId xmlns:a16="http://schemas.microsoft.com/office/drawing/2014/main" id="{B3F6A046-67DB-48EC-6157-24BCA07C18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EAD5F1A-0B2B-9A1C-6035-2D0779F002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848" y="0"/>
            <a:ext cx="12188949" cy="6858000"/>
            <a:chOff x="-2848" y="0"/>
            <a:chExt cx="12188949" cy="6858000"/>
          </a:xfrm>
        </p:grpSpPr>
        <p:sp>
          <p:nvSpPr>
            <p:cNvPr id="31" name="Color Cover">
              <a:extLst>
                <a:ext uri="{FF2B5EF4-FFF2-40B4-BE49-F238E27FC236}">
                  <a16:creationId xmlns:a16="http://schemas.microsoft.com/office/drawing/2014/main" id="{4719A1C8-727D-F8C1-7562-DCFC9EC3D2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5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Color Cover">
              <a:extLst>
                <a:ext uri="{FF2B5EF4-FFF2-40B4-BE49-F238E27FC236}">
                  <a16:creationId xmlns:a16="http://schemas.microsoft.com/office/drawing/2014/main" id="{04AF716E-C578-0D58-6ADC-841C50C67F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6"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8D12617-E228-03DB-785B-8F29CF23B9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51279" y="598259"/>
            <a:ext cx="10889442" cy="5680742"/>
            <a:chOff x="651279" y="598259"/>
            <a:chExt cx="10889442" cy="5680742"/>
          </a:xfrm>
        </p:grpSpPr>
        <p:sp>
          <p:nvSpPr>
            <p:cNvPr id="35" name="Color">
              <a:extLst>
                <a:ext uri="{FF2B5EF4-FFF2-40B4-BE49-F238E27FC236}">
                  <a16:creationId xmlns:a16="http://schemas.microsoft.com/office/drawing/2014/main" id="{0B21D14F-6DB2-E783-DE1A-34F9F08681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Color">
              <a:extLst>
                <a:ext uri="{FF2B5EF4-FFF2-40B4-BE49-F238E27FC236}">
                  <a16:creationId xmlns:a16="http://schemas.microsoft.com/office/drawing/2014/main" id="{14AC2645-C37B-0532-CEA7-56AFB82641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36762CE-C7CE-1222-F2F4-053DE39C4D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D0E7593-0138-DC0F-FFAF-AEC363127F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B284577A-B345-B687-C787-3D9684F0F3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5EC1726-41D7-37B7-4267-0765BF9D8C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241C8709-491C-2BD1-DAE9-3622DA0A31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2DE783AD-8806-7A48-A0E0-EA2BA4B210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A2DD716-6554-C7A7-46A7-ACFED1C777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5D9F662-DDAF-68B7-3D14-78DB321269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F878068-A5B7-BF9A-3C9B-BE3865A0A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984" y="891712"/>
            <a:ext cx="5274980" cy="5160789"/>
          </a:xfrm>
        </p:spPr>
        <p:txBody>
          <a:bodyPr anchor="ctr">
            <a:normAutofit/>
          </a:bodyPr>
          <a:lstStyle/>
          <a:p>
            <a:r>
              <a:rPr lang="en-US" sz="4100" b="1" dirty="0">
                <a:solidFill>
                  <a:schemeClr val="bg1"/>
                </a:solidFill>
              </a:rPr>
              <a:t>       </a:t>
            </a:r>
            <a:r>
              <a:rPr lang="en-US" sz="5400" b="1" dirty="0">
                <a:solidFill>
                  <a:schemeClr val="bg1"/>
                </a:solidFill>
              </a:rPr>
              <a:t>Thank you!</a:t>
            </a:r>
          </a:p>
        </p:txBody>
      </p:sp>
      <p:pic>
        <p:nvPicPr>
          <p:cNvPr id="17" name="Picture 16" descr="A map of a flooded area&#10;&#10;AI-generated content may be incorrect.">
            <a:extLst>
              <a:ext uri="{FF2B5EF4-FFF2-40B4-BE49-F238E27FC236}">
                <a16:creationId xmlns:a16="http://schemas.microsoft.com/office/drawing/2014/main" id="{A1AE644D-09BB-4491-C415-F5F61E8922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10" t="8754" r="-1" b="10168"/>
          <a:stretch>
            <a:fillRect/>
          </a:stretch>
        </p:blipFill>
        <p:spPr>
          <a:xfrm>
            <a:off x="6536211" y="17446"/>
            <a:ext cx="5654393" cy="682310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22658FD-B275-6779-8B06-F2B11A189710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accent1">
              <a:lumMod val="60000"/>
              <a:lumOff val="40000"/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1168C3-4F16-3EC4-1FC3-40804B8638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64" y="5772817"/>
            <a:ext cx="1140051" cy="10851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9C2C942-F8F7-F547-4D5E-413FE85367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7028" y="6285011"/>
            <a:ext cx="1140051" cy="56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2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Slide Background Fill">
            <a:extLst>
              <a:ext uri="{FF2B5EF4-FFF2-40B4-BE49-F238E27FC236}">
                <a16:creationId xmlns:a16="http://schemas.microsoft.com/office/drawing/2014/main" id="{907E470A-25F4-47D0-8FEC-EE9FD606B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6220E63-99E1-482A-A0A6-B47EB4BF87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848" y="0"/>
            <a:ext cx="12188949" cy="6858000"/>
            <a:chOff x="-2848" y="0"/>
            <a:chExt cx="12188949" cy="6858000"/>
          </a:xfrm>
        </p:grpSpPr>
        <p:sp>
          <p:nvSpPr>
            <p:cNvPr id="11" name="Color Cover">
              <a:extLst>
                <a:ext uri="{FF2B5EF4-FFF2-40B4-BE49-F238E27FC236}">
                  <a16:creationId xmlns:a16="http://schemas.microsoft.com/office/drawing/2014/main" id="{F8610896-EA5E-4BE8-8398-C1AFC0490A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5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Color Cover">
              <a:extLst>
                <a:ext uri="{FF2B5EF4-FFF2-40B4-BE49-F238E27FC236}">
                  <a16:creationId xmlns:a16="http://schemas.microsoft.com/office/drawing/2014/main" id="{F44E9794-9C4B-427F-BB50-89D893347D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6"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618EE54-271A-4FE8-B6B3-D0FCF55A7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51279" y="598259"/>
            <a:ext cx="10889442" cy="5680742"/>
            <a:chOff x="651279" y="598259"/>
            <a:chExt cx="10889442" cy="5680742"/>
          </a:xfrm>
        </p:grpSpPr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ECA6F781-4382-4525-9DA8-9D66605F87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Color">
              <a:extLst>
                <a:ext uri="{FF2B5EF4-FFF2-40B4-BE49-F238E27FC236}">
                  <a16:creationId xmlns:a16="http://schemas.microsoft.com/office/drawing/2014/main" id="{209C186B-2883-498E-A176-6B60F8B51B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3D10F17-CEF7-EF49-7DE4-49B96161F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984" y="891712"/>
            <a:ext cx="5309616" cy="5160789"/>
          </a:xfrm>
        </p:spPr>
        <p:txBody>
          <a:bodyPr anchor="ctr">
            <a:normAutofit/>
          </a:bodyPr>
          <a:lstStyle/>
          <a:p>
            <a:r>
              <a:rPr lang="en-US" sz="4800" b="1" dirty="0">
                <a:solidFill>
                  <a:schemeClr val="bg1"/>
                </a:solidFill>
              </a:rPr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55FF5-188B-81D7-E9BB-2EA2A2DBCA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5921" y="695325"/>
            <a:ext cx="7913049" cy="5886450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According to </a:t>
            </a:r>
            <a:r>
              <a:rPr lang="en-US" u="sng" dirty="0">
                <a:solidFill>
                  <a:srgbClr val="FFFF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Ocean Conservancy</a:t>
            </a:r>
            <a:r>
              <a:rPr lang="en-US" dirty="0"/>
              <a:t>, </a:t>
            </a:r>
            <a:r>
              <a:rPr lang="en-US" dirty="0">
                <a:solidFill>
                  <a:schemeClr val="bg1"/>
                </a:solidFill>
              </a:rPr>
              <a:t>Florida’s coastal communities may experience between </a:t>
            </a:r>
            <a:r>
              <a:rPr lang="en-US" b="1" dirty="0">
                <a:solidFill>
                  <a:srgbClr val="FFFF00"/>
                </a:solidFill>
              </a:rPr>
              <a:t>3</a:t>
            </a:r>
            <a:r>
              <a:rPr lang="en-US" b="1" dirty="0">
                <a:solidFill>
                  <a:schemeClr val="bg1"/>
                </a:solidFill>
              </a:rPr>
              <a:t> ft</a:t>
            </a:r>
            <a:r>
              <a:rPr lang="en-US" dirty="0">
                <a:solidFill>
                  <a:schemeClr val="bg1"/>
                </a:solidFill>
              </a:rPr>
              <a:t> to </a:t>
            </a:r>
            <a:r>
              <a:rPr lang="en-US" b="1" dirty="0">
                <a:solidFill>
                  <a:srgbClr val="FFFF00"/>
                </a:solidFill>
              </a:rPr>
              <a:t>8</a:t>
            </a:r>
            <a:r>
              <a:rPr lang="en-US" b="1" dirty="0">
                <a:solidFill>
                  <a:schemeClr val="bg1"/>
                </a:solidFill>
              </a:rPr>
              <a:t> ft</a:t>
            </a:r>
            <a:r>
              <a:rPr lang="en-US" dirty="0">
                <a:solidFill>
                  <a:schemeClr val="bg1"/>
                </a:solidFill>
              </a:rPr>
              <a:t> feet of </a:t>
            </a:r>
            <a:r>
              <a:rPr lang="en-US" dirty="0" err="1">
                <a:solidFill>
                  <a:schemeClr val="bg1"/>
                </a:solidFill>
              </a:rPr>
              <a:t>SLR</a:t>
            </a:r>
            <a:r>
              <a:rPr lang="en-US" dirty="0">
                <a:solidFill>
                  <a:schemeClr val="bg1"/>
                </a:solidFill>
              </a:rPr>
              <a:t> by the end of this century. </a:t>
            </a:r>
          </a:p>
          <a:p>
            <a:r>
              <a:rPr lang="en-US" dirty="0">
                <a:solidFill>
                  <a:schemeClr val="bg1"/>
                </a:solidFill>
              </a:rPr>
              <a:t>An estimated more than 30% of Florida’s population, live within </a:t>
            </a:r>
            <a:r>
              <a:rPr lang="en-US" b="1" dirty="0">
                <a:solidFill>
                  <a:srgbClr val="FFFF00"/>
                </a:solidFill>
              </a:rPr>
              <a:t>6</a:t>
            </a:r>
            <a:r>
              <a:rPr lang="en-US" b="1" dirty="0">
                <a:solidFill>
                  <a:schemeClr val="bg1"/>
                </a:solidFill>
              </a:rPr>
              <a:t> ft</a:t>
            </a:r>
            <a:r>
              <a:rPr lang="en-US" dirty="0">
                <a:solidFill>
                  <a:schemeClr val="bg1"/>
                </a:solidFill>
              </a:rPr>
              <a:t> of current sea levels</a:t>
            </a:r>
          </a:p>
          <a:p>
            <a:r>
              <a:rPr lang="en-US" dirty="0" err="1">
                <a:solidFill>
                  <a:schemeClr val="bg1"/>
                </a:solidFill>
              </a:rPr>
              <a:t>SLR</a:t>
            </a:r>
            <a:r>
              <a:rPr lang="en-US" dirty="0">
                <a:solidFill>
                  <a:schemeClr val="bg1"/>
                </a:solidFill>
              </a:rPr>
              <a:t> will make today’s king tides become the future’s everyday tides. These frequent king tides bring unusually high-water levels, and they can cause </a:t>
            </a:r>
            <a:r>
              <a:rPr lang="en-US" b="1" dirty="0">
                <a:solidFill>
                  <a:schemeClr val="bg1"/>
                </a:solidFill>
              </a:rPr>
              <a:t>local tidal flooding</a:t>
            </a:r>
            <a:r>
              <a:rPr lang="en-US" dirty="0">
                <a:solidFill>
                  <a:schemeClr val="bg1"/>
                </a:solidFill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752996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8BA76F-87A5-F17E-4ED5-572BF0344D3A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accent1">
              <a:lumMod val="60000"/>
              <a:lumOff val="40000"/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B3B7EC-98C1-553F-6DCD-BB4A5118F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257800" cy="1325563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B0F0"/>
                </a:solidFill>
              </a:rPr>
              <a:t>Sea level rise scenarios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226B15-16EC-D17F-BFDB-E31B2E6CD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473" y="1466661"/>
            <a:ext cx="5357090" cy="3563297"/>
          </a:xfrm>
        </p:spPr>
        <p:txBody>
          <a:bodyPr>
            <a:norm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cenario projections of relative sea level along the contiguous U.S. (CONUS) coastline are about </a:t>
            </a:r>
            <a:r>
              <a:rPr lang="en-US" sz="2000" kern="1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0.6–2.2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m in 2100 and </a:t>
            </a:r>
            <a:r>
              <a:rPr lang="en-US" sz="2000" kern="1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0.8–3.9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m in 2150 (relative to sea level in 2000); these ranges are driven by uncertainty in future emissions pathways and the response of the underlying physical processes (</a:t>
            </a:r>
            <a:r>
              <a:rPr lang="en-US" sz="2000" u="sng" kern="100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2"/>
              </a:rPr>
              <a:t>Sweet et al. 2022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).</a:t>
            </a:r>
          </a:p>
        </p:txBody>
      </p:sp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DC082992-DC2B-8A57-298E-17C9B5DD7D1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14"/>
          <a:stretch>
            <a:fillRect/>
          </a:stretch>
        </p:blipFill>
        <p:spPr>
          <a:xfrm>
            <a:off x="175491" y="4485155"/>
            <a:ext cx="6059054" cy="1812367"/>
          </a:xfrm>
          <a:prstGeom prst="rect">
            <a:avLst/>
          </a:prstGeom>
        </p:spPr>
      </p:pic>
      <p:pic>
        <p:nvPicPr>
          <p:cNvPr id="8" name="Picture 7" descr="A group of people walking in a flooded area&#10;&#10;AI-generated content may be incorrect.">
            <a:extLst>
              <a:ext uri="{FF2B5EF4-FFF2-40B4-BE49-F238E27FC236}">
                <a16:creationId xmlns:a16="http://schemas.microsoft.com/office/drawing/2014/main" id="{F8D40FF4-9E6B-A03E-2794-526F033BD4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0945" y="-73892"/>
            <a:ext cx="5551055" cy="691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848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2A53C-5848-4C68-A321-F8D8AD258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FDDC45F-B673-3C4B-8130-299CF9469716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accent1">
              <a:lumMod val="60000"/>
              <a:lumOff val="40000"/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438BDB-75FB-071F-3211-33158936D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315" y="0"/>
            <a:ext cx="5257800" cy="1325563"/>
          </a:xfrm>
        </p:spPr>
        <p:txBody>
          <a:bodyPr>
            <a:normAutofit/>
          </a:bodyPr>
          <a:lstStyle/>
          <a:p>
            <a:r>
              <a:rPr lang="en-US" sz="2800" b="1" dirty="0" err="1">
                <a:solidFill>
                  <a:srgbClr val="00B0F0"/>
                </a:solidFill>
              </a:rPr>
              <a:t>SLR</a:t>
            </a:r>
            <a:r>
              <a:rPr lang="en-US" sz="2800" b="1" dirty="0">
                <a:solidFill>
                  <a:srgbClr val="00B0F0"/>
                </a:solidFill>
              </a:rPr>
              <a:t> and High Tide Flooding (HTF) in Naples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8691FC6-4170-1BC8-0EB0-BD7F600CD8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8043" y="103090"/>
            <a:ext cx="5972241" cy="392024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3F9BFC9-9EA1-7EC5-23D7-7898D78CF7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880" y="1299736"/>
            <a:ext cx="5591562" cy="493776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5386CEB-14CA-D4AA-8FC1-18D9F06592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5999" y="4122251"/>
            <a:ext cx="5934285" cy="2636827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C62504EC-F649-65B3-D3F3-BF47404AEB75}"/>
              </a:ext>
            </a:extLst>
          </p:cNvPr>
          <p:cNvSpPr txBox="1"/>
          <p:nvPr/>
        </p:nvSpPr>
        <p:spPr>
          <a:xfrm>
            <a:off x="230880" y="6301526"/>
            <a:ext cx="609447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hlinkClick r:id="rId6"/>
              </a:rPr>
              <a:t>https://</a:t>
            </a:r>
            <a:r>
              <a:rPr lang="en-US" sz="1000" dirty="0" err="1">
                <a:hlinkClick r:id="rId6"/>
              </a:rPr>
              <a:t>tidesandcurrents.noaa.gov</a:t>
            </a:r>
            <a:r>
              <a:rPr lang="en-US" sz="1000" dirty="0">
                <a:hlinkClick r:id="rId6"/>
              </a:rPr>
              <a:t>/high-tide-flooding/</a:t>
            </a:r>
            <a:r>
              <a:rPr lang="en-US" sz="1000" dirty="0" err="1">
                <a:hlinkClick r:id="rId6"/>
              </a:rPr>
              <a:t>annual-outlook.html?station</a:t>
            </a:r>
            <a:r>
              <a:rPr lang="en-US" sz="1000" dirty="0">
                <a:hlinkClick r:id="rId6"/>
              </a:rPr>
              <a:t>=8725110</a:t>
            </a:r>
            <a:r>
              <a:rPr lang="en-US" sz="1000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98ED6A-0725-C638-99C5-64EC110D6235}"/>
              </a:ext>
            </a:extLst>
          </p:cNvPr>
          <p:cNvSpPr txBox="1"/>
          <p:nvPr/>
        </p:nvSpPr>
        <p:spPr>
          <a:xfrm>
            <a:off x="1960770" y="3845252"/>
            <a:ext cx="104927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NOAA tide-gauge station 8725110</a:t>
            </a:r>
          </a:p>
        </p:txBody>
      </p:sp>
    </p:spTree>
    <p:extLst>
      <p:ext uri="{BB962C8B-B14F-4D97-AF65-F5344CB8AC3E}">
        <p14:creationId xmlns:p14="http://schemas.microsoft.com/office/powerpoint/2010/main" val="923015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68A89-60A0-225A-4616-1E2CA64993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C8138B-9AE7-58D6-D72F-84D66BC900DD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accent1">
              <a:lumMod val="60000"/>
              <a:lumOff val="40000"/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FB49CB-985E-37E3-4DD2-6CD411F5E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257800" cy="1325563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B0F0"/>
                </a:solidFill>
              </a:rPr>
              <a:t>Observed/Projected HDF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1443C0-B64D-FCCE-1A4F-112AA9317B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199" y="1595096"/>
            <a:ext cx="6004384" cy="43531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640EA19-4399-CC5F-C6C7-DC95C6BB78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83" y="1595096"/>
            <a:ext cx="6100683" cy="442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324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0426A-14F9-B664-2B13-7CFD66875E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0E04BBF-C8B9-1444-143A-1C89AADA56F1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accent1">
              <a:lumMod val="60000"/>
              <a:lumOff val="40000"/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745946-8B85-334B-B448-0A700478E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8537" y="0"/>
            <a:ext cx="9693659" cy="1325563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B0F0"/>
                </a:solidFill>
              </a:rPr>
              <a:t>Projected Sea Level Rise Under Different </a:t>
            </a:r>
            <a:r>
              <a:rPr lang="en-US" sz="2800" b="1" dirty="0" err="1">
                <a:solidFill>
                  <a:srgbClr val="00B0F0"/>
                </a:solidFill>
              </a:rPr>
              <a:t>SSP</a:t>
            </a:r>
            <a:r>
              <a:rPr lang="en-US" sz="2800" b="1" dirty="0">
                <a:solidFill>
                  <a:srgbClr val="00B0F0"/>
                </a:solidFill>
              </a:rPr>
              <a:t> Scenarios at Naples (NASA IPCC </a:t>
            </a:r>
            <a:r>
              <a:rPr lang="en-US" sz="2800" b="1" dirty="0" err="1">
                <a:solidFill>
                  <a:srgbClr val="00B0F0"/>
                </a:solidFill>
              </a:rPr>
              <a:t>AR6</a:t>
            </a:r>
            <a:r>
              <a:rPr lang="en-US" sz="2800" b="1" dirty="0">
                <a:solidFill>
                  <a:srgbClr val="00B0F0"/>
                </a:solidFill>
              </a:rPr>
              <a:t> Sea Level Projection Tool)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1B3019-15AD-6478-F440-D8C9C76EE3E8}"/>
              </a:ext>
            </a:extLst>
          </p:cNvPr>
          <p:cNvSpPr txBox="1"/>
          <p:nvPr/>
        </p:nvSpPr>
        <p:spPr>
          <a:xfrm>
            <a:off x="2882607" y="6540009"/>
            <a:ext cx="60983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</a:t>
            </a:r>
            <a:r>
              <a:rPr lang="en-US" dirty="0" err="1">
                <a:hlinkClick r:id="rId3"/>
              </a:rPr>
              <a:t>sealevel.nasa.gov</a:t>
            </a:r>
            <a:r>
              <a:rPr lang="en-US" dirty="0">
                <a:hlinkClick r:id="rId3"/>
              </a:rPr>
              <a:t>/</a:t>
            </a:r>
            <a:r>
              <a:rPr lang="en-US" dirty="0" err="1">
                <a:hlinkClick r:id="rId3"/>
              </a:rPr>
              <a:t>ipcc</a:t>
            </a:r>
            <a:r>
              <a:rPr lang="en-US" dirty="0">
                <a:hlinkClick r:id="rId3"/>
              </a:rPr>
              <a:t>-</a:t>
            </a:r>
            <a:r>
              <a:rPr lang="en-US" dirty="0" err="1">
                <a:hlinkClick r:id="rId3"/>
              </a:rPr>
              <a:t>ar6</a:t>
            </a:r>
            <a:r>
              <a:rPr lang="en-US" dirty="0">
                <a:hlinkClick r:id="rId3"/>
              </a:rPr>
              <a:t>-sea-level-projection-tool</a:t>
            </a:r>
            <a:r>
              <a:rPr lang="en-US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1F0D32-5F79-2CFA-7CD7-FAEDE401DC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784" y="1431743"/>
            <a:ext cx="10461743" cy="50020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4E2957E-F349-44AE-2B18-202EDC8DEC54}"/>
              </a:ext>
            </a:extLst>
          </p:cNvPr>
          <p:cNvSpPr txBox="1"/>
          <p:nvPr/>
        </p:nvSpPr>
        <p:spPr>
          <a:xfrm>
            <a:off x="1575054" y="2049420"/>
            <a:ext cx="60944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 err="1"/>
              <a:t>SSP1</a:t>
            </a:r>
            <a:r>
              <a:rPr lang="en-US" sz="1000" dirty="0"/>
              <a:t>- Sustainability and green development</a:t>
            </a:r>
          </a:p>
          <a:p>
            <a:r>
              <a:rPr lang="en-US" sz="1000" dirty="0" err="1"/>
              <a:t>SSP2</a:t>
            </a:r>
            <a:r>
              <a:rPr lang="en-US" sz="1000" dirty="0"/>
              <a:t>- “Middle of the road”-historical trends generally continue</a:t>
            </a:r>
          </a:p>
          <a:p>
            <a:r>
              <a:rPr lang="en-US" sz="1000" dirty="0" err="1"/>
              <a:t>SSP3</a:t>
            </a:r>
            <a:r>
              <a:rPr lang="en-US" sz="1000" dirty="0"/>
              <a:t>- Regional rivalry, weak cooperation, and slow technological progress</a:t>
            </a:r>
          </a:p>
          <a:p>
            <a:r>
              <a:rPr lang="en-US" sz="1000" dirty="0" err="1"/>
              <a:t>SSP5</a:t>
            </a:r>
            <a:r>
              <a:rPr lang="en-US" sz="1000" dirty="0"/>
              <a:t>-Rapid fossil-fuel-based economic development</a:t>
            </a:r>
          </a:p>
        </p:txBody>
      </p:sp>
    </p:spTree>
    <p:extLst>
      <p:ext uri="{BB962C8B-B14F-4D97-AF65-F5344CB8AC3E}">
        <p14:creationId xmlns:p14="http://schemas.microsoft.com/office/powerpoint/2010/main" val="2106072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191C4254-58CA-0898-D60C-56E66D940E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737D1DD-1E25-6685-E9D6-315F9C2422E2}"/>
              </a:ext>
            </a:extLst>
          </p:cNvPr>
          <p:cNvSpPr/>
          <p:nvPr/>
        </p:nvSpPr>
        <p:spPr>
          <a:xfrm>
            <a:off x="0" y="0"/>
            <a:ext cx="13649608" cy="6901003"/>
          </a:xfrm>
          <a:prstGeom prst="rect">
            <a:avLst/>
          </a:prstGeom>
          <a:solidFill>
            <a:schemeClr val="accent1">
              <a:lumMod val="60000"/>
              <a:lumOff val="40000"/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buNone/>
            </a:pPr>
            <a:endParaRPr lang="en-US" dirty="0">
              <a:solidFill>
                <a:srgbClr val="0070C0"/>
              </a:solidFill>
            </a:endParaRPr>
          </a:p>
        </p:txBody>
      </p:sp>
      <p:graphicFrame>
        <p:nvGraphicFramePr>
          <p:cNvPr id="25" name="Content Placeholder 4">
            <a:extLst>
              <a:ext uri="{FF2B5EF4-FFF2-40B4-BE49-F238E27FC236}">
                <a16:creationId xmlns:a16="http://schemas.microsoft.com/office/drawing/2014/main" id="{99B94618-016D-FEC5-33FF-36083848E3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93861226"/>
              </p:ext>
            </p:extLst>
          </p:nvPr>
        </p:nvGraphicFramePr>
        <p:xfrm>
          <a:off x="-858955" y="1178386"/>
          <a:ext cx="12923437" cy="3935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33A3596-51C8-975D-69D1-1BD94D4CA1BB}"/>
              </a:ext>
            </a:extLst>
          </p:cNvPr>
          <p:cNvSpPr txBox="1">
            <a:spLocks/>
          </p:cNvSpPr>
          <p:nvPr/>
        </p:nvSpPr>
        <p:spPr>
          <a:xfrm>
            <a:off x="1825028" y="325829"/>
            <a:ext cx="10515600" cy="10786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00B0F0"/>
                </a:solidFill>
              </a:rPr>
              <a:t>Workflow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8A5730-98AC-46A1-7869-38C18F9270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694" y="5399521"/>
            <a:ext cx="10515600" cy="1215487"/>
          </a:xfrm>
        </p:spPr>
        <p:txBody>
          <a:bodyPr>
            <a:normAutofit/>
          </a:bodyPr>
          <a:lstStyle/>
          <a:p>
            <a:r>
              <a:rPr lang="en-US" sz="1600" dirty="0"/>
              <a:t>All processing was implemented in a Python </a:t>
            </a:r>
            <a:r>
              <a:rPr lang="en-US" sz="1600" dirty="0" err="1"/>
              <a:t>Jupyter</a:t>
            </a:r>
            <a:r>
              <a:rPr lang="en-US" sz="1600" dirty="0"/>
              <a:t> Notebook environment </a:t>
            </a:r>
          </a:p>
          <a:p>
            <a:r>
              <a:rPr lang="en-US" sz="1600" dirty="0"/>
              <a:t>A cell is considered potentially flooded if DEM ≤ </a:t>
            </a:r>
            <a:r>
              <a:rPr lang="en-US" sz="1600" dirty="0" err="1"/>
              <a:t>SLR</a:t>
            </a:r>
            <a:endParaRPr lang="en-US" sz="1600" dirty="0"/>
          </a:p>
          <a:p>
            <a:r>
              <a:rPr lang="en-US" sz="1600" dirty="0"/>
              <a:t>Flood depth values were retained only where a cell is connected continuously to the coast</a:t>
            </a:r>
          </a:p>
          <a:p>
            <a:endParaRPr lang="en-US" sz="1600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09504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71991A2B-D03E-8DE3-EE1C-69DACEE990B5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accent1">
              <a:lumMod val="60000"/>
              <a:lumOff val="40000"/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13" descr="A map of a city with blue water&#10;&#10;AI-generated content may be incorrect.">
            <a:extLst>
              <a:ext uri="{FF2B5EF4-FFF2-40B4-BE49-F238E27FC236}">
                <a16:creationId xmlns:a16="http://schemas.microsoft.com/office/drawing/2014/main" id="{75A2695B-2787-178A-A06B-66C2BE34C5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93"/>
          <a:stretch>
            <a:fillRect/>
          </a:stretch>
        </p:blipFill>
        <p:spPr>
          <a:xfrm>
            <a:off x="3117988" y="1204110"/>
            <a:ext cx="4152555" cy="5653890"/>
          </a:xfrm>
          <a:prstGeom prst="rect">
            <a:avLst/>
          </a:prstGeom>
        </p:spPr>
      </p:pic>
      <p:pic>
        <p:nvPicPr>
          <p:cNvPr id="16" name="Picture 15" descr="A map of a city with blue water&#10;&#10;AI-generated content may be incorrect.">
            <a:extLst>
              <a:ext uri="{FF2B5EF4-FFF2-40B4-BE49-F238E27FC236}">
                <a16:creationId xmlns:a16="http://schemas.microsoft.com/office/drawing/2014/main" id="{A886185F-BE3D-8EFD-481B-807460261C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93"/>
          <a:stretch>
            <a:fillRect/>
          </a:stretch>
        </p:blipFill>
        <p:spPr>
          <a:xfrm>
            <a:off x="7679781" y="1204109"/>
            <a:ext cx="4152555" cy="5653890"/>
          </a:xfrm>
          <a:prstGeom prst="rect">
            <a:avLst/>
          </a:prstGeom>
        </p:spPr>
      </p:pic>
      <p:pic>
        <p:nvPicPr>
          <p:cNvPr id="17" name="Picture 16" descr="A screenshot of a map&#10;&#10;AI-generated content may be incorrect.">
            <a:extLst>
              <a:ext uri="{FF2B5EF4-FFF2-40B4-BE49-F238E27FC236}">
                <a16:creationId xmlns:a16="http://schemas.microsoft.com/office/drawing/2014/main" id="{FBD44394-DA23-7A3F-7B06-B99E57A6F9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282715"/>
            <a:ext cx="3526552" cy="2716040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50284341-8AE7-5D73-9583-FDD2FCCF8A52}"/>
              </a:ext>
            </a:extLst>
          </p:cNvPr>
          <p:cNvSpPr txBox="1">
            <a:spLocks/>
          </p:cNvSpPr>
          <p:nvPr/>
        </p:nvSpPr>
        <p:spPr>
          <a:xfrm>
            <a:off x="838200" y="339243"/>
            <a:ext cx="10515600" cy="10786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00B0F0"/>
                </a:solidFill>
              </a:rPr>
              <a:t>2050 inundation under 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medium emission </a:t>
            </a:r>
            <a:r>
              <a:rPr lang="en-US" sz="2800" b="1" dirty="0">
                <a:solidFill>
                  <a:srgbClr val="00B0F0"/>
                </a:solidFill>
              </a:rPr>
              <a:t>scenario : </a:t>
            </a:r>
            <a:r>
              <a:rPr lang="en-US" sz="2800" b="1" dirty="0" err="1">
                <a:solidFill>
                  <a:srgbClr val="00B0F0"/>
                </a:solidFill>
              </a:rPr>
              <a:t>SLR</a:t>
            </a:r>
            <a:r>
              <a:rPr lang="en-US" sz="2800" b="1" dirty="0">
                <a:solidFill>
                  <a:srgbClr val="00B0F0"/>
                </a:solidFill>
              </a:rPr>
              <a:t> and Tide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84A576E-BE3E-7A19-4D2B-695C0408738E}"/>
              </a:ext>
            </a:extLst>
          </p:cNvPr>
          <p:cNvSpPr/>
          <p:nvPr/>
        </p:nvSpPr>
        <p:spPr>
          <a:xfrm>
            <a:off x="5251010" y="2037030"/>
            <a:ext cx="986828" cy="107860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rgbClr val="FFFF00"/>
                </a:solidFill>
              </a:rPr>
              <a:t>Naples Municipal Airport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1D1816-9415-965E-5EEC-26495EFBF252}"/>
              </a:ext>
            </a:extLst>
          </p:cNvPr>
          <p:cNvSpPr/>
          <p:nvPr/>
        </p:nvSpPr>
        <p:spPr>
          <a:xfrm>
            <a:off x="9845038" y="2037030"/>
            <a:ext cx="986828" cy="107860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Naples Municipal Airport</a:t>
            </a:r>
          </a:p>
          <a:p>
            <a:pPr algn="ctr"/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59B8A44-5F49-8917-3275-851CE3060CA2}"/>
              </a:ext>
            </a:extLst>
          </p:cNvPr>
          <p:cNvGrpSpPr/>
          <p:nvPr/>
        </p:nvGrpSpPr>
        <p:grpSpPr>
          <a:xfrm>
            <a:off x="6237838" y="1233182"/>
            <a:ext cx="5683696" cy="432433"/>
            <a:chOff x="6237838" y="1233182"/>
            <a:chExt cx="5683696" cy="43243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9037475-B10C-2C3F-0365-B578BA7FF982}"/>
                </a:ext>
              </a:extLst>
            </p:cNvPr>
            <p:cNvSpPr txBox="1"/>
            <p:nvPr/>
          </p:nvSpPr>
          <p:spPr>
            <a:xfrm>
              <a:off x="6237838" y="1296283"/>
              <a:ext cx="115051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b="1" dirty="0" err="1">
                  <a:solidFill>
                    <a:srgbClr val="FF0000"/>
                  </a:solidFill>
                  <a:highlight>
                    <a:srgbClr val="00FFFF"/>
                  </a:highlight>
                </a:rPr>
                <a:t>SLR</a:t>
              </a:r>
              <a:r>
                <a:rPr lang="en-US" b="1" dirty="0">
                  <a:solidFill>
                    <a:srgbClr val="FF0000"/>
                  </a:solidFill>
                  <a:highlight>
                    <a:srgbClr val="00FFFF"/>
                  </a:highlight>
                </a:rPr>
                <a:t> only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5590CF2-84AA-EA94-4945-BF0A9D88D5D2}"/>
                </a:ext>
              </a:extLst>
            </p:cNvPr>
            <p:cNvSpPr txBox="1"/>
            <p:nvPr/>
          </p:nvSpPr>
          <p:spPr>
            <a:xfrm>
              <a:off x="10396522" y="1233182"/>
              <a:ext cx="152501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b="1" dirty="0" err="1">
                  <a:solidFill>
                    <a:srgbClr val="FF0000"/>
                  </a:solidFill>
                  <a:highlight>
                    <a:srgbClr val="FFFF00"/>
                  </a:highlight>
                </a:rPr>
                <a:t>SLR</a:t>
              </a:r>
              <a:r>
                <a:rPr lang="en-US" b="1" dirty="0">
                  <a:solidFill>
                    <a:srgbClr val="FF0000"/>
                  </a:solidFill>
                  <a:highlight>
                    <a:srgbClr val="FFFF00"/>
                  </a:highlight>
                </a:rPr>
                <a:t> and Tide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866238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4AD69-FBFA-B0D0-75AA-5AA7AEEC13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C21FB9A-BE92-C499-9D12-7473EE17D565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accent1">
              <a:lumMod val="60000"/>
              <a:lumOff val="40000"/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A map of a city with water&#10;&#10;AI-generated content may be incorrect.">
            <a:extLst>
              <a:ext uri="{FF2B5EF4-FFF2-40B4-BE49-F238E27FC236}">
                <a16:creationId xmlns:a16="http://schemas.microsoft.com/office/drawing/2014/main" id="{F8B50738-7C6F-337A-1C0D-5C92CD862E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62"/>
          <a:stretch>
            <a:fillRect/>
          </a:stretch>
        </p:blipFill>
        <p:spPr>
          <a:xfrm>
            <a:off x="3112125" y="1207008"/>
            <a:ext cx="4133698" cy="5650992"/>
          </a:xfrm>
          <a:prstGeom prst="rect">
            <a:avLst/>
          </a:prstGeom>
        </p:spPr>
      </p:pic>
      <p:pic>
        <p:nvPicPr>
          <p:cNvPr id="11" name="Picture 10" descr="A map of a city with blue water&#10;&#10;AI-generated content may be incorrect.">
            <a:extLst>
              <a:ext uri="{FF2B5EF4-FFF2-40B4-BE49-F238E27FC236}">
                <a16:creationId xmlns:a16="http://schemas.microsoft.com/office/drawing/2014/main" id="{4026BFB1-D28B-8919-5B24-0809820DCA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62"/>
          <a:stretch>
            <a:fillRect/>
          </a:stretch>
        </p:blipFill>
        <p:spPr>
          <a:xfrm>
            <a:off x="7671206" y="1207008"/>
            <a:ext cx="4133698" cy="5650992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3A723F5-3368-801D-84B1-4E4CAC2859EC}"/>
              </a:ext>
            </a:extLst>
          </p:cNvPr>
          <p:cNvSpPr txBox="1">
            <a:spLocks/>
          </p:cNvSpPr>
          <p:nvPr/>
        </p:nvSpPr>
        <p:spPr>
          <a:xfrm>
            <a:off x="980038" y="330007"/>
            <a:ext cx="10515600" cy="10786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00B0F0"/>
                </a:solidFill>
              </a:rPr>
              <a:t>2050 inundation under </a:t>
            </a:r>
            <a:r>
              <a:rPr lang="en-US" sz="2800" b="1" dirty="0">
                <a:solidFill>
                  <a:srgbClr val="FF0000"/>
                </a:solidFill>
              </a:rPr>
              <a:t>high emission </a:t>
            </a:r>
            <a:r>
              <a:rPr lang="en-US" sz="2800" b="1" dirty="0">
                <a:solidFill>
                  <a:srgbClr val="00B0F0"/>
                </a:solidFill>
              </a:rPr>
              <a:t>scenario : </a:t>
            </a:r>
            <a:r>
              <a:rPr lang="en-US" sz="2800" b="1" dirty="0" err="1">
                <a:solidFill>
                  <a:srgbClr val="00B0F0"/>
                </a:solidFill>
              </a:rPr>
              <a:t>SLR</a:t>
            </a:r>
            <a:r>
              <a:rPr lang="en-US" sz="2800" b="1" dirty="0">
                <a:solidFill>
                  <a:srgbClr val="00B0F0"/>
                </a:solidFill>
              </a:rPr>
              <a:t> and Tide (3.83 ft)</a:t>
            </a:r>
          </a:p>
        </p:txBody>
      </p:sp>
      <p:pic>
        <p:nvPicPr>
          <p:cNvPr id="6" name="Picture 5" descr="A screenshot of a map&#10;&#10;AI-generated content may be incorrect.">
            <a:extLst>
              <a:ext uri="{FF2B5EF4-FFF2-40B4-BE49-F238E27FC236}">
                <a16:creationId xmlns:a16="http://schemas.microsoft.com/office/drawing/2014/main" id="{CC4A821E-8864-38FA-60A2-8AEA8EA21C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285613"/>
            <a:ext cx="3525560" cy="271576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ADCEA17-69CD-89EB-3F7F-E45B64DB3E6D}"/>
              </a:ext>
            </a:extLst>
          </p:cNvPr>
          <p:cNvSpPr/>
          <p:nvPr/>
        </p:nvSpPr>
        <p:spPr>
          <a:xfrm>
            <a:off x="5251010" y="2037030"/>
            <a:ext cx="986828" cy="107860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rgbClr val="FFFF00"/>
                </a:solidFill>
              </a:rPr>
              <a:t>Naples Municipal Airport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E1A76BA-D3D5-B8F5-649B-2DD84ADE6D0B}"/>
              </a:ext>
            </a:extLst>
          </p:cNvPr>
          <p:cNvSpPr/>
          <p:nvPr/>
        </p:nvSpPr>
        <p:spPr>
          <a:xfrm>
            <a:off x="9845038" y="2037030"/>
            <a:ext cx="986828" cy="107860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Naples Municipal Airport</a:t>
            </a:r>
          </a:p>
          <a:p>
            <a:pPr algn="ctr"/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3DC102E-FD64-4EDC-2773-398695E77A7B}"/>
              </a:ext>
            </a:extLst>
          </p:cNvPr>
          <p:cNvGrpSpPr/>
          <p:nvPr/>
        </p:nvGrpSpPr>
        <p:grpSpPr>
          <a:xfrm>
            <a:off x="6237838" y="1233182"/>
            <a:ext cx="5601400" cy="432433"/>
            <a:chOff x="6237838" y="1233182"/>
            <a:chExt cx="5601400" cy="43243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EFAE0C0-A8C5-751A-6C02-9860FFA4C6BD}"/>
                </a:ext>
              </a:extLst>
            </p:cNvPr>
            <p:cNvSpPr txBox="1"/>
            <p:nvPr/>
          </p:nvSpPr>
          <p:spPr>
            <a:xfrm>
              <a:off x="6237838" y="1296283"/>
              <a:ext cx="115051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b="1" dirty="0" err="1">
                  <a:solidFill>
                    <a:srgbClr val="FF0000"/>
                  </a:solidFill>
                  <a:highlight>
                    <a:srgbClr val="00FFFF"/>
                  </a:highlight>
                </a:rPr>
                <a:t>SLR</a:t>
              </a:r>
              <a:r>
                <a:rPr lang="en-US" b="1" dirty="0">
                  <a:solidFill>
                    <a:srgbClr val="FF0000"/>
                  </a:solidFill>
                  <a:highlight>
                    <a:srgbClr val="00FFFF"/>
                  </a:highlight>
                </a:rPr>
                <a:t> only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5B5EB59-6DD5-A132-B6D3-78CA8CEA6454}"/>
                </a:ext>
              </a:extLst>
            </p:cNvPr>
            <p:cNvSpPr txBox="1"/>
            <p:nvPr/>
          </p:nvSpPr>
          <p:spPr>
            <a:xfrm>
              <a:off x="10314226" y="1233182"/>
              <a:ext cx="152501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b="1" dirty="0" err="1">
                  <a:solidFill>
                    <a:srgbClr val="FF0000"/>
                  </a:solidFill>
                  <a:highlight>
                    <a:srgbClr val="FFFF00"/>
                  </a:highlight>
                </a:rPr>
                <a:t>SLR</a:t>
              </a:r>
              <a:r>
                <a:rPr lang="en-US" b="1" dirty="0">
                  <a:solidFill>
                    <a:srgbClr val="FF0000"/>
                  </a:solidFill>
                  <a:highlight>
                    <a:srgbClr val="FFFF00"/>
                  </a:highlight>
                </a:rPr>
                <a:t> and Tide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207086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6619</TotalTime>
  <Words>936</Words>
  <Application>Microsoft Office PowerPoint</Application>
  <PresentationFormat>Widescreen</PresentationFormat>
  <Paragraphs>95</Paragraphs>
  <Slides>14</Slides>
  <Notes>7</Notes>
  <HiddenSlides>2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Aptos</vt:lpstr>
      <vt:lpstr>Aptos Display</vt:lpstr>
      <vt:lpstr>Arial</vt:lpstr>
      <vt:lpstr>Wingdings</vt:lpstr>
      <vt:lpstr>Office Theme</vt:lpstr>
      <vt:lpstr>  Sea-Level “Bathtub” Inundation Mapping in Naples  Mewcha Gebremedhin, Ahmed S. Elshall, Seneshaw Tsegaye   U.A. Whitaker College of Engineering, FGCU   31 July 2026</vt:lpstr>
      <vt:lpstr>Overview</vt:lpstr>
      <vt:lpstr>Sea level rise scenarios</vt:lpstr>
      <vt:lpstr>SLR and High Tide Flooding (HTF) in Naples</vt:lpstr>
      <vt:lpstr>Observed/Projected HDF</vt:lpstr>
      <vt:lpstr>Projected Sea Level Rise Under Different SSP Scenarios at Naples (NASA IPCC AR6 Sea Level Projection Tool)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Assumptions and limitations</vt:lpstr>
      <vt:lpstr>Take home message</vt:lpstr>
      <vt:lpstr>       Thank you!</vt:lpstr>
    </vt:vector>
  </TitlesOfParts>
  <Company>Florida Gulf Coast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Gebremedhin, Mewcha Amha</dc:creator>
  <cp:lastModifiedBy>Gebremedhin, Mewcha Amha</cp:lastModifiedBy>
  <cp:revision>101</cp:revision>
  <cp:lastPrinted>2025-10-21T14:47:35Z</cp:lastPrinted>
  <dcterms:created xsi:type="dcterms:W3CDTF">2025-10-07T12:02:40Z</dcterms:created>
  <dcterms:modified xsi:type="dcterms:W3CDTF">2026-08-29T03:40:30Z</dcterms:modified>
</cp:coreProperties>
</file>