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342" r:id="rId3"/>
    <p:sldId id="257" r:id="rId4"/>
    <p:sldId id="328" r:id="rId5"/>
    <p:sldId id="579" r:id="rId6"/>
    <p:sldId id="340" r:id="rId7"/>
    <p:sldId id="326" r:id="rId8"/>
    <p:sldId id="582" r:id="rId9"/>
    <p:sldId id="583" r:id="rId10"/>
    <p:sldId id="339" r:id="rId11"/>
    <p:sldId id="574" r:id="rId12"/>
    <p:sldId id="5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72A1"/>
    <a:srgbClr val="8E587B"/>
    <a:srgbClr val="885075"/>
    <a:srgbClr val="FDD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436" autoAdjust="0"/>
  </p:normalViewPr>
  <p:slideViewPr>
    <p:cSldViewPr snapToGrid="0">
      <p:cViewPr varScale="1">
        <p:scale>
          <a:sx n="96" d="100"/>
          <a:sy n="96" d="100"/>
        </p:scale>
        <p:origin x="11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bremedhin, Mewcha Amha" userId="2a0aff56-200c-49fa-8828-12c11547b4d8" providerId="ADAL" clId="{B7C235DD-3508-44CE-BF17-E028CDC8A755}"/>
    <pc:docChg chg="undo custSel addSld delSld modSld">
      <pc:chgData name="Gebremedhin, Mewcha Amha" userId="2a0aff56-200c-49fa-8828-12c11547b4d8" providerId="ADAL" clId="{B7C235DD-3508-44CE-BF17-E028CDC8A755}" dt="2026-09-01T19:45:03.100" v="24" actId="478"/>
      <pc:docMkLst>
        <pc:docMk/>
      </pc:docMkLst>
      <pc:sldChg chg="modSp mod">
        <pc:chgData name="Gebremedhin, Mewcha Amha" userId="2a0aff56-200c-49fa-8828-12c11547b4d8" providerId="ADAL" clId="{B7C235DD-3508-44CE-BF17-E028CDC8A755}" dt="2026-09-01T17:37:02.679" v="5" actId="1076"/>
        <pc:sldMkLst>
          <pc:docMk/>
          <pc:sldMk cId="4225413692" sldId="342"/>
        </pc:sldMkLst>
        <pc:spChg chg="mod">
          <ac:chgData name="Gebremedhin, Mewcha Amha" userId="2a0aff56-200c-49fa-8828-12c11547b4d8" providerId="ADAL" clId="{B7C235DD-3508-44CE-BF17-E028CDC8A755}" dt="2026-09-01T17:37:02.679" v="5" actId="1076"/>
          <ac:spMkLst>
            <pc:docMk/>
            <pc:sldMk cId="4225413692" sldId="342"/>
            <ac:spMk id="7" creationId="{127D0DFA-1A7D-2B32-BA91-D1C14C168AAB}"/>
          </ac:spMkLst>
        </pc:spChg>
      </pc:sldChg>
      <pc:sldChg chg="addSp delSp modSp mod">
        <pc:chgData name="Gebremedhin, Mewcha Amha" userId="2a0aff56-200c-49fa-8828-12c11547b4d8" providerId="ADAL" clId="{B7C235DD-3508-44CE-BF17-E028CDC8A755}" dt="2026-09-01T19:45:03.100" v="24" actId="478"/>
        <pc:sldMkLst>
          <pc:docMk/>
          <pc:sldMk cId="1648217737" sldId="578"/>
        </pc:sldMkLst>
        <pc:spChg chg="mod">
          <ac:chgData name="Gebremedhin, Mewcha Amha" userId="2a0aff56-200c-49fa-8828-12c11547b4d8" providerId="ADAL" clId="{B7C235DD-3508-44CE-BF17-E028CDC8A755}" dt="2026-09-01T17:39:35.234" v="21" actId="1076"/>
          <ac:spMkLst>
            <pc:docMk/>
            <pc:sldMk cId="1648217737" sldId="578"/>
            <ac:spMk id="5" creationId="{07498DC1-5EA4-932C-3E6D-31A84502B53E}"/>
          </ac:spMkLst>
        </pc:spChg>
        <pc:picChg chg="mod">
          <ac:chgData name="Gebremedhin, Mewcha Amha" userId="2a0aff56-200c-49fa-8828-12c11547b4d8" providerId="ADAL" clId="{B7C235DD-3508-44CE-BF17-E028CDC8A755}" dt="2026-09-01T17:39:28.705" v="20" actId="1076"/>
          <ac:picMkLst>
            <pc:docMk/>
            <pc:sldMk cId="1648217737" sldId="578"/>
            <ac:picMk id="2" creationId="{5189AFDF-EF0C-840D-F2FD-1DD03749DEE9}"/>
          </ac:picMkLst>
        </pc:picChg>
        <pc:picChg chg="add del mod">
          <ac:chgData name="Gebremedhin, Mewcha Amha" userId="2a0aff56-200c-49fa-8828-12c11547b4d8" providerId="ADAL" clId="{B7C235DD-3508-44CE-BF17-E028CDC8A755}" dt="2026-09-01T17:36:29.266" v="3" actId="21"/>
          <ac:picMkLst>
            <pc:docMk/>
            <pc:sldMk cId="1648217737" sldId="578"/>
            <ac:picMk id="6" creationId="{81052794-559B-D5F3-EFB2-F3CC10CD2CD8}"/>
          </ac:picMkLst>
        </pc:picChg>
        <pc:picChg chg="add del mod">
          <ac:chgData name="Gebremedhin, Mewcha Amha" userId="2a0aff56-200c-49fa-8828-12c11547b4d8" providerId="ADAL" clId="{B7C235DD-3508-44CE-BF17-E028CDC8A755}" dt="2026-09-01T19:45:03.100" v="24" actId="478"/>
          <ac:picMkLst>
            <pc:docMk/>
            <pc:sldMk cId="1648217737" sldId="578"/>
            <ac:picMk id="8" creationId="{40C9BC70-F1AF-3D54-29B2-EE2E4C442860}"/>
          </ac:picMkLst>
        </pc:picChg>
      </pc:sldChg>
      <pc:sldChg chg="addSp delSp modSp new del mod">
        <pc:chgData name="Gebremedhin, Mewcha Amha" userId="2a0aff56-200c-49fa-8828-12c11547b4d8" providerId="ADAL" clId="{B7C235DD-3508-44CE-BF17-E028CDC8A755}" dt="2026-09-01T17:39:17.608" v="19" actId="680"/>
        <pc:sldMkLst>
          <pc:docMk/>
          <pc:sldMk cId="1327836700" sldId="584"/>
        </pc:sldMkLst>
        <pc:picChg chg="add del mod">
          <ac:chgData name="Gebremedhin, Mewcha Amha" userId="2a0aff56-200c-49fa-8828-12c11547b4d8" providerId="ADAL" clId="{B7C235DD-3508-44CE-BF17-E028CDC8A755}" dt="2026-09-01T17:39:16.654" v="18" actId="22"/>
          <ac:picMkLst>
            <pc:docMk/>
            <pc:sldMk cId="1327836700" sldId="584"/>
            <ac:picMk id="5" creationId="{1DEDA054-79B5-EB10-F3AE-B4F1A103E5B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9350C-E2D8-4C77-B6DD-A5D373B330A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0E492-BAC1-4929-9411-AD4DBAE36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60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selshall/rm/blob/main/hw/projects/p04.md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Assisted Agents (Level 1): </a:t>
            </a:r>
            <a:r>
              <a:rPr lang="en-US" b="0" dirty="0"/>
              <a:t>These are AI systems that support scientists in narrow, well-defined tasks. </a:t>
            </a:r>
          </a:p>
          <a:p>
            <a:r>
              <a:rPr lang="en-US" b="0" dirty="0"/>
              <a:t>Examples: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Literature search engines powered by LLMs.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Automated data cleaning or visualization tools.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Machine learning models for prediction (e.g., climate or groundwater models you might use in hydrology).</a:t>
            </a:r>
          </a:p>
          <a:p>
            <a:r>
              <a:rPr lang="en-US" b="0" dirty="0"/>
              <a:t>Key Feature: Human-in-the-loop is essential; the AI only assists.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603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65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4DFE8-80CD-662A-6FDE-51E01AEA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C3E380-8C01-598A-9E06-77634066A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FE3E5-7DB1-AB82-C9FF-A222FEB4B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100" b="0" i="0" u="none" strike="noStrike" baseline="0" dirty="0">
                <a:latin typeface="CIDFont+F4"/>
              </a:rPr>
              <a:t>Quantifying the impacts of climate change on surface-groundwater interactions, groundwater resources, water quality in terms of salinity (</a:t>
            </a:r>
            <a:r>
              <a:rPr lang="en-US" sz="1100" b="0" i="0" u="none" strike="noStrike" baseline="0" dirty="0">
                <a:solidFill>
                  <a:srgbClr val="00B0F0"/>
                </a:solidFill>
                <a:highlight>
                  <a:srgbClr val="FFFF00"/>
                </a:highlight>
                <a:latin typeface="CIDFont+F4"/>
              </a:rPr>
              <a:t>undergoing</a:t>
            </a:r>
            <a:r>
              <a:rPr lang="en-US" sz="1100" b="0" i="0" u="none" strike="noStrike" baseline="0" dirty="0">
                <a:latin typeface="CIDFont+F4"/>
              </a:rPr>
              <a:t>). This is particularly related to the changing rainfall pattern and SLR rise under different scenarios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100" b="0" i="0" u="none" strike="noStrike" baseline="0" dirty="0">
                <a:latin typeface="CIDFont+F4"/>
              </a:rPr>
              <a:t>Collaborating with stakeholders to evaluate nature-based infrastructure for mitigation and adaptation solutions (Next step). This could be at local or regional scale (any suggestion on this would be also appreciated)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100" b="0" i="0" u="none" strike="noStrike" baseline="0" dirty="0">
                <a:latin typeface="CIDFont+F4"/>
              </a:rPr>
              <a:t>Conducting outreach campaigns to increase community awareness about the resilience of groundwater resources in South Florida (using different outlet medias).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b="0" i="0" u="none" strike="noStrike" baseline="0" dirty="0">
                <a:latin typeface="CIDFont+F4"/>
              </a:rPr>
              <a:t>Developing a user-friendly web-based platform to provide stakeholders with access to project data, supporting decision-making and community engagement. This helps to the goal of making data FAIR: Findable, Accessible, Interoperable, and Reusable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EE4C-4166-6549-6DD4-CE86AC596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24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F51A2-4E2A-0072-0E3A-F12593859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51B03-84F5-030A-2A3E-0E75000EC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0B3C6D-D084-9494-CD0F-6E11DF9E6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Urban development-&gt; impervious surface -&gt; increased surface runoff</a:t>
            </a:r>
          </a:p>
          <a:p>
            <a:r>
              <a:rPr lang="en-US" dirty="0"/>
              <a:t>Gray infrastructure: Collect and drain (less infiltration, increased flooding, water quality issues)</a:t>
            </a:r>
          </a:p>
          <a:p>
            <a:r>
              <a:rPr lang="en-US" dirty="0"/>
              <a:t>Green infrastructure: Manage runoff closer to where it generated (nature-bases solution)</a:t>
            </a:r>
          </a:p>
          <a:p>
            <a:r>
              <a:rPr lang="en-US" dirty="0"/>
              <a:t>Green infrastructure use storage, infiltration, vegetation, and source control to manage stormwater </a:t>
            </a:r>
          </a:p>
          <a:p>
            <a:r>
              <a:rPr lang="en-US" dirty="0"/>
              <a:t>Not every BMP can be implemented everywhere: </a:t>
            </a:r>
          </a:p>
          <a:p>
            <a:r>
              <a:rPr lang="en-US" dirty="0"/>
              <a:t>Site conditions </a:t>
            </a:r>
          </a:p>
          <a:p>
            <a:r>
              <a:rPr lang="en-US" dirty="0"/>
              <a:t>Green infrastructure can reduce urban stormwater impacts, but effective implementation requires spatial planning</a:t>
            </a:r>
          </a:p>
          <a:p>
            <a:r>
              <a:rPr lang="en-US" b="1" dirty="0"/>
              <a:t>So where can each BMP be implemented, and which feasible locations should be considered first?</a:t>
            </a:r>
            <a:endParaRPr lang="en-US" dirty="0"/>
          </a:p>
          <a:p>
            <a:r>
              <a:rPr lang="en-US" b="1" dirty="0"/>
              <a:t>PLACE provides the geospatial method for answering these questions.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8A0A6-081C-66A0-2E88-44C43EC712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3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BB535-CA9F-C128-BED3-FCDDBBA1E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8FE3D-6B35-73C0-8A40-BE9F1E4AB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E87FD6-12B8-44EB-D82D-ABBBD437C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F0397-6C9E-5CA3-37C0-F6EFB90BC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03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144BC-BF8E-C1B1-A6A4-1D8FF7E1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1E9DF-C237-F61D-83FB-69A8AF076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3D164-88C8-22BD-E0D7-838123965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3772A1"/>
                </a:solidFill>
              </a:rPr>
              <a:t>Interactive AI-powered dashboard for identifying and prioritizing green infrastructure locations for stormwater management</a:t>
            </a:r>
          </a:p>
          <a:p>
            <a:pPr>
              <a:defRPr/>
            </a:pPr>
            <a:endParaRPr lang="en-US" b="0" dirty="0">
              <a:solidFill>
                <a:srgbClr val="3772A1"/>
              </a:solidFill>
            </a:endParaRPr>
          </a:p>
          <a:p>
            <a:pPr>
              <a:defRPr/>
            </a:pPr>
            <a:endParaRPr lang="en-US" b="0" dirty="0">
              <a:solidFill>
                <a:srgbClr val="3772A1"/>
              </a:solidFill>
            </a:endParaRPr>
          </a:p>
          <a:p>
            <a:pPr>
              <a:defRPr/>
            </a:pPr>
            <a:endParaRPr lang="en-US" b="1" dirty="0">
              <a:solidFill>
                <a:srgbClr val="3772A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17B63-C96E-36AF-0104-3DACF2B81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7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1A500-D5F2-A177-2239-483C50C0D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33633-0BFA-A156-DC83-D9F1B124C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AB29C-00DA-8443-B4CE-D773AF05B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b="0" dirty="0">
              <a:solidFill>
                <a:srgbClr val="3772A1"/>
              </a:solidFill>
            </a:endParaRPr>
          </a:p>
          <a:p>
            <a:pPr>
              <a:defRPr/>
            </a:pPr>
            <a:endParaRPr lang="en-US" b="1" dirty="0">
              <a:solidFill>
                <a:srgbClr val="3772A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25DEF-721D-1367-C171-829FFAF84A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18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2497-8ED2-E0B5-2446-6792A86F2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8E8FC-71ED-9289-8A2C-A2758E32F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9EE3CA-1D3D-62EC-CF24-615841CC0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Scenario Analysis of Nutrient Loading Mitigation to Reduce Red Tide Risk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Involves enhancing harmful algal bloom mitigation through advanced machine learning with feature analysis</a:t>
            </a:r>
            <a:endParaRPr lang="en-US" b="0" dirty="0">
              <a:solidFill>
                <a:srgbClr val="3772A1"/>
              </a:solidFill>
            </a:endParaRPr>
          </a:p>
          <a:p>
            <a:pPr>
              <a:defRPr/>
            </a:pPr>
            <a:endParaRPr lang="en-US" b="1" dirty="0">
              <a:solidFill>
                <a:srgbClr val="3772A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C2A34-2646-5667-1755-A5DFB74D3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78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3DD4A-6D38-3172-2083-D695FC6C5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0FE9D9-7C44-CB6A-D11A-E63D5EF9B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D51D0-1B2F-35C8-C186-AF9C650D0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Project datasets and workflows, plus guidance on required Python packages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Frontend guidance for a browser-based UI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Manuscript mentorship with the goal of a high-quality peer-reviewed publication (beyond a capstone report)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Open-access publication fees covered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Travel support for 1 student (or 2 going together) to present at a national conference (e.g., AGU Fall Meeting, San Francisco - One week).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Hands-on experience with geospatial big data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Graduate school preparation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Strong resume (working on an EPA funded grant and CMIP6 data)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FA561-CEFA-FFA3-2E65-FB78E7635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88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C08C6-84FD-4BB7-BBA3-FECFEEA8F5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168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F72F06-F6ED-43C1-A86D-15B5F2AFDE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79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3413-5566-7B13-3A6D-F392FECBD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02D34-8271-24BF-98FF-8E54C8596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1A41-6958-562E-4E52-45B7A2E0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53FA0-6BB9-8B9E-9989-4FE6CCB0F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193E4-0581-C756-6EFD-F690092D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1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C264-4B04-F492-B381-B4E2E4A4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AB3D0-4B41-7E17-EF45-ACA3FAE43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359FC-7376-A152-B963-98EACE63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2E3F4-3820-745B-D191-2AF2F540F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568E8-B32A-087A-F474-0EDB49E4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4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98CB-7211-17D7-BA38-A8F964241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93F6C-03E0-F1CE-E5B6-9D38CCD89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26173-BE2A-D669-4D78-467B9784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5B68A-0A1A-BFA5-E115-95A2BEE6C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6ADD1-518C-E247-A4DC-3EC88174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7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6EF8-7498-4F5A-8A13-DD320CBC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84778-6D17-67DE-EE94-2D2FF3860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F0939-1EE4-AC96-964C-839B4BAB6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2097B-FDBD-450E-3899-3E38C46C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80548-7217-5276-0418-28EAA697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78CAE-352C-473E-85FD-A522F0D1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9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D3EFF-5F17-5AD0-FCFF-460D54F7A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347-620D-141B-A4F0-F285178B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1315C-6BB5-4FB2-001A-26C6E2E1A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81639-87A4-3B10-956D-8E685A8B8B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C4D93-CADC-BE20-3EDC-F58303B365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F27509-AAF7-4132-D673-C099E05E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7E5DA-D94D-D71B-94C9-63786396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18041-2C7F-2D24-3320-813EE21C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6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07E9D-2B3B-A6EA-5186-26436F13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52812A-32DD-79B1-B30D-2E7E886B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B9DCD-D5FE-B62C-0ABC-3B2A0A7A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827CB-8505-6613-DF71-5E25CBD4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1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19FD0F-FC37-1646-C899-DFB6C1B21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623D8-CE29-FC7B-8EA5-D2130B974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B3E63-6302-7DC4-1C31-379EC808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2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2690-02A6-65A2-62F7-97EBE7F65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BB177-4A01-02AF-4305-BC3EA13FC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AB20B-F96D-3801-56C3-32E7B6C16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9B384-2336-54B5-F0E0-010292F02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A71CF-DAC2-0870-8EC4-D414D994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7F415-6219-82AF-E11A-453BE72B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56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4C2E4-47ED-2A01-35D7-D3A16AB8F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767007-A989-DC3E-FC65-0F4F20052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FD60C-C05B-034F-BF65-EB2B4ADB2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AD538-EA7A-FD42-3C03-BDEE2321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69C4B-3F35-CC08-F362-9E9C3730D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C067B-0144-7051-FA5E-98895DFA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0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4C5D5-6479-1EC9-8BEC-5D0A098E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FD9BC-0223-03AC-2053-DC4D41AFE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A6AA6-1F83-5884-5A27-2ABB3F34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A14FD-F498-5A81-2C9F-3CD997D6C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0C227-E22B-6FE7-AB22-6DE4520D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9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2F0EB-108F-1CEE-C238-E50634901C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A24BD-3BA2-579E-176E-11A25ACCA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3D030-0118-992E-80AA-D424A4BD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0C176-5BE6-1DF6-E1EE-F13EB430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EB6A-CAB9-D121-8919-AA4E5CA3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00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0E693-AA9B-4D68-BCB2-ED826B0A8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FDB76-2F5A-45A3-8C0D-1948FE729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8FE78-2F0C-4F8D-B8C8-18207C23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E4C-A38C-41D3-9E4D-7A5ED0A4AEB4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7BB48-A21A-471C-8733-CAEBF8645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E9399-9734-4F92-AC74-3521E150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86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D75D8-B692-4BC8-A966-BAF68F74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96898-EBC1-41A4-AC52-E6A10AC90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8A23A-DDB4-46CC-825B-E7855CD2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B677-2FFC-411C-B8F4-FA205D7DCB34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94D40-D64A-449C-89E9-2C1B8655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4BB96-3003-43CF-ABCB-0378F7E5A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97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4B3BA-0C63-485F-9E3D-45FD4D14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B115C-9747-4897-96EE-45687C88F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FE5C0-D014-4478-BC5E-54A3BC40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D900-7D08-4F8C-B2AD-FFFA5DA5A10B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EEDE3-D005-4078-A1AE-A645D23E3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21DDE-7B5C-4675-9C93-4AAF8999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45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F62E-8134-46E3-96FA-45909E46D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8A5D0-5729-40DE-9A30-95DABCBEB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AE395-FEC8-4298-A1AB-BE208F18A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979F3-509D-412C-99A6-E38A4A38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15AA-2EEE-4FDF-BEE5-A8B86EC9BAF5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2CAD4-E395-4D4C-B695-8FC06981E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13F91-4305-4E23-B463-4752E555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74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9796-18E9-42BD-B1EB-3F79E837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B7A0E-25DA-4704-BC8E-98532D051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B146A-3BC7-4DFB-93B8-52752C06F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6AB3C-ACEA-432C-A17A-F5E5D6E4C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5ED9CD-24B7-466A-A5B7-E9F205038E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028D6-4EB6-475F-9624-70DFF1D7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1F2B-BC47-465B-B8F3-2D564F0AE03A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10C831-2E64-4E18-8966-2776A431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BF2106-8DCB-4D97-8C74-06B679C0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72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3DB3-3A07-449E-98ED-5593E9C2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E2E70-DC04-4D02-B3B9-865602A3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22719-D2E7-4864-9F14-288561B3257B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0B2F3A-D553-4A1A-8FC7-10855DCC6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900A8-E6E9-4CEA-9939-FCD04175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16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2AAD1F-5401-4A4F-8BC6-985C332B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350C3-9051-41E5-A9CC-7C9B87A8ED79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6EDAB9-CE11-4DBB-A3DA-54B904A1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6B70B-0372-4C73-B175-4C34C745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82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9428-ECB2-4485-A991-B0EB441F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8E047-00CA-4BFF-84A0-13CB1681E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444D9-BAD8-49E7-A09F-4A169EA5D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0E2C6-14B3-4E5E-AB07-1DD713CB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3EF8-72F0-4BEB-AD59-5E5BAED94EF4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44AE1-F79B-4F99-8953-1B6249CD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98B32-EC58-4450-BD27-E3868742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67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8146D-4534-474D-8C89-DCB20532B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24CAF-8D03-4C7D-B441-9CDB38273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DAD1E-8B9E-4227-8DFB-8B0173604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7BDCB-AF23-4A8C-9923-029E19669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45B4-8BF9-4605-BA85-96CAF82767DB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B00F2-5F52-4F84-94EF-1320AA3E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A587C-E032-455B-9A59-F0F36203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95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0963-1E38-473E-B5DC-0AFCA44B0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2279C-21EE-47B3-93FF-F6E215A58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A2EDC-E531-4D86-9E2D-EE9B8192E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83F0-A017-4E1B-BB9D-ED12BBF54231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DF38-40E9-4E0A-B2FB-777952EC5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BD06C-258C-4948-8043-CD17D14C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44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CFB34B-9D27-4395-B9F9-DED8C2162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02667-D21A-4138-A51B-E5CFD25C7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F45CB-AAEA-46AD-979E-C2F5B3A34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679F-0F9C-44DE-AB53-EF8CCF9F29D0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9DA97-C7AD-4434-8B9B-0943E30B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BA6F5-E891-4ACA-8DC9-9F13B1CB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60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0454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3">
            <a:extLst>
              <a:ext uri="{FF2B5EF4-FFF2-40B4-BE49-F238E27FC236}">
                <a16:creationId xmlns:a16="http://schemas.microsoft.com/office/drawing/2014/main" id="{6BEBC398-0B32-5D4C-8F8E-8DA17BC07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52D11-D0BD-46AC-942A-A7F84C34C1C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38199" y="1780031"/>
            <a:ext cx="10537683" cy="457631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US" dirty="0"/>
              <a:t>Click to insert image or graphic here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54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72B4B-4559-27DF-AF4A-2F3BA8A2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9C74C-FFBE-2104-F535-B39556A76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CCCBA-29DB-40D5-D94F-931A33AF2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E72F2F-4BDE-4C58-BFD9-5B7673922D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FEF51-7C66-B66F-DAC3-8801A3DED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35F22-21DA-6276-3A1F-3074030CF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4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08E46-4D01-4447-8CEC-46FE5961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81B95-5205-4CE6-966F-BA251358D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98D5C-1E53-4DC0-83E4-B447526A9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90425-DAAC-43C0-AE33-BDE99666B26C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CE395-9DC2-4BB4-91CD-CBDB3CF42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FDF43-13D8-4A98-AEF1-4358AB0BD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9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gebremedhin@fgc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elshall@fgcu.edu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aselshall.github.io/ads/a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369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127D0DFA-1A7D-2B32-BA91-D1C14C168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6566" y="1282359"/>
            <a:ext cx="5355602" cy="37860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AI-Powered Dashboard for Green Infrastructure Siting in South Florida 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CC530C1-AD9B-4796-6386-0FBFE0DFD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4885" y="2790591"/>
            <a:ext cx="5070882" cy="24815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</a:rPr>
              <a:t>Mewcha A. Gebremedhin, Ph.D.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</a:rPr>
              <a:t>Postdoctoral Research Scholar 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</a:rPr>
              <a:t>U.A. Whitaker College of Engineering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2"/>
                </a:solidFill>
              </a:rPr>
              <a:t>Email: </a:t>
            </a:r>
            <a:r>
              <a:rPr lang="en-US" sz="1800" dirty="0">
                <a:solidFill>
                  <a:schemeClr val="tx2"/>
                </a:solidFill>
                <a:hlinkClick r:id="rId3"/>
              </a:rPr>
              <a:t>mgebremedhin@fgcu.edu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86E723-4E2D-9121-3295-DC7709BEC1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7"/>
          <a:stretch/>
        </p:blipFill>
        <p:spPr>
          <a:xfrm>
            <a:off x="0" y="5629893"/>
            <a:ext cx="12141195" cy="1228114"/>
          </a:xfrm>
          <a:prstGeom prst="rect">
            <a:avLst/>
          </a:prstGeom>
        </p:spPr>
      </p:pic>
      <p:sp>
        <p:nvSpPr>
          <p:cNvPr id="10" name="Subtitle 8">
            <a:extLst>
              <a:ext uri="{FF2B5EF4-FFF2-40B4-BE49-F238E27FC236}">
                <a16:creationId xmlns:a16="http://schemas.microsoft.com/office/drawing/2014/main" id="{A3F69307-B29C-8C7A-F307-24FDE722C763}"/>
              </a:ext>
            </a:extLst>
          </p:cNvPr>
          <p:cNvSpPr txBox="1">
            <a:spLocks/>
          </p:cNvSpPr>
          <p:nvPr/>
        </p:nvSpPr>
        <p:spPr>
          <a:xfrm>
            <a:off x="6487133" y="327396"/>
            <a:ext cx="5070882" cy="24815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Ahmed S. Elshall, Ph.D.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Assistant Professor - Environmental Engineering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U.A. Whitaker College of Engineering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Joint Appointment with The Water School 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Email: </a:t>
            </a:r>
            <a:r>
              <a:rPr lang="en-US" sz="1800">
                <a:solidFill>
                  <a:schemeClr val="tx2"/>
                </a:solidFill>
                <a:hlinkClick r:id="rId5"/>
              </a:rPr>
              <a:t>aelshall@fgcu.edu</a:t>
            </a:r>
            <a:r>
              <a:rPr lang="en-US" sz="1800">
                <a:solidFill>
                  <a:schemeClr val="tx2"/>
                </a:solidFill>
              </a:rPr>
              <a:t> 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1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0E489-9931-BCDC-FC66-E199EEC5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63" y="277253"/>
            <a:ext cx="11109251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>
                <a:solidFill>
                  <a:srgbClr val="3772A1"/>
                </a:solidFill>
              </a:rPr>
              <a:t>Nature-based Infrastructure for Enhancing Climate Resiliency of Groundwater Resources in South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173BC5-E984-F5E0-687A-7AFCCC13B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280" y="4337763"/>
            <a:ext cx="2194560" cy="21945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FB88B5-632E-30FC-8837-5079E63DD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088" y="4292043"/>
            <a:ext cx="2286000" cy="2286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2956FDF-0DDB-872C-5367-0122E5C2D21F}"/>
              </a:ext>
            </a:extLst>
          </p:cNvPr>
          <p:cNvGrpSpPr>
            <a:grpSpLocks noChangeAspect="1"/>
          </p:cNvGrpSpPr>
          <p:nvPr/>
        </p:nvGrpSpPr>
        <p:grpSpPr>
          <a:xfrm>
            <a:off x="107058" y="4636010"/>
            <a:ext cx="3602401" cy="1601441"/>
            <a:chOff x="5818682" y="1856126"/>
            <a:chExt cx="4676128" cy="20787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B1BFF5-5C53-346F-09EF-F332F323312D}"/>
                </a:ext>
              </a:extLst>
            </p:cNvPr>
            <p:cNvSpPr txBox="1"/>
            <p:nvPr/>
          </p:nvSpPr>
          <p:spPr>
            <a:xfrm>
              <a:off x="5900213" y="3535378"/>
              <a:ext cx="4594597" cy="3995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USGS Caribbean-Florida Water Science Center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850C994-7384-675B-2197-687FAFDA26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8682" y="1856126"/>
              <a:ext cx="4239495" cy="1695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2E5F3F8-922C-56E0-D841-8C808590C15E}"/>
              </a:ext>
            </a:extLst>
          </p:cNvPr>
          <p:cNvGrpSpPr/>
          <p:nvPr/>
        </p:nvGrpSpPr>
        <p:grpSpPr>
          <a:xfrm>
            <a:off x="987226" y="1801283"/>
            <a:ext cx="10272005" cy="2316202"/>
            <a:chOff x="1823249" y="1775157"/>
            <a:chExt cx="10272005" cy="231620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FBFCC3-DAAD-4901-039F-C4931F365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76702" y="1842891"/>
              <a:ext cx="1645920" cy="164592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5D6F2B8-5866-3D73-52C6-E76707FFD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47640" y="1842891"/>
              <a:ext cx="1645920" cy="16459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4A4AEE-A691-4048-489D-2FF410368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3994" y="1842891"/>
              <a:ext cx="1645920" cy="164592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33E199-C717-97FD-CD75-901063B112FF}"/>
                </a:ext>
              </a:extLst>
            </p:cNvPr>
            <p:cNvSpPr txBox="1"/>
            <p:nvPr/>
          </p:nvSpPr>
          <p:spPr>
            <a:xfrm>
              <a:off x="8730667" y="3506584"/>
              <a:ext cx="15544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Seneshaw Tsegaye, WCE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CE3E7A-80D6-8AA3-8BAB-CA75A01AD71F}"/>
                </a:ext>
              </a:extLst>
            </p:cNvPr>
            <p:cNvSpPr txBox="1"/>
            <p:nvPr/>
          </p:nvSpPr>
          <p:spPr>
            <a:xfrm>
              <a:off x="7023984" y="3506584"/>
              <a:ext cx="17891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Rachel Rotz, TWS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1346FAF-A991-77CA-A598-0456C1A16D3D}"/>
                </a:ext>
              </a:extLst>
            </p:cNvPr>
            <p:cNvSpPr txBox="1"/>
            <p:nvPr/>
          </p:nvSpPr>
          <p:spPr>
            <a:xfrm>
              <a:off x="1823249" y="3506584"/>
              <a:ext cx="162397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Ahmed Elshall, WCE and TWS </a:t>
              </a:r>
            </a:p>
          </p:txBody>
        </p:sp>
        <p:pic>
          <p:nvPicPr>
            <p:cNvPr id="8" name="Picture 7" descr="A close-up of a person&#10;&#10;Description automatically generated">
              <a:extLst>
                <a:ext uri="{FF2B5EF4-FFF2-40B4-BE49-F238E27FC236}">
                  <a16:creationId xmlns:a16="http://schemas.microsoft.com/office/drawing/2014/main" id="{01B6A294-E44D-6EC8-AE29-5B91605A1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769" b="7633"/>
            <a:stretch/>
          </p:blipFill>
          <p:spPr>
            <a:xfrm>
              <a:off x="1830704" y="1775157"/>
              <a:ext cx="1660144" cy="173736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717F92-EA44-7FCB-1DC3-D0B6FEB6E54B}"/>
                </a:ext>
              </a:extLst>
            </p:cNvPr>
            <p:cNvSpPr txBox="1"/>
            <p:nvPr/>
          </p:nvSpPr>
          <p:spPr>
            <a:xfrm>
              <a:off x="3432783" y="3506584"/>
              <a:ext cx="198233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Mewcha Gebremedhin, WCE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5B164FB-7F74-2EB8-B944-2F0403862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8784"/>
            <a:stretch/>
          </p:blipFill>
          <p:spPr>
            <a:xfrm>
              <a:off x="10471276" y="1842891"/>
              <a:ext cx="1623978" cy="164592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2F5CF9-FB86-3420-6A56-04E0ABE695B3}"/>
                </a:ext>
              </a:extLst>
            </p:cNvPr>
            <p:cNvSpPr txBox="1"/>
            <p:nvPr/>
          </p:nvSpPr>
          <p:spPr>
            <a:xfrm>
              <a:off x="10376597" y="3506584"/>
              <a:ext cx="15544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Ming Ye, FSU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4426A93-E07F-F7CC-D941-D81654C71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00348" y="1842891"/>
              <a:ext cx="1645920" cy="164592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BEDADA-28A9-C85F-7096-1AEB30AE7694}"/>
                </a:ext>
              </a:extLst>
            </p:cNvPr>
            <p:cNvSpPr txBox="1"/>
            <p:nvPr/>
          </p:nvSpPr>
          <p:spPr>
            <a:xfrm>
              <a:off x="5298546" y="3506584"/>
              <a:ext cx="18288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600">
                  <a:latin typeface="Calibri 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Shelly Krueger, UF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22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6931-5ED2-8CDD-43A5-4855F8CC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8372389-25A4-0661-A990-7656661A4EC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Project Overview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DF4FC49-788D-6F33-2042-95182DE6E96D}"/>
              </a:ext>
            </a:extLst>
          </p:cNvPr>
          <p:cNvGrpSpPr/>
          <p:nvPr/>
        </p:nvGrpSpPr>
        <p:grpSpPr>
          <a:xfrm>
            <a:off x="5606130" y="3055652"/>
            <a:ext cx="1098000" cy="1098000"/>
            <a:chOff x="6967584" y="2475488"/>
            <a:chExt cx="1098000" cy="10980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D336D1B-4432-477A-27AF-93116253C8C9}"/>
                </a:ext>
              </a:extLst>
            </p:cNvPr>
            <p:cNvSpPr/>
            <p:nvPr/>
          </p:nvSpPr>
          <p:spPr>
            <a:xfrm>
              <a:off x="6967584" y="2475488"/>
              <a:ext cx="1098000" cy="1098000"/>
            </a:xfrm>
            <a:prstGeom prst="ellipse">
              <a:avLst/>
            </a:prstGeom>
            <a:solidFill>
              <a:srgbClr val="5B9BD5">
                <a:hueOff val="-5068907"/>
                <a:satOff val="-13064"/>
                <a:lumOff val="-8824"/>
                <a:alphaOff val="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 descr="Handshake">
              <a:extLst>
                <a:ext uri="{FF2B5EF4-FFF2-40B4-BE49-F238E27FC236}">
                  <a16:creationId xmlns:a16="http://schemas.microsoft.com/office/drawing/2014/main" id="{607B0DAC-520C-3B0F-588A-F0ECA777A027}"/>
                </a:ext>
              </a:extLst>
            </p:cNvPr>
            <p:cNvSpPr/>
            <p:nvPr/>
          </p:nvSpPr>
          <p:spPr>
            <a:xfrm>
              <a:off x="7201584" y="2709489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1F60B24-4CAC-AB0E-8758-1D10DAF25408}"/>
              </a:ext>
            </a:extLst>
          </p:cNvPr>
          <p:cNvSpPr txBox="1"/>
          <p:nvPr/>
        </p:nvSpPr>
        <p:spPr>
          <a:xfrm>
            <a:off x="5492584" y="4197563"/>
            <a:ext cx="1482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+mj-lt"/>
              </a:rPr>
              <a:t>Collaborative modeling 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7E5D41E-4BE2-7CEF-EC38-A10D32099FB3}"/>
              </a:ext>
            </a:extLst>
          </p:cNvPr>
          <p:cNvSpPr/>
          <p:nvPr/>
        </p:nvSpPr>
        <p:spPr>
          <a:xfrm>
            <a:off x="3452480" y="2083862"/>
            <a:ext cx="1098000" cy="1098000"/>
          </a:xfrm>
          <a:prstGeom prst="ellipse">
            <a:avLst/>
          </a:prstGeom>
          <a:solidFill>
            <a:srgbClr val="5B9BD5"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 descr="Bridge scene">
            <a:extLst>
              <a:ext uri="{FF2B5EF4-FFF2-40B4-BE49-F238E27FC236}">
                <a16:creationId xmlns:a16="http://schemas.microsoft.com/office/drawing/2014/main" id="{B1F5B32B-141F-3413-494E-797A277923BF}"/>
              </a:ext>
            </a:extLst>
          </p:cNvPr>
          <p:cNvSpPr/>
          <p:nvPr/>
        </p:nvSpPr>
        <p:spPr>
          <a:xfrm>
            <a:off x="3686480" y="2323924"/>
            <a:ext cx="630000" cy="63000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1863772-6417-7E0A-124F-E497095684F7}"/>
              </a:ext>
            </a:extLst>
          </p:cNvPr>
          <p:cNvSpPr txBox="1"/>
          <p:nvPr/>
        </p:nvSpPr>
        <p:spPr>
          <a:xfrm>
            <a:off x="1761696" y="2294655"/>
            <a:ext cx="1690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+mj-lt"/>
              </a:rPr>
              <a:t>Assess climate change impacts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5F7EF7F-EFBD-84E4-76F3-798FB0411043}"/>
              </a:ext>
            </a:extLst>
          </p:cNvPr>
          <p:cNvGrpSpPr/>
          <p:nvPr/>
        </p:nvGrpSpPr>
        <p:grpSpPr>
          <a:xfrm>
            <a:off x="7818417" y="2083862"/>
            <a:ext cx="1098000" cy="1098000"/>
            <a:chOff x="2437272" y="2475488"/>
            <a:chExt cx="1098000" cy="1098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20E7F25-0481-D385-DC27-91E705BA1EB7}"/>
                </a:ext>
              </a:extLst>
            </p:cNvPr>
            <p:cNvSpPr/>
            <p:nvPr/>
          </p:nvSpPr>
          <p:spPr>
            <a:xfrm>
              <a:off x="2437272" y="2475488"/>
              <a:ext cx="1098000" cy="1098000"/>
            </a:xfrm>
            <a:prstGeom prst="ellipse">
              <a:avLst/>
            </a:prstGeom>
            <a:solidFill>
              <a:srgbClr val="5B9BD5">
                <a:hueOff val="-1689636"/>
                <a:satOff val="-4355"/>
                <a:lumOff val="-2941"/>
                <a:alphaOff val="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 descr="Water">
              <a:extLst>
                <a:ext uri="{FF2B5EF4-FFF2-40B4-BE49-F238E27FC236}">
                  <a16:creationId xmlns:a16="http://schemas.microsoft.com/office/drawing/2014/main" id="{7E208B03-CC58-2CE0-A53F-B091BA4375FD}"/>
                </a:ext>
              </a:extLst>
            </p:cNvPr>
            <p:cNvSpPr/>
            <p:nvPr/>
          </p:nvSpPr>
          <p:spPr>
            <a:xfrm>
              <a:off x="2671272" y="2709489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CE3AECC-611B-7BCC-C246-AEC285775516}"/>
              </a:ext>
            </a:extLst>
          </p:cNvPr>
          <p:cNvSpPr txBox="1"/>
          <p:nvPr/>
        </p:nvSpPr>
        <p:spPr>
          <a:xfrm>
            <a:off x="9205076" y="2171197"/>
            <a:ext cx="2175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+mj-lt"/>
              </a:rPr>
              <a:t>Evaluate nature-based infrastructure for mitigation (local or regional)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837405-240F-E8C9-6662-2281E9259E6E}"/>
              </a:ext>
            </a:extLst>
          </p:cNvPr>
          <p:cNvGrpSpPr/>
          <p:nvPr/>
        </p:nvGrpSpPr>
        <p:grpSpPr>
          <a:xfrm>
            <a:off x="7818416" y="4592039"/>
            <a:ext cx="1098000" cy="1207800"/>
            <a:chOff x="11555944" y="2458514"/>
            <a:chExt cx="1098000" cy="109800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342258A-4359-9E6F-497A-C6BAB411423F}"/>
                </a:ext>
              </a:extLst>
            </p:cNvPr>
            <p:cNvSpPr/>
            <p:nvPr/>
          </p:nvSpPr>
          <p:spPr>
            <a:xfrm>
              <a:off x="11555944" y="2458514"/>
              <a:ext cx="1098000" cy="1098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6" name="Graphic 55" descr="Classroom outline">
              <a:extLst>
                <a:ext uri="{FF2B5EF4-FFF2-40B4-BE49-F238E27FC236}">
                  <a16:creationId xmlns:a16="http://schemas.microsoft.com/office/drawing/2014/main" id="{C61C4FE7-1D6D-F81C-BAB3-28ECECDBC8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784904" y="2687473"/>
              <a:ext cx="640080" cy="640080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23F733CA-FB9A-48A6-C2BA-BB37ACED2255}"/>
              </a:ext>
            </a:extLst>
          </p:cNvPr>
          <p:cNvSpPr txBox="1"/>
          <p:nvPr/>
        </p:nvSpPr>
        <p:spPr>
          <a:xfrm>
            <a:off x="9205076" y="4734273"/>
            <a:ext cx="1581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+mj-lt"/>
              </a:rPr>
              <a:t>Groundwater education and outreach 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4641E82-0826-4905-3A40-B5AB2427B6C0}"/>
              </a:ext>
            </a:extLst>
          </p:cNvPr>
          <p:cNvGrpSpPr/>
          <p:nvPr/>
        </p:nvGrpSpPr>
        <p:grpSpPr>
          <a:xfrm>
            <a:off x="3452480" y="4646939"/>
            <a:ext cx="1098000" cy="1098000"/>
            <a:chOff x="9272142" y="2475488"/>
            <a:chExt cx="1098000" cy="109800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616BF16-6E65-0414-F3ED-6194ACF32CD4}"/>
                </a:ext>
              </a:extLst>
            </p:cNvPr>
            <p:cNvSpPr/>
            <p:nvPr/>
          </p:nvSpPr>
          <p:spPr>
            <a:xfrm>
              <a:off x="9272142" y="2475488"/>
              <a:ext cx="1098000" cy="1098000"/>
            </a:xfrm>
            <a:prstGeom prst="ellipse">
              <a:avLst/>
            </a:prstGeom>
            <a:solidFill>
              <a:srgbClr val="5B9BD5">
                <a:hueOff val="-6758543"/>
                <a:satOff val="-17419"/>
                <a:lumOff val="-11765"/>
                <a:alphaOff val="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ectangle 59" descr="Internet">
              <a:extLst>
                <a:ext uri="{FF2B5EF4-FFF2-40B4-BE49-F238E27FC236}">
                  <a16:creationId xmlns:a16="http://schemas.microsoft.com/office/drawing/2014/main" id="{38FFA9E4-ACF9-68E5-20C4-10D682581C6B}"/>
                </a:ext>
              </a:extLst>
            </p:cNvPr>
            <p:cNvSpPr/>
            <p:nvPr/>
          </p:nvSpPr>
          <p:spPr>
            <a:xfrm>
              <a:off x="9506142" y="2709489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F26935C-DFE0-58ED-BA66-99A274195AB3}"/>
              </a:ext>
            </a:extLst>
          </p:cNvPr>
          <p:cNvSpPr txBox="1"/>
          <p:nvPr/>
        </p:nvSpPr>
        <p:spPr>
          <a:xfrm>
            <a:off x="1969858" y="4769286"/>
            <a:ext cx="1482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+mj-lt"/>
              </a:rPr>
              <a:t>Web-based platform for data sharing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95FDCD0-EC8F-122B-990A-05AB58910309}"/>
              </a:ext>
            </a:extLst>
          </p:cNvPr>
          <p:cNvCxnSpPr>
            <a:stCxn id="51" idx="4"/>
            <a:endCxn id="55" idx="0"/>
          </p:cNvCxnSpPr>
          <p:nvPr/>
        </p:nvCxnSpPr>
        <p:spPr>
          <a:xfrm flipH="1">
            <a:off x="8367416" y="3181862"/>
            <a:ext cx="1" cy="1410177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CFD671F-401B-920D-D954-FFCAD2B4E042}"/>
              </a:ext>
            </a:extLst>
          </p:cNvPr>
          <p:cNvCxnSpPr>
            <a:stCxn id="47" idx="6"/>
            <a:endCxn id="51" idx="2"/>
          </p:cNvCxnSpPr>
          <p:nvPr/>
        </p:nvCxnSpPr>
        <p:spPr>
          <a:xfrm>
            <a:off x="4550480" y="2632862"/>
            <a:ext cx="3267937" cy="0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5578E1A-E57A-B4E5-77E1-03D139F8723E}"/>
              </a:ext>
            </a:extLst>
          </p:cNvPr>
          <p:cNvCxnSpPr>
            <a:stCxn id="55" idx="2"/>
            <a:endCxn id="59" idx="6"/>
          </p:cNvCxnSpPr>
          <p:nvPr/>
        </p:nvCxnSpPr>
        <p:spPr>
          <a:xfrm flipH="1">
            <a:off x="4550480" y="5195939"/>
            <a:ext cx="3267936" cy="0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0AAEE0C-A20B-A51E-17D8-12CB0DCFCCE8}"/>
              </a:ext>
            </a:extLst>
          </p:cNvPr>
          <p:cNvCxnSpPr>
            <a:stCxn id="59" idx="0"/>
            <a:endCxn id="47" idx="4"/>
          </p:cNvCxnSpPr>
          <p:nvPr/>
        </p:nvCxnSpPr>
        <p:spPr>
          <a:xfrm flipV="1">
            <a:off x="4001480" y="3181862"/>
            <a:ext cx="0" cy="1465077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1786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  <p:bldP spid="49" grpId="0"/>
      <p:bldP spid="53" grpId="0"/>
      <p:bldP spid="57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5D684-FA25-6B8E-9E80-8371E34CE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BA27-2194-F4A1-F135-F6A79DD12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582"/>
            <a:ext cx="1069415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Urban development increases stormwater runoff creating a need for effective green infrastructure planning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EB2915-E457-182E-94AF-A7E7A01F4A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6" t="19304" r="67553" b="59147"/>
          <a:stretch>
            <a:fillRect/>
          </a:stretch>
        </p:blipFill>
        <p:spPr>
          <a:xfrm>
            <a:off x="251274" y="1733781"/>
            <a:ext cx="4324350" cy="2049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CC3640-EDED-DE6B-1F64-06FD4C79A9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658" t="20812" r="29213" b="30807"/>
          <a:stretch>
            <a:fillRect/>
          </a:stretch>
        </p:blipFill>
        <p:spPr>
          <a:xfrm>
            <a:off x="5019994" y="1913784"/>
            <a:ext cx="3819525" cy="3317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CD931-CCAE-D57E-5D59-D34D8A6361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98" t="59125" r="86234" b="31811"/>
          <a:stretch>
            <a:fillRect/>
          </a:stretch>
        </p:blipFill>
        <p:spPr>
          <a:xfrm>
            <a:off x="348428" y="3989298"/>
            <a:ext cx="1835871" cy="10907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55C1DB-817B-AD5C-51E0-8D2730FFD9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985" t="21816" r="1850" b="17655"/>
          <a:stretch>
            <a:fillRect/>
          </a:stretch>
        </p:blipFill>
        <p:spPr>
          <a:xfrm>
            <a:off x="9620250" y="1707328"/>
            <a:ext cx="2485084" cy="4150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8A9605-06CE-1559-4245-50EB6ADA4F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4" t="71363" r="86385" b="20405"/>
          <a:stretch>
            <a:fillRect/>
          </a:stretch>
        </p:blipFill>
        <p:spPr>
          <a:xfrm>
            <a:off x="2631192" y="4015988"/>
            <a:ext cx="1944946" cy="10231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2FDA97-45B4-0570-5A05-70F3036EFC02}"/>
              </a:ext>
            </a:extLst>
          </p:cNvPr>
          <p:cNvSpPr txBox="1"/>
          <p:nvPr/>
        </p:nvSpPr>
        <p:spPr>
          <a:xfrm>
            <a:off x="348427" y="5136435"/>
            <a:ext cx="19566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Gray infrastructure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CB10DE-992C-9645-40E4-922A04F7FC4B}"/>
              </a:ext>
            </a:extLst>
          </p:cNvPr>
          <p:cNvSpPr txBox="1"/>
          <p:nvPr/>
        </p:nvSpPr>
        <p:spPr>
          <a:xfrm>
            <a:off x="2552700" y="5096449"/>
            <a:ext cx="21534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Green infrastructure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AB840C-97C1-430F-C3DE-B9E230421DC8}"/>
              </a:ext>
            </a:extLst>
          </p:cNvPr>
          <p:cNvSpPr txBox="1"/>
          <p:nvPr/>
        </p:nvSpPr>
        <p:spPr>
          <a:xfrm>
            <a:off x="1487517" y="6123049"/>
            <a:ext cx="93955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GI PLACE</a:t>
            </a:r>
            <a:r>
              <a:rPr lang="en-US" sz="2400" dirty="0">
                <a:solidFill>
                  <a:srgbClr val="00B050"/>
                </a:solidFill>
              </a:rPr>
              <a:t>: </a:t>
            </a:r>
            <a:r>
              <a:rPr lang="en-US" sz="2400" dirty="0">
                <a:solidFill>
                  <a:srgbClr val="FFC000"/>
                </a:solidFill>
              </a:rPr>
              <a:t>Geospatial method for BMPs placement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0AC56-5C6D-A457-3C9A-33A66FE11896}"/>
              </a:ext>
            </a:extLst>
          </p:cNvPr>
          <p:cNvSpPr txBox="1"/>
          <p:nvPr/>
        </p:nvSpPr>
        <p:spPr>
          <a:xfrm>
            <a:off x="10115550" y="6472670"/>
            <a:ext cx="1876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ChatGPT generated icons</a:t>
            </a:r>
          </a:p>
        </p:txBody>
      </p:sp>
    </p:spTree>
    <p:extLst>
      <p:ext uri="{BB962C8B-B14F-4D97-AF65-F5344CB8AC3E}">
        <p14:creationId xmlns:p14="http://schemas.microsoft.com/office/powerpoint/2010/main" val="67038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8536-E21D-6309-8829-33B178182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AEA0-2B61-EA11-0631-A3C649143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58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Turning GI PLACE to interactive green infrastructure planning dashboard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60F0D21-2507-727A-9E4C-8F6812E19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4420" y="1576218"/>
            <a:ext cx="4202942" cy="50292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F53A214-EDEE-CF21-DDD1-376890E98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281" y="1576218"/>
            <a:ext cx="2087143" cy="5029200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B3FF4803-7BEB-FEAB-38F8-0C073F5C8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9358" y="1576218"/>
            <a:ext cx="2182036" cy="5029200"/>
          </a:xfrm>
          <a:prstGeom prst="rect">
            <a:avLst/>
          </a:prstGeom>
        </p:spPr>
      </p:pic>
      <p:sp>
        <p:nvSpPr>
          <p:cNvPr id="82" name="Arrow: Right 81">
            <a:extLst>
              <a:ext uri="{FF2B5EF4-FFF2-40B4-BE49-F238E27FC236}">
                <a16:creationId xmlns:a16="http://schemas.microsoft.com/office/drawing/2014/main" id="{EA15B85D-B67D-166C-042C-5DD68E3C4C4C}"/>
              </a:ext>
            </a:extLst>
          </p:cNvPr>
          <p:cNvSpPr/>
          <p:nvPr/>
        </p:nvSpPr>
        <p:spPr>
          <a:xfrm>
            <a:off x="3476437" y="3927532"/>
            <a:ext cx="521996" cy="3265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Arrow: Right 83">
            <a:extLst>
              <a:ext uri="{FF2B5EF4-FFF2-40B4-BE49-F238E27FC236}">
                <a16:creationId xmlns:a16="http://schemas.microsoft.com/office/drawing/2014/main" id="{493C60B0-8C2D-3D20-C54D-D30247A5CC47}"/>
              </a:ext>
            </a:extLst>
          </p:cNvPr>
          <p:cNvSpPr/>
          <p:nvPr/>
        </p:nvSpPr>
        <p:spPr>
          <a:xfrm>
            <a:off x="8201931" y="3927532"/>
            <a:ext cx="521996" cy="3265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9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6E1A2-4C12-C160-A422-05A614F52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57099F-ACDB-7B49-1C8F-33FC4289404F}"/>
              </a:ext>
            </a:extLst>
          </p:cNvPr>
          <p:cNvSpPr txBox="1">
            <a:spLocks/>
          </p:cNvSpPr>
          <p:nvPr/>
        </p:nvSpPr>
        <p:spPr>
          <a:xfrm>
            <a:off x="613115" y="252581"/>
            <a:ext cx="114047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00B05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rgbClr val="3772A1"/>
                </a:solidFill>
              </a:rPr>
              <a:t>Interactive AI-powered dashboard: From user-defined setting to site-specific green infrastructure planning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CCED54-35CB-0E64-95B1-6BCB0A82B7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002"/>
          <a:stretch>
            <a:fillRect/>
          </a:stretch>
        </p:blipFill>
        <p:spPr>
          <a:xfrm>
            <a:off x="2566036" y="1469262"/>
            <a:ext cx="3196589" cy="5212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47F5D6-B7B4-0321-5AD5-38D01F0078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77"/>
          <a:stretch>
            <a:fillRect/>
          </a:stretch>
        </p:blipFill>
        <p:spPr>
          <a:xfrm>
            <a:off x="5762625" y="1466553"/>
            <a:ext cx="3789046" cy="521208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5028960-C4F6-1D05-A495-79662B8DD537}"/>
              </a:ext>
            </a:extLst>
          </p:cNvPr>
          <p:cNvSpPr txBox="1"/>
          <p:nvPr/>
        </p:nvSpPr>
        <p:spPr>
          <a:xfrm>
            <a:off x="9391650" y="6540133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Instructed ChatGPT generated image</a:t>
            </a:r>
          </a:p>
        </p:txBody>
      </p:sp>
    </p:spTree>
    <p:extLst>
      <p:ext uri="{BB962C8B-B14F-4D97-AF65-F5344CB8AC3E}">
        <p14:creationId xmlns:p14="http://schemas.microsoft.com/office/powerpoint/2010/main" val="208091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FDD7-6A86-2144-F904-1B4A86FE1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D0C521C-DEA1-A7F1-27DA-63739F3510AA}"/>
              </a:ext>
            </a:extLst>
          </p:cNvPr>
          <p:cNvSpPr txBox="1">
            <a:spLocks/>
          </p:cNvSpPr>
          <p:nvPr/>
        </p:nvSpPr>
        <p:spPr>
          <a:xfrm>
            <a:off x="613115" y="252581"/>
            <a:ext cx="114047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00B05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sz="3200" dirty="0">
                <a:solidFill>
                  <a:srgbClr val="3772A1"/>
                </a:solidFill>
              </a:rPr>
              <a:t>Project 2: Integrating bathtub inundation modeling and LLMs for coastal flood screening in South Florida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8E641C-0BB0-4ADD-2D5F-34F7DBD3E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82" y="1530519"/>
            <a:ext cx="10500027" cy="503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19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49D9A-31E6-F6A8-ECD2-2D432429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856AA38-98DD-7E44-EBC1-EF50EB7AE556}"/>
              </a:ext>
            </a:extLst>
          </p:cNvPr>
          <p:cNvSpPr txBox="1">
            <a:spLocks/>
          </p:cNvSpPr>
          <p:nvPr/>
        </p:nvSpPr>
        <p:spPr>
          <a:xfrm>
            <a:off x="613115" y="252581"/>
            <a:ext cx="114047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00B05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sz="3200" dirty="0">
                <a:solidFill>
                  <a:srgbClr val="3772A1"/>
                </a:solidFill>
              </a:rPr>
              <a:t>Project 3: Scenario analysis of nutrient loading mitigation to reduce red tide task using machine learning models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32765-2F85-7694-370F-C52DC6F2A5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706"/>
          <a:stretch>
            <a:fillRect/>
          </a:stretch>
        </p:blipFill>
        <p:spPr>
          <a:xfrm>
            <a:off x="852628" y="1578144"/>
            <a:ext cx="10486743" cy="39749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2531F7-9FA5-0D89-CB24-614D0B0033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912" b="12851"/>
          <a:stretch>
            <a:fillRect/>
          </a:stretch>
        </p:blipFill>
        <p:spPr>
          <a:xfrm>
            <a:off x="8493578" y="5658829"/>
            <a:ext cx="3524250" cy="112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0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B3A0B-BAA8-0AAD-5CF2-59A71E31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D093E-54B8-D3D3-3991-AD4A8829D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Project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54005-5E7E-F2C1-30DC-14BD45CD7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Provide project datasets and guidance on Python packages</a:t>
            </a:r>
          </a:p>
          <a:p>
            <a:r>
              <a:rPr lang="en-US" dirty="0"/>
              <a:t>Assist with the design of browser-based UI</a:t>
            </a:r>
          </a:p>
          <a:p>
            <a:r>
              <a:rPr lang="en-US" dirty="0"/>
              <a:t>Manuscript mentorship for high-quality peer-reviewed publication</a:t>
            </a:r>
          </a:p>
          <a:p>
            <a:r>
              <a:rPr lang="en-US" dirty="0"/>
              <a:t>Cover open-access publication fees</a:t>
            </a:r>
          </a:p>
          <a:p>
            <a:r>
              <a:rPr lang="en-US" dirty="0"/>
              <a:t>Provide full travel support for 1 student (or 2 going together) to present at a national conference (e.g., AGU Fall Meeting, San Francisco)</a:t>
            </a:r>
          </a:p>
          <a:p>
            <a:r>
              <a:rPr lang="en-US" dirty="0"/>
              <a:t>Collaborative teamwork through the project</a:t>
            </a:r>
          </a:p>
          <a:p>
            <a:r>
              <a:rPr lang="en-US" dirty="0"/>
              <a:t>Service-learning hours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1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125D8-3C7A-9BCD-93FC-AC567C10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37908239-CFE3-91E2-2D2F-E60EF9FEC611}"/>
              </a:ext>
            </a:extLst>
          </p:cNvPr>
          <p:cNvSpPr txBox="1"/>
          <p:nvPr/>
        </p:nvSpPr>
        <p:spPr>
          <a:xfrm>
            <a:off x="838912" y="1486524"/>
            <a:ext cx="44678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772A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EGN 4930 / EGN 5932C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CD4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Data Science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AEC3255-3B45-38DE-158A-A1D0D0E6A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12" y="2269028"/>
            <a:ext cx="6342397" cy="4188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DFE31E-4144-C198-08D8-2BE6168CB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469" y="2891995"/>
            <a:ext cx="3219031" cy="321903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2BF5A0B-AE30-1D05-050F-DE401DAD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2469" y="5885933"/>
            <a:ext cx="3506258" cy="450185"/>
          </a:xfrm>
        </p:spPr>
        <p:txBody>
          <a:bodyPr>
            <a:no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</a:rPr>
              <a:t>Scan for more Information and to apply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B2D732-FAFE-DFFE-3DAD-536CA6DBCE95}"/>
              </a:ext>
            </a:extLst>
          </p:cNvPr>
          <p:cNvSpPr txBox="1">
            <a:spLocks/>
          </p:cNvSpPr>
          <p:nvPr/>
        </p:nvSpPr>
        <p:spPr>
          <a:xfrm>
            <a:off x="838200" y="2736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Advertisement: </a:t>
            </a:r>
            <a:r>
              <a:rPr lang="en-US" b="1" dirty="0">
                <a:solidFill>
                  <a:srgbClr val="3772A1"/>
                </a:solidFill>
              </a:rPr>
              <a:t>LA Position for Spring 2026</a:t>
            </a:r>
          </a:p>
        </p:txBody>
      </p:sp>
    </p:spTree>
    <p:extLst>
      <p:ext uri="{BB962C8B-B14F-4D97-AF65-F5344CB8AC3E}">
        <p14:creationId xmlns:p14="http://schemas.microsoft.com/office/powerpoint/2010/main" val="393260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9A53C39-4A6B-41BA-A227-FF1569CAF84A}"/>
              </a:ext>
            </a:extLst>
          </p:cNvPr>
          <p:cNvSpPr txBox="1">
            <a:spLocks/>
          </p:cNvSpPr>
          <p:nvPr/>
        </p:nvSpPr>
        <p:spPr>
          <a:xfrm>
            <a:off x="-11574" y="-95818"/>
            <a:ext cx="12207240" cy="3429000"/>
          </a:xfrm>
          <a:prstGeom prst="rect">
            <a:avLst/>
          </a:prstGeom>
          <a:solidFill>
            <a:srgbClr val="15306C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F8751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16FDD14-4090-4941-BAC5-2240631C0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13446"/>
            <a:ext cx="10853058" cy="1062232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solidFill>
                  <a:srgbClr val="F8751F"/>
                </a:solidFill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89AFDF-EF0C-840D-F2FD-1DD03749D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3182"/>
            <a:ext cx="3275678" cy="327567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7B8A794-1987-D155-B4E8-2F0ED2CD060C}"/>
              </a:ext>
            </a:extLst>
          </p:cNvPr>
          <p:cNvSpPr txBox="1">
            <a:spLocks/>
          </p:cNvSpPr>
          <p:nvPr/>
        </p:nvSpPr>
        <p:spPr>
          <a:xfrm>
            <a:off x="308754" y="6415454"/>
            <a:ext cx="3275678" cy="3371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rgbClr val="0070C0"/>
                </a:solidFill>
              </a:rPr>
              <a:t>Scan for slides and more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98DC1-5EA4-932C-3E6D-31A84502B53E}"/>
              </a:ext>
            </a:extLst>
          </p:cNvPr>
          <p:cNvSpPr txBox="1"/>
          <p:nvPr/>
        </p:nvSpPr>
        <p:spPr>
          <a:xfrm>
            <a:off x="3040236" y="3524819"/>
            <a:ext cx="6103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https://aselshall.github.io/ads/ai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82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3EADA034-8B76-40DD-BB15-5D338DA71F5E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6584EA2-3964-4AFD-9FE8-84F594B4CF5E}">
  <we:reference id="wa200005669" version="2.0.0.0" store="en-US" storeType="OMEX"/>
  <we:alternateReferences>
    <we:reference id="WA200005669" version="2.0.0.0" store="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f7a5a4ef-4ffa-4c80-bfb3-c12e28872099}" enabled="0" method="" siteId="{f7a5a4ef-4ffa-4c80-bfb3-c12e2887209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32710</TotalTime>
  <Words>781</Words>
  <Application>Microsoft Office PowerPoint</Application>
  <PresentationFormat>Widescreen</PresentationFormat>
  <Paragraphs>98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</vt:lpstr>
      <vt:lpstr>Calibri Light</vt:lpstr>
      <vt:lpstr>CIDFont+F4</vt:lpstr>
      <vt:lpstr>Office Theme</vt:lpstr>
      <vt:lpstr>2_Office Theme</vt:lpstr>
      <vt:lpstr>AI-Powered Dashboard for Green Infrastructure Siting in South Florida </vt:lpstr>
      <vt:lpstr>Nature-based Infrastructure for Enhancing Climate Resiliency of Groundwater Resources in South Florida</vt:lpstr>
      <vt:lpstr>PowerPoint Presentation</vt:lpstr>
      <vt:lpstr>Urban development increases stormwater runoff creating a need for effective green infrastructure planning</vt:lpstr>
      <vt:lpstr>Turning GI PLACE to interactive green infrastructure planning dashboard </vt:lpstr>
      <vt:lpstr>PowerPoint Presentation</vt:lpstr>
      <vt:lpstr>PowerPoint Presentation</vt:lpstr>
      <vt:lpstr>PowerPoint Presentation</vt:lpstr>
      <vt:lpstr>Project support </vt:lpstr>
      <vt:lpstr>Scan for more Information and to apply</vt:lpstr>
      <vt:lpstr>Thank You</vt:lpstr>
    </vt:vector>
  </TitlesOfParts>
  <Company>Florida Gulf Coast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Gebremedhin, Mewcha Amha</dc:creator>
  <cp:lastModifiedBy>Gebremedhin, Mewcha Amha</cp:lastModifiedBy>
  <cp:revision>167</cp:revision>
  <dcterms:created xsi:type="dcterms:W3CDTF">2024-10-15T00:49:15Z</dcterms:created>
  <dcterms:modified xsi:type="dcterms:W3CDTF">2026-09-01T19:45:04Z</dcterms:modified>
</cp:coreProperties>
</file>