
<file path=[Content_Types].xml><?xml version="1.0" encoding="utf-8"?>
<Types xmlns="http://schemas.openxmlformats.org/package/2006/content-types">
  <Default Extension="bin" ContentType="image/unknown"/>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91" r:id="rId5"/>
  </p:sldMasterIdLst>
  <p:notesMasterIdLst>
    <p:notesMasterId r:id="rId27"/>
  </p:notesMasterIdLst>
  <p:sldIdLst>
    <p:sldId id="405" r:id="rId6"/>
    <p:sldId id="261" r:id="rId7"/>
    <p:sldId id="403" r:id="rId8"/>
    <p:sldId id="348" r:id="rId9"/>
    <p:sldId id="389" r:id="rId10"/>
    <p:sldId id="394" r:id="rId11"/>
    <p:sldId id="396" r:id="rId12"/>
    <p:sldId id="406" r:id="rId13"/>
    <p:sldId id="407" r:id="rId14"/>
    <p:sldId id="408" r:id="rId15"/>
    <p:sldId id="409" r:id="rId16"/>
    <p:sldId id="410" r:id="rId17"/>
    <p:sldId id="411" r:id="rId18"/>
    <p:sldId id="412" r:id="rId19"/>
    <p:sldId id="413" r:id="rId20"/>
    <p:sldId id="414" r:id="rId21"/>
    <p:sldId id="291" r:id="rId22"/>
    <p:sldId id="415" r:id="rId23"/>
    <p:sldId id="416" r:id="rId24"/>
    <p:sldId id="417" r:id="rId25"/>
    <p:sldId id="419"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3"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AB89"/>
    <a:srgbClr val="004684"/>
    <a:srgbClr val="F8FCFC"/>
    <a:srgbClr val="FFFFFF"/>
    <a:srgbClr val="FEFDFD"/>
    <a:srgbClr val="6FC6CD"/>
    <a:srgbClr val="5F8DEB"/>
    <a:srgbClr val="0040D6"/>
    <a:srgbClr val="F7914E"/>
    <a:srgbClr val="15306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9D844E-832D-46D6-81E4-C202890FB595}" v="83" dt="2026-05-06T04:04:11.565"/>
    <p1510:client id="{63B1E668-8A6C-40AD-B64F-41EAEDDBB0AC}" v="45" dt="2026-05-06T07:45:16.9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75716" autoAdjust="0"/>
  </p:normalViewPr>
  <p:slideViewPr>
    <p:cSldViewPr snapToGrid="0">
      <p:cViewPr varScale="1">
        <p:scale>
          <a:sx n="84" d="100"/>
          <a:sy n="84" d="100"/>
        </p:scale>
        <p:origin x="1596" y="9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223EFC-526B-4EF2-8A0A-F01C60CA2A67}" type="datetimeFigureOut">
              <a:rPr lang="en-US" smtClean="0"/>
              <a:t>8/28/2026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F72F06-F6ED-43C1-A86D-15B5F2AFDECD}" type="slidenum">
              <a:rPr lang="en-US" smtClean="0"/>
              <a:t>‹#›</a:t>
            </a:fld>
            <a:endParaRPr lang="en-US" dirty="0"/>
          </a:p>
        </p:txBody>
      </p:sp>
    </p:spTree>
    <p:extLst>
      <p:ext uri="{BB962C8B-B14F-4D97-AF65-F5344CB8AC3E}">
        <p14:creationId xmlns:p14="http://schemas.microsoft.com/office/powerpoint/2010/main" val="12314834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lgn="just">
              <a:lnSpc>
                <a:spcPct val="107000"/>
              </a:lnSpc>
              <a:spcBef>
                <a:spcPts val="0"/>
              </a:spcBef>
            </a:pPr>
            <a:r>
              <a:rPr lang="en-US" dirty="0"/>
              <a:t>This work focuses on </a:t>
            </a:r>
            <a:r>
              <a:rPr lang="en-US" b="1" dirty="0"/>
              <a:t>application-specific metrics rather than generic model assessment </a:t>
            </a:r>
            <a:r>
              <a:rPr lang="en-US" dirty="0"/>
              <a:t>of GCMs and ESMs, irrespective of the application.  </a:t>
            </a:r>
          </a:p>
          <a:p>
            <a:pPr marL="171450" indent="-171450" algn="just">
              <a:lnSpc>
                <a:spcPct val="107000"/>
              </a:lnSpc>
              <a:spcBef>
                <a:spcPts val="0"/>
              </a:spcBef>
              <a:buFont typeface="Arial" panose="020B0604020202020204" pitchFamily="34" charset="0"/>
              <a:buChar char="•"/>
            </a:pPr>
            <a:r>
              <a:rPr lang="en-US" dirty="0"/>
              <a:t>For example, if a GCM or ESM  cannot reproduce a certain regional phenomena of interest, or does not score good on an application-specific metric, </a:t>
            </a:r>
          </a:p>
          <a:p>
            <a:pPr marL="171450" indent="-171450" algn="just">
              <a:lnSpc>
                <a:spcPct val="107000"/>
              </a:lnSpc>
              <a:spcBef>
                <a:spcPts val="0"/>
              </a:spcBef>
              <a:buFont typeface="Arial" panose="020B0604020202020204" pitchFamily="34" charset="0"/>
              <a:buChar char="•"/>
            </a:pPr>
            <a:r>
              <a:rPr lang="en-US" dirty="0"/>
              <a:t>does it make sense to include it in our ensemble, (by either giving it an equal weight or model-specific weight in the ensemble)?</a:t>
            </a:r>
          </a:p>
          <a:p>
            <a:pPr marL="0" marR="0" lvl="0" indent="0" algn="just" defTabSz="914400" rtl="0" eaLnBrk="1" fontAlgn="auto" latinLnBrk="0" hangingPunct="1">
              <a:lnSpc>
                <a:spcPct val="107000"/>
              </a:lnSpc>
              <a:spcBef>
                <a:spcPts val="0"/>
              </a:spcBef>
              <a:spcAft>
                <a:spcPts val="0"/>
              </a:spcAft>
              <a:buClrTx/>
              <a:buSzTx/>
              <a:buFontTx/>
              <a:buNone/>
              <a:tabLst/>
              <a:defRPr/>
            </a:pPr>
            <a:endParaRPr lang="en-US" dirty="0"/>
          </a:p>
          <a:p>
            <a:pPr marL="0" marR="0" lvl="0" indent="0" algn="just" defTabSz="914400" rtl="0" eaLnBrk="1" fontAlgn="auto" latinLnBrk="0" hangingPunct="1">
              <a:lnSpc>
                <a:spcPct val="107000"/>
              </a:lnSpc>
              <a:spcBef>
                <a:spcPts val="0"/>
              </a:spcBef>
              <a:spcAft>
                <a:spcPts val="0"/>
              </a:spcAft>
              <a:buClrTx/>
              <a:buSzTx/>
              <a:buFontTx/>
              <a:buNone/>
              <a:tabLst/>
              <a:defRPr/>
            </a:pPr>
            <a:r>
              <a:rPr lang="en-US" dirty="0"/>
              <a:t>In this presentation </a:t>
            </a:r>
          </a:p>
          <a:p>
            <a:pPr marL="171450" marR="0" lvl="0" indent="-171450" algn="just"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US" dirty="0"/>
              <a:t>I will show the </a:t>
            </a:r>
            <a:r>
              <a:rPr lang="en-US" b="1" dirty="0"/>
              <a:t>importance of pre-screening to identify and rank models </a:t>
            </a:r>
            <a:r>
              <a:rPr lang="en-US" dirty="0"/>
              <a:t>based on physical relationships and application-specific metrics, </a:t>
            </a:r>
          </a:p>
          <a:p>
            <a:pPr marL="171450" marR="0" lvl="0" indent="-171450" algn="just"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US" dirty="0"/>
              <a:t>highlighting the importance of </a:t>
            </a:r>
            <a:r>
              <a:rPr lang="en-US" b="1" dirty="0"/>
              <a:t>process-based model evaluation. </a:t>
            </a:r>
          </a:p>
          <a:p>
            <a:pPr marL="171450" marR="0" lvl="0" indent="-171450" algn="just"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US" dirty="0"/>
              <a:t>I will show this using a red tide example: But what is red tide and why are we interested in red tide? And more importantly, why are interested in using an ESM to study red tide?</a:t>
            </a:r>
          </a:p>
          <a:p>
            <a:pPr marL="0" marR="0" lvl="0" indent="0" algn="just" defTabSz="914400" rtl="0" eaLnBrk="1" fontAlgn="auto" latinLnBrk="0" hangingPunct="1">
              <a:lnSpc>
                <a:spcPct val="107000"/>
              </a:lnSpc>
              <a:spcBef>
                <a:spcPts val="0"/>
              </a:spcBef>
              <a:spcAft>
                <a:spcPts val="0"/>
              </a:spcAft>
              <a:buClrTx/>
              <a:buSzTx/>
              <a:buFont typeface="Arial" panose="020B0604020202020204" pitchFamily="34" charset="0"/>
              <a:buNone/>
              <a:tabLst/>
              <a:defRPr/>
            </a:pPr>
            <a:endParaRPr lang="en-US" b="1" dirty="0"/>
          </a:p>
          <a:p>
            <a:pPr marL="0" marR="0" lvl="0" indent="0" algn="just" defTabSz="914400" rtl="0" eaLnBrk="1" fontAlgn="auto" latinLnBrk="0" hangingPunct="1">
              <a:lnSpc>
                <a:spcPct val="107000"/>
              </a:lnSpc>
              <a:spcBef>
                <a:spcPts val="0"/>
              </a:spcBef>
              <a:spcAft>
                <a:spcPts val="0"/>
              </a:spcAft>
              <a:buClrTx/>
              <a:buSzTx/>
              <a:buFont typeface="Arial" panose="020B0604020202020204" pitchFamily="34" charset="0"/>
              <a:buNone/>
              <a:tabLst/>
              <a:defRPr/>
            </a:pPr>
            <a:r>
              <a:rPr lang="en-US" b="1" dirty="0"/>
              <a:t>Presentation </a:t>
            </a:r>
            <a:r>
              <a:rPr lang="en-US" b="1" dirty="0" err="1"/>
              <a:t>outline:</a:t>
            </a:r>
            <a:r>
              <a:rPr lang="en-US" dirty="0" err="1"/>
              <a:t>In</a:t>
            </a:r>
            <a:r>
              <a:rPr lang="en-US" dirty="0"/>
              <a:t> the first part of the presentation I will presenting our rational for choosing an ESM model study and project red tides</a:t>
            </a:r>
          </a:p>
          <a:p>
            <a:pPr marL="171450" marR="0" lvl="0" indent="-171450" algn="just"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US" dirty="0"/>
              <a:t>In the second part I will give an example of forming an ensemble based on </a:t>
            </a:r>
            <a:r>
              <a:rPr lang="en-US" b="0" dirty="0"/>
              <a:t>process-based model evaluation with application specific metric to show the important of prescreening-based subsect selection </a:t>
            </a:r>
          </a:p>
          <a:p>
            <a:endParaRPr lang="en-US" dirty="0"/>
          </a:p>
        </p:txBody>
      </p:sp>
      <p:sp>
        <p:nvSpPr>
          <p:cNvPr id="4" name="Slide Number Placeholder 3"/>
          <p:cNvSpPr>
            <a:spLocks noGrp="1"/>
          </p:cNvSpPr>
          <p:nvPr>
            <p:ph type="sldNum" sz="quarter" idx="5"/>
          </p:nvPr>
        </p:nvSpPr>
        <p:spPr/>
        <p:txBody>
          <a:bodyPr/>
          <a:lstStyle/>
          <a:p>
            <a:fld id="{DAF72F06-F6ED-43C1-A86D-15B5F2AFDECD}" type="slidenum">
              <a:rPr lang="en-US" smtClean="0"/>
              <a:t>1</a:t>
            </a:fld>
            <a:endParaRPr lang="en-US" dirty="0"/>
          </a:p>
        </p:txBody>
      </p:sp>
    </p:spTree>
    <p:extLst>
      <p:ext uri="{BB962C8B-B14F-4D97-AF65-F5344CB8AC3E}">
        <p14:creationId xmlns:p14="http://schemas.microsoft.com/office/powerpoint/2010/main" val="42300045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The left panel tests how well the model separates red tide bloom conditions from non-bloom conditions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 perfect model would go straight up and across the top of the graph.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 random guess would follow the diagonal dashed line.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Our curve is very close to the top-left corner, which means the model is doing much better than guessing.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The curve is close to the top-left corner, and the AUC is 0.972, which is close to perfect.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The right plot asks a practical question: what probability cutoff should we use to issue a bloom prediction?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best cutoff is about 0.32, meaning that above this probability, the model classifies the week as a bloom.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This gives the best balance between catching true blooms and avoiding false alarms.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Duus 2026 showed that machine learning can forecast red tide conditions.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dirty="0"/>
              <a:t>This work shifts red tide AI from prediction alone toward risk-aware, uncertainty-aware early warning.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This work asks a different question: can we make the forecast more useful for decisions by diagnosing uncertainty, drift, and confidence?</a:t>
            </a:r>
          </a:p>
        </p:txBody>
      </p:sp>
      <p:sp>
        <p:nvSpPr>
          <p:cNvPr id="4" name="Slide Number Placeholder 3"/>
          <p:cNvSpPr>
            <a:spLocks noGrp="1"/>
          </p:cNvSpPr>
          <p:nvPr>
            <p:ph type="sldNum" sz="quarter" idx="5"/>
          </p:nvPr>
        </p:nvSpPr>
        <p:spPr/>
        <p:txBody>
          <a:bodyPr/>
          <a:lstStyle/>
          <a:p>
            <a:fld id="{DAF72F06-F6ED-43C1-A86D-15B5F2AFDECD}" type="slidenum">
              <a:rPr lang="en-US" smtClean="0"/>
              <a:t>10</a:t>
            </a:fld>
            <a:endParaRPr lang="en-US" dirty="0"/>
          </a:p>
        </p:txBody>
      </p:sp>
    </p:spTree>
    <p:extLst>
      <p:ext uri="{BB962C8B-B14F-4D97-AF65-F5344CB8AC3E}">
        <p14:creationId xmlns:p14="http://schemas.microsoft.com/office/powerpoint/2010/main" val="40708860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buNone/>
            </a:pPr>
            <a:r>
              <a:rPr lang="en-US" dirty="0"/>
              <a:t>Relative predictor value</a:t>
            </a:r>
            <a:br>
              <a:rPr lang="en-US" dirty="0"/>
            </a:br>
            <a:r>
              <a:rPr lang="en-US" dirty="0"/>
              <a:t>below typical ← 0 = typical → above typical</a:t>
            </a:r>
          </a:p>
          <a:p>
            <a:pPr>
              <a:buNone/>
            </a:pPr>
            <a:r>
              <a:rPr lang="en-US" b="0" dirty="0"/>
              <a:t>The y-axis shows the model’s average predicted probability of a red tide bloom after varying that one predictor while averaging over all other conditions.</a:t>
            </a:r>
          </a:p>
          <a:p>
            <a:pPr>
              <a:buNone/>
            </a:pPr>
            <a:endParaRPr lang="en-US" b="1" dirty="0"/>
          </a:p>
          <a:p>
            <a:pPr>
              <a:buNone/>
            </a:pPr>
            <a:r>
              <a:rPr lang="en-US" b="1" dirty="0"/>
              <a:t>Model response curves show nonlinear behavior:</a:t>
            </a:r>
            <a:br>
              <a:rPr lang="en-US" dirty="0"/>
            </a:br>
            <a:r>
              <a:rPr lang="en-US" dirty="0"/>
              <a:t>Bloom probability rises with moderate discharge and nutrient loading, then levels off at higher values.</a:t>
            </a:r>
          </a:p>
          <a:p>
            <a:pPr>
              <a:buNone/>
            </a:pPr>
            <a:r>
              <a:rPr lang="en-US" b="1" dirty="0"/>
              <a:t>Interpretation:</a:t>
            </a:r>
            <a:br>
              <a:rPr lang="en-US" dirty="0"/>
            </a:br>
            <a:r>
              <a:rPr lang="en-US" dirty="0"/>
              <a:t>More water or nutrients does not always mean higher bloom risk; timing, dilution, residence time, and coastal conditions matter.</a:t>
            </a:r>
          </a:p>
          <a:p>
            <a:endParaRPr lang="en-US" dirty="0"/>
          </a:p>
        </p:txBody>
      </p:sp>
      <p:sp>
        <p:nvSpPr>
          <p:cNvPr id="4" name="Slide Number Placeholder 3"/>
          <p:cNvSpPr>
            <a:spLocks noGrp="1"/>
          </p:cNvSpPr>
          <p:nvPr>
            <p:ph type="sldNum" sz="quarter" idx="5"/>
          </p:nvPr>
        </p:nvSpPr>
        <p:spPr/>
        <p:txBody>
          <a:bodyPr/>
          <a:lstStyle/>
          <a:p>
            <a:fld id="{DAF72F06-F6ED-43C1-A86D-15B5F2AFDECD}" type="slidenum">
              <a:rPr lang="en-US" smtClean="0"/>
              <a:t>11</a:t>
            </a:fld>
            <a:endParaRPr lang="en-US" dirty="0"/>
          </a:p>
        </p:txBody>
      </p:sp>
    </p:spTree>
    <p:extLst>
      <p:ext uri="{BB962C8B-B14F-4D97-AF65-F5344CB8AC3E}">
        <p14:creationId xmlns:p14="http://schemas.microsoft.com/office/powerpoint/2010/main" val="14684685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4CFA63-F7C3-5029-1BC8-CD2C171911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CA9C87-7D11-E570-BCD0-7A154A248E0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5988967-24AF-9DEB-F7F3-E4099F7FF900}"/>
              </a:ext>
            </a:extLst>
          </p:cNvPr>
          <p:cNvSpPr>
            <a:spLocks noGrp="1"/>
          </p:cNvSpPr>
          <p:nvPr>
            <p:ph type="body" idx="1"/>
          </p:nvPr>
        </p:nvSpPr>
        <p:spPr/>
        <p:txBody>
          <a:bodyPr/>
          <a:lstStyle/>
          <a:p>
            <a:r>
              <a:rPr lang="en-US" dirty="0"/>
              <a:t>Two-dimensional partial dependence surface showing modeled K. brevis bloom probability as a function of total nitrogen and total phosphorus; </a:t>
            </a:r>
          </a:p>
          <a:p>
            <a:r>
              <a:rPr lang="en-US" dirty="0"/>
              <a:t>warmer colors indicate higher bloom probability, and higher probabilities occur where both nutrients are elevated</a:t>
            </a:r>
          </a:p>
          <a:p>
            <a:endParaRPr lang="en-US" dirty="0"/>
          </a:p>
          <a:p>
            <a:r>
              <a:rPr lang="en-US" dirty="0"/>
              <a:t>This figure is the model’s way of saying: </a:t>
            </a:r>
          </a:p>
          <a:p>
            <a:pPr marL="171450" indent="-171450">
              <a:buFont typeface="Arial" panose="020B0604020202020204" pitchFamily="34" charset="0"/>
              <a:buChar char="•"/>
            </a:pPr>
            <a:r>
              <a:rPr lang="en-US" dirty="0"/>
              <a:t>red tide does not seem to care about nitrogen or phosphorus in isolation. It cares about the combination. </a:t>
            </a:r>
          </a:p>
          <a:p>
            <a:pPr marL="171450" indent="-171450">
              <a:buFont typeface="Arial" panose="020B0604020202020204" pitchFamily="34" charset="0"/>
              <a:buChar char="•"/>
            </a:pPr>
            <a:r>
              <a:rPr lang="en-US" dirty="0"/>
              <a:t>Think of it like cooking: nitrogen alone is not the whole recipe, phosphorus alone is not the whole recipe  </a:t>
            </a:r>
          </a:p>
          <a:p>
            <a:pPr marL="171450" indent="-171450">
              <a:buFont typeface="Arial" panose="020B0604020202020204" pitchFamily="34" charset="0"/>
              <a:buChar char="•"/>
            </a:pPr>
            <a:r>
              <a:rPr lang="en-US" dirty="0"/>
              <a:t>and unfortunately, the algae are not sharing their cookbook. </a:t>
            </a:r>
          </a:p>
          <a:p>
            <a:pPr marL="0" indent="0">
              <a:buFont typeface="Arial" panose="020B0604020202020204" pitchFamily="34" charset="0"/>
              <a:buNone/>
            </a:pPr>
            <a:r>
              <a:rPr lang="en-US" dirty="0"/>
              <a:t>But we should be careful: this is a model-derived pattern, not a magic threshold or proof that nutrients alone cause blooms.</a:t>
            </a:r>
          </a:p>
          <a:p>
            <a:pPr marL="0" indent="0">
              <a:buFont typeface="Arial" panose="020B0604020202020204" pitchFamily="34" charset="0"/>
              <a:buNone/>
            </a:pPr>
            <a:r>
              <a:rPr lang="en-US" dirty="0"/>
              <a:t>This is a model-based response surface, not proof of direct causation.</a:t>
            </a:r>
          </a:p>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81819372-06E9-F543-9677-5735008E578D}"/>
              </a:ext>
            </a:extLst>
          </p:cNvPr>
          <p:cNvSpPr>
            <a:spLocks noGrp="1"/>
          </p:cNvSpPr>
          <p:nvPr>
            <p:ph type="sldNum" sz="quarter" idx="5"/>
          </p:nvPr>
        </p:nvSpPr>
        <p:spPr/>
        <p:txBody>
          <a:bodyPr/>
          <a:lstStyle/>
          <a:p>
            <a:fld id="{DAF72F06-F6ED-43C1-A86D-15B5F2AFDECD}" type="slidenum">
              <a:rPr lang="en-US" smtClean="0"/>
              <a:t>12</a:t>
            </a:fld>
            <a:endParaRPr lang="en-US" dirty="0"/>
          </a:p>
        </p:txBody>
      </p:sp>
    </p:spTree>
    <p:extLst>
      <p:ext uri="{BB962C8B-B14F-4D97-AF65-F5344CB8AC3E}">
        <p14:creationId xmlns:p14="http://schemas.microsoft.com/office/powerpoint/2010/main" val="23378587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CDCA71-2CFF-77DC-C4EA-31ECEB704E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B1BF1A-1C83-25DE-ED29-4DAEF96D923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0DD96F6-3A6F-E2D9-C0A0-A048C4A5851B}"/>
              </a:ext>
            </a:extLst>
          </p:cNvPr>
          <p:cNvSpPr>
            <a:spLocks noGrp="1"/>
          </p:cNvSpPr>
          <p:nvPr>
            <p:ph type="body" idx="1"/>
          </p:nvPr>
        </p:nvSpPr>
        <p:spPr/>
        <p:txBody>
          <a:bodyPr/>
          <a:lstStyle/>
          <a:p>
            <a:r>
              <a:rPr lang="en-US" dirty="0"/>
              <a:t>After showing that machine learning can forecast red tide, the next question is not only whether the model is right, but whether we know when to trust it.</a:t>
            </a:r>
          </a:p>
          <a:p>
            <a:pPr marL="171450" indent="-171450">
              <a:buFont typeface="Arial" panose="020B0604020202020204" pitchFamily="34" charset="0"/>
              <a:buChar char="•"/>
            </a:pPr>
            <a:r>
              <a:rPr lang="en-US" dirty="0"/>
              <a:t>The study uses a hybrid </a:t>
            </a:r>
            <a:r>
              <a:rPr lang="en-US" b="1" dirty="0"/>
              <a:t>LSTM–EnKF–MC Dropout</a:t>
            </a:r>
            <a:r>
              <a:rPr lang="en-US" dirty="0"/>
              <a:t> framework for one-week-ahead </a:t>
            </a:r>
            <a:r>
              <a:rPr lang="en-US" i="1" dirty="0"/>
              <a:t>K. brevis</a:t>
            </a:r>
            <a:r>
              <a:rPr lang="en-US" dirty="0"/>
              <a:t> bloom forecasting, </a:t>
            </a:r>
          </a:p>
          <a:p>
            <a:pPr marL="171450" indent="-171450">
              <a:buFont typeface="Arial" panose="020B0604020202020204" pitchFamily="34" charset="0"/>
              <a:buChar char="•"/>
            </a:pPr>
            <a:r>
              <a:rPr lang="en-US" dirty="0"/>
              <a:t>where EnKF updates environmental drivers before LSTM prediction and MC Dropout provides uncertainty at each forecast step</a:t>
            </a:r>
          </a:p>
          <a:p>
            <a:r>
              <a:rPr lang="en-US" dirty="0"/>
              <a:t>This suggest shorter period for assimilation like daily </a:t>
            </a:r>
          </a:p>
          <a:p>
            <a:endParaRPr lang="en-US" dirty="0"/>
          </a:p>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9C3A818F-5CA4-7698-DC8F-787F71A09D23}"/>
              </a:ext>
            </a:extLst>
          </p:cNvPr>
          <p:cNvSpPr>
            <a:spLocks noGrp="1"/>
          </p:cNvSpPr>
          <p:nvPr>
            <p:ph type="sldNum" sz="quarter" idx="5"/>
          </p:nvPr>
        </p:nvSpPr>
        <p:spPr/>
        <p:txBody>
          <a:bodyPr/>
          <a:lstStyle/>
          <a:p>
            <a:fld id="{DAF72F06-F6ED-43C1-A86D-15B5F2AFDECD}" type="slidenum">
              <a:rPr lang="en-US" smtClean="0"/>
              <a:t>13</a:t>
            </a:fld>
            <a:endParaRPr lang="en-US" dirty="0"/>
          </a:p>
        </p:txBody>
      </p:sp>
    </p:spTree>
    <p:extLst>
      <p:ext uri="{BB962C8B-B14F-4D97-AF65-F5344CB8AC3E}">
        <p14:creationId xmlns:p14="http://schemas.microsoft.com/office/powerpoint/2010/main" val="4631860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97322-21DA-3841-E7B5-EAA9030BF5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FDE8E5-D479-C20F-02EE-DB9B26CB11A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B006111-D9E8-5B24-13CD-27E60CBC7DCB}"/>
              </a:ext>
            </a:extLst>
          </p:cNvPr>
          <p:cNvSpPr>
            <a:spLocks noGrp="1"/>
          </p:cNvSpPr>
          <p:nvPr>
            <p:ph type="body" idx="1"/>
          </p:nvPr>
        </p:nvSpPr>
        <p:spPr/>
        <p:txBody>
          <a:bodyPr/>
          <a:lstStyle/>
          <a:p>
            <a:pPr marL="0" indent="0">
              <a:buFont typeface="Arial" panose="020B0604020202020204" pitchFamily="34" charset="0"/>
              <a:buNone/>
            </a:pPr>
            <a:r>
              <a:rPr lang="en-US" dirty="0"/>
              <a:t>We should not oversell the hybrid as simply ‘more accurate.’ </a:t>
            </a:r>
          </a:p>
          <a:p>
            <a:pPr marL="171450" indent="-171450">
              <a:buFont typeface="Arial" panose="020B0604020202020204" pitchFamily="34" charset="0"/>
              <a:buChar char="•"/>
            </a:pPr>
            <a:r>
              <a:rPr lang="en-US" dirty="0"/>
              <a:t>It is not statistically better than the LSTM on aggregate metrics. </a:t>
            </a:r>
          </a:p>
          <a:p>
            <a:pPr marL="171450" indent="-171450">
              <a:buFont typeface="Arial" panose="020B0604020202020204" pitchFamily="34" charset="0"/>
              <a:buChar char="•"/>
            </a:pPr>
            <a:r>
              <a:rPr lang="en-US" dirty="0"/>
              <a:t>Its value is that it gives us probability, uncertainty, and confidence diagnostics.</a:t>
            </a:r>
          </a:p>
          <a:p>
            <a:pPr marL="0" indent="0">
              <a:buFont typeface="Arial" panose="020B0604020202020204" pitchFamily="34" charset="0"/>
              <a:buNone/>
            </a:pPr>
            <a:r>
              <a:rPr lang="en-US" dirty="0"/>
              <a:t>Takeaway: Logistic regression catches more bloom onsets, but the LSTM-based models provide stronger overall classification and uncertainty-aware forecasting.</a:t>
            </a:r>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a:p>
            <a:pPr marL="0" indent="0">
              <a:buFont typeface="Arial" panose="020B0604020202020204" pitchFamily="34" charset="0"/>
              <a:buNone/>
            </a:pPr>
            <a:r>
              <a:rPr lang="en-US" dirty="0"/>
              <a:t>The manuscript reports overlapping confidence intervals between the standalone LSTM and LSTM–EnKF on aggregate metrics, </a:t>
            </a:r>
          </a:p>
          <a:p>
            <a:pPr marL="171450" indent="-171450">
              <a:buFont typeface="Arial" panose="020B0604020202020204" pitchFamily="34" charset="0"/>
              <a:buChar char="•"/>
            </a:pPr>
            <a:r>
              <a:rPr lang="en-US" dirty="0"/>
              <a:t>meaning no statistically distinguishable performance difference at this test-set size. </a:t>
            </a:r>
          </a:p>
          <a:p>
            <a:pPr marL="171450" indent="-171450">
              <a:buFont typeface="Arial" panose="020B0604020202020204" pitchFamily="34" charset="0"/>
              <a:buChar char="•"/>
            </a:pPr>
            <a:r>
              <a:rPr lang="en-US" dirty="0"/>
              <a:t>It also notes that logistic regression achieved higher onset detection, but at lower precision, illustrating a precision–sensitivity tradeoff.</a:t>
            </a:r>
          </a:p>
        </p:txBody>
      </p:sp>
      <p:sp>
        <p:nvSpPr>
          <p:cNvPr id="4" name="Slide Number Placeholder 3">
            <a:extLst>
              <a:ext uri="{FF2B5EF4-FFF2-40B4-BE49-F238E27FC236}">
                <a16:creationId xmlns:a16="http://schemas.microsoft.com/office/drawing/2014/main" id="{24D39AF0-911B-DF47-D21E-F2ABDC152175}"/>
              </a:ext>
            </a:extLst>
          </p:cNvPr>
          <p:cNvSpPr>
            <a:spLocks noGrp="1"/>
          </p:cNvSpPr>
          <p:nvPr>
            <p:ph type="sldNum" sz="quarter" idx="5"/>
          </p:nvPr>
        </p:nvSpPr>
        <p:spPr/>
        <p:txBody>
          <a:bodyPr/>
          <a:lstStyle/>
          <a:p>
            <a:fld id="{DAF72F06-F6ED-43C1-A86D-15B5F2AFDECD}" type="slidenum">
              <a:rPr lang="en-US" smtClean="0"/>
              <a:t>14</a:t>
            </a:fld>
            <a:endParaRPr lang="en-US" dirty="0"/>
          </a:p>
        </p:txBody>
      </p:sp>
    </p:spTree>
    <p:extLst>
      <p:ext uri="{BB962C8B-B14F-4D97-AF65-F5344CB8AC3E}">
        <p14:creationId xmlns:p14="http://schemas.microsoft.com/office/powerpoint/2010/main" val="21854229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8314B6-36FC-234C-8D11-9A4FF950A3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D9B755-DC03-AFF6-E786-7A89AC0EC76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F8A81F1-063E-35E6-612D-E39E29497BB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The model is most confident when conditions are clearly bloom or clearly non-bloom.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It becomes less confident during the transition periods when a bloom is starting or fading, which are exactly the moments when managers most need guidance.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r>
              <a:rPr lang="en-US" b="0" dirty="0"/>
              <a:t>Weekly updates are useful, but not enough to remove forecast lag.</a:t>
            </a:r>
          </a:p>
          <a:p>
            <a:r>
              <a:rPr lang="en-US" dirty="0"/>
              <a:t>Figure 8 or a simplified cartoon of “forecast lags behind bloom onset.”</a:t>
            </a:r>
          </a:p>
          <a:p>
            <a:r>
              <a:rPr lang="en-US" dirty="0"/>
              <a:t>Lag −1 residual structure remains </a:t>
            </a:r>
          </a:p>
          <a:p>
            <a:r>
              <a:rPr lang="en-US" dirty="0"/>
              <a:t>Weekly assimilation does not fully remove delayed response </a:t>
            </a:r>
          </a:p>
          <a:p>
            <a:r>
              <a:rPr lang="en-US" dirty="0"/>
              <a:t>Future direction: daily or semi-weekly updates with physics-informed propagation </a:t>
            </a:r>
          </a:p>
          <a:p>
            <a:r>
              <a:rPr lang="en-US" b="1" dirty="0"/>
              <a:t>Speaker point:</a:t>
            </a:r>
            <a:br>
              <a:rPr lang="en-US" dirty="0"/>
            </a:br>
            <a:r>
              <a:rPr lang="en-US" dirty="0"/>
              <a:t>“The model still has a one-week reactive tendency. That is not a failure; it tells us what the next generation needs: higher-frequency data and a better propagation model.”</a:t>
            </a:r>
          </a:p>
          <a:p>
            <a:r>
              <a:rPr lang="en-US" dirty="0"/>
              <a:t>The manuscript concludes that the Lag −1 residual peak persists under weekly assimilation and that resolving it would require daily or semi-weekly assimilation with a physics-informed or data-driven propagation model.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p:txBody>
      </p:sp>
      <p:sp>
        <p:nvSpPr>
          <p:cNvPr id="4" name="Slide Number Placeholder 3">
            <a:extLst>
              <a:ext uri="{FF2B5EF4-FFF2-40B4-BE49-F238E27FC236}">
                <a16:creationId xmlns:a16="http://schemas.microsoft.com/office/drawing/2014/main" id="{3AA77BF5-4308-C4C7-65DE-BD60FC30D44B}"/>
              </a:ext>
            </a:extLst>
          </p:cNvPr>
          <p:cNvSpPr>
            <a:spLocks noGrp="1"/>
          </p:cNvSpPr>
          <p:nvPr>
            <p:ph type="sldNum" sz="quarter" idx="5"/>
          </p:nvPr>
        </p:nvSpPr>
        <p:spPr/>
        <p:txBody>
          <a:bodyPr/>
          <a:lstStyle/>
          <a:p>
            <a:fld id="{DAF72F06-F6ED-43C1-A86D-15B5F2AFDECD}" type="slidenum">
              <a:rPr lang="en-US" smtClean="0"/>
              <a:t>15</a:t>
            </a:fld>
            <a:endParaRPr lang="en-US" dirty="0"/>
          </a:p>
        </p:txBody>
      </p:sp>
    </p:spTree>
    <p:extLst>
      <p:ext uri="{BB962C8B-B14F-4D97-AF65-F5344CB8AC3E}">
        <p14:creationId xmlns:p14="http://schemas.microsoft.com/office/powerpoint/2010/main" val="3046729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This plot is a timing check. We are asking: when do the model signal and the observed bloom pattern line up best?  The highest bar is at Lag −1. </a:t>
            </a:r>
          </a:p>
          <a:p>
            <a:r>
              <a:rPr lang="en-US" dirty="0"/>
              <a:t>Under this lag convention, that means the model signal appears about one week before the observed bloom. </a:t>
            </a:r>
          </a:p>
          <a:p>
            <a:r>
              <a:rPr lang="en-US" dirty="0"/>
              <a:t>That is encouraging, because early warning is exactly what we want. But notice the nearby bars are also high, </a:t>
            </a:r>
          </a:p>
          <a:p>
            <a:pPr marL="171450" indent="-171450">
              <a:buFont typeface="Arial" panose="020B0604020202020204" pitchFamily="34" charset="0"/>
              <a:buChar char="•"/>
            </a:pPr>
            <a:r>
              <a:rPr lang="en-US" dirty="0"/>
              <a:t>so the model is not a crystal ball — it is more like a very cautious friend saying, </a:t>
            </a:r>
          </a:p>
          <a:p>
            <a:pPr marL="171450" indent="-171450">
              <a:buFont typeface="Arial" panose="020B0604020202020204" pitchFamily="34" charset="0"/>
              <a:buChar char="•"/>
            </a:pPr>
            <a:r>
              <a:rPr lang="en-US" dirty="0"/>
              <a:t>‘Something may be starting next week… maybe bring your inhaler and don’t plan the beach wedding yet.’”</a:t>
            </a:r>
          </a:p>
        </p:txBody>
      </p:sp>
      <p:sp>
        <p:nvSpPr>
          <p:cNvPr id="4" name="Slide Number Placeholder 3"/>
          <p:cNvSpPr>
            <a:spLocks noGrp="1"/>
          </p:cNvSpPr>
          <p:nvPr>
            <p:ph type="sldNum" sz="quarter" idx="5"/>
          </p:nvPr>
        </p:nvSpPr>
        <p:spPr/>
        <p:txBody>
          <a:bodyPr/>
          <a:lstStyle/>
          <a:p>
            <a:fld id="{DAF72F06-F6ED-43C1-A86D-15B5F2AFDECD}" type="slidenum">
              <a:rPr lang="en-US" smtClean="0"/>
              <a:t>16</a:t>
            </a:fld>
            <a:endParaRPr lang="en-US" dirty="0"/>
          </a:p>
        </p:txBody>
      </p:sp>
    </p:spTree>
    <p:extLst>
      <p:ext uri="{BB962C8B-B14F-4D97-AF65-F5344CB8AC3E}">
        <p14:creationId xmlns:p14="http://schemas.microsoft.com/office/powerpoint/2010/main" val="4581530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Task 1. Comprehensive database of red tides and public health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Task 2. Conceptual models for global warming and geohealth drivers of red tide events</a:t>
            </a:r>
            <a:endParaRPr lang="en-US" b="0" dirty="0">
              <a:solidFill>
                <a:schemeClr val="accent2"/>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Task 3. ESM ensemble for land–ocean–global warming dynamics and red tide projection using ML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Task 4. Health impact modeling by linking red tides to respiratory health outcomes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Task 5. Integration and stakeholder engagement for public health mitigation strategies</a:t>
            </a:r>
            <a:endParaRPr lang="en-US" b="0" dirty="0">
              <a:solidFill>
                <a:schemeClr val="accent2"/>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solidFill>
                <a:schemeClr val="accent2"/>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EEF2F0-0075-4C8C-9003-B844A96D08B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88933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B67AA-5CB0-E1E5-5CF2-6805BE9BA3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868098-5A55-6CD8-5155-57667E0AFF5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AE6B972-C7F2-0A98-3D99-6954F9A96AE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0" dirty="0"/>
              <a:t>For blue-green algae in the Caloosahatchee system, AI is useful only when it respects the spatial movement of water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b="0" dirty="0"/>
              <a:t>but the model should be used as a conservative screening layer, not as an automatic forecast.</a:t>
            </a:r>
          </a:p>
        </p:txBody>
      </p:sp>
      <p:sp>
        <p:nvSpPr>
          <p:cNvPr id="4" name="Slide Number Placeholder 3">
            <a:extLst>
              <a:ext uri="{FF2B5EF4-FFF2-40B4-BE49-F238E27FC236}">
                <a16:creationId xmlns:a16="http://schemas.microsoft.com/office/drawing/2014/main" id="{F2E611FA-D846-D028-86CC-201A175F8B9E}"/>
              </a:ext>
            </a:extLst>
          </p:cNvPr>
          <p:cNvSpPr>
            <a:spLocks noGrp="1"/>
          </p:cNvSpPr>
          <p:nvPr>
            <p:ph type="sldNum" sz="quarter" idx="5"/>
          </p:nvPr>
        </p:nvSpPr>
        <p:spPr/>
        <p:txBody>
          <a:bodyPr/>
          <a:lstStyle/>
          <a:p>
            <a:fld id="{DAF72F06-F6ED-43C1-A86D-15B5F2AFDECD}" type="slidenum">
              <a:rPr lang="en-US" smtClean="0"/>
              <a:t>18</a:t>
            </a:fld>
            <a:endParaRPr lang="en-US" dirty="0"/>
          </a:p>
        </p:txBody>
      </p:sp>
    </p:spTree>
    <p:extLst>
      <p:ext uri="{BB962C8B-B14F-4D97-AF65-F5344CB8AC3E}">
        <p14:creationId xmlns:p14="http://schemas.microsoft.com/office/powerpoint/2010/main" val="16842227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Lake Okeechobee → S-77 → C-43 Canal → S-79 → Caloosahatchee River Estuary</a:t>
            </a:r>
          </a:p>
          <a:p>
            <a:r>
              <a:rPr lang="en-US" dirty="0"/>
              <a:t>Lake Okeechobee releases </a:t>
            </a:r>
          </a:p>
          <a:p>
            <a:pPr marL="171450" indent="-171450">
              <a:buFont typeface="Arial" panose="020B0604020202020204" pitchFamily="34" charset="0"/>
              <a:buChar char="•"/>
            </a:pPr>
            <a:r>
              <a:rPr lang="en-US" dirty="0"/>
              <a:t>C-43 / Caloosahatchee transport→ Downstream spectral bloom indicators</a:t>
            </a:r>
          </a:p>
          <a:p>
            <a:pPr marL="0" indent="0">
              <a:buFont typeface="Arial" panose="020B0604020202020204" pitchFamily="34" charset="0"/>
              <a:buNone/>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Can satellite imagery + discharge history screen for downstream bloom risk?</a:t>
            </a:r>
          </a:p>
          <a:p>
            <a:r>
              <a:rPr lang="en-US" sz="1200" dirty="0"/>
              <a:t>- </a:t>
            </a:r>
            <a:r>
              <a:rPr lang="en-US" sz="2800" dirty="0"/>
              <a:t>Blooms are not just “here and now” they reflect transport, lag, mixing, clouds, optical uncertainty, and estuarine complexity.</a:t>
            </a:r>
          </a:p>
          <a:p>
            <a:endParaRPr lang="en-US" sz="2800" dirty="0"/>
          </a:p>
          <a:p>
            <a:r>
              <a:rPr lang="en-US" sz="2800" dirty="0"/>
              <a:t>The manuscript frames the system as a regulated river–estuary </a:t>
            </a:r>
          </a:p>
          <a:p>
            <a:pPr marL="457200" indent="-457200">
              <a:buFont typeface="Arial" panose="020B0604020202020204" pitchFamily="34" charset="0"/>
              <a:buChar char="•"/>
            </a:pPr>
            <a:r>
              <a:rPr lang="en-US" sz="2800" dirty="0"/>
              <a:t>where managed Lake Okeechobee discharges pass through S-77 and S-79 into the Caloosahatchee River Estuary, </a:t>
            </a:r>
          </a:p>
          <a:p>
            <a:pPr marL="457200" indent="-457200">
              <a:buFont typeface="Arial" panose="020B0604020202020204" pitchFamily="34" charset="0"/>
              <a:buChar char="•"/>
            </a:pPr>
            <a:r>
              <a:rPr lang="en-US" sz="2800" dirty="0"/>
              <a:t>and the study specifically asks whether lagged discharge contains useful signal for downstream bloom indicators. </a:t>
            </a:r>
            <a:endParaRPr lang="en-US" sz="2800" b="1" kern="1200" dirty="0">
              <a:solidFill>
                <a:srgbClr val="004684"/>
              </a:solidFill>
              <a:latin typeface="+mj-lt"/>
              <a:ea typeface="+mj-ea"/>
              <a:cs typeface="Arial" panose="020B0604020202020204" pitchFamily="34" charset="0"/>
            </a:endParaRPr>
          </a:p>
          <a:p>
            <a:pPr marL="457200" indent="-457200">
              <a:buFont typeface="Arial" panose="020B0604020202020204" pitchFamily="34" charset="0"/>
              <a:buChar char="•"/>
            </a:pPr>
            <a:endParaRPr lang="en-US" sz="2800" dirty="0"/>
          </a:p>
        </p:txBody>
      </p:sp>
      <p:sp>
        <p:nvSpPr>
          <p:cNvPr id="4" name="Slide Number Placeholder 3"/>
          <p:cNvSpPr>
            <a:spLocks noGrp="1"/>
          </p:cNvSpPr>
          <p:nvPr>
            <p:ph type="sldNum" sz="quarter" idx="5"/>
          </p:nvPr>
        </p:nvSpPr>
        <p:spPr/>
        <p:txBody>
          <a:bodyPr/>
          <a:lstStyle/>
          <a:p>
            <a:fld id="{DAF72F06-F6ED-43C1-A86D-15B5F2AFDECD}" type="slidenum">
              <a:rPr lang="en-US" smtClean="0"/>
              <a:t>19</a:t>
            </a:fld>
            <a:endParaRPr lang="en-US" dirty="0"/>
          </a:p>
        </p:txBody>
      </p:sp>
    </p:spTree>
    <p:extLst>
      <p:ext uri="{BB962C8B-B14F-4D97-AF65-F5344CB8AC3E}">
        <p14:creationId xmlns:p14="http://schemas.microsoft.com/office/powerpoint/2010/main" val="22723986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0" dirty="0"/>
              <a:t>Human-centered AI is not just about better algorithms; </a:t>
            </a:r>
          </a:p>
          <a:p>
            <a:r>
              <a:rPr lang="en-US" b="0" dirty="0"/>
              <a:t>It is about designing tools that help people make water decisions under uncertainty.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Human-centered AI asks: Who uses data? Who is affected? What uncertainty remains and how to communicate uncertainty </a:t>
            </a:r>
          </a:p>
        </p:txBody>
      </p:sp>
      <p:sp>
        <p:nvSpPr>
          <p:cNvPr id="4" name="Slide Number Placeholder 3"/>
          <p:cNvSpPr>
            <a:spLocks noGrp="1"/>
          </p:cNvSpPr>
          <p:nvPr>
            <p:ph type="sldNum" sz="quarter" idx="5"/>
          </p:nvPr>
        </p:nvSpPr>
        <p:spPr/>
        <p:txBody>
          <a:bodyPr/>
          <a:lstStyle/>
          <a:p>
            <a:fld id="{FBABA340-23B2-4782-A2E1-0461E7187655}" type="slidenum">
              <a:rPr lang="en-US" smtClean="0"/>
              <a:t>2</a:t>
            </a:fld>
            <a:endParaRPr lang="en-US"/>
          </a:p>
        </p:txBody>
      </p:sp>
    </p:spTree>
    <p:extLst>
      <p:ext uri="{BB962C8B-B14F-4D97-AF65-F5344CB8AC3E}">
        <p14:creationId xmlns:p14="http://schemas.microsoft.com/office/powerpoint/2010/main" val="37414398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83F6F-FC9C-ECC4-E536-CB00EFFBFE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68A420-00F3-8658-656F-8C86DFCEA86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D6C2510-C441-C18E-1680-034BCADE326E}"/>
              </a:ext>
            </a:extLst>
          </p:cNvPr>
          <p:cNvSpPr>
            <a:spLocks noGrp="1"/>
          </p:cNvSpPr>
          <p:nvPr>
            <p:ph type="body" idx="1"/>
          </p:nvPr>
        </p:nvSpPr>
        <p:spPr/>
        <p:txBody>
          <a:bodyPr/>
          <a:lstStyle/>
          <a:p>
            <a:r>
              <a:rPr lang="en-US" sz="2800" dirty="0"/>
              <a:t>On the left, the LSTM model looks at one location at a time. It can learn how conditions change through time at that point, but it does not really know what is happening upstream, downstream, or in neighboring areas. That is why we call it ‘spatially blind.’ For a system like the Caloosahatchee, that is a major limitation, because bloom indicators and water-quality signals can move with discharge, mixing, and plume transport.</a:t>
            </a:r>
          </a:p>
          <a:p>
            <a:endParaRPr lang="en-US" sz="2800" dirty="0"/>
          </a:p>
          <a:p>
            <a:r>
              <a:rPr lang="en-US" sz="2800" dirty="0"/>
              <a:t>On the right, the ConvLSTM treats the estuary more like a short movie. Instead of seeing one point at a time, it sees a spatial grid through time. </a:t>
            </a:r>
          </a:p>
          <a:p>
            <a:r>
              <a:rPr lang="en-US" sz="2800" dirty="0"/>
              <a:t>So it can learn not only whether conditions are changing, but also where those changes are moving.</a:t>
            </a:r>
          </a:p>
          <a:p>
            <a:endParaRPr lang="en-US" sz="2800" dirty="0"/>
          </a:p>
          <a:p>
            <a:r>
              <a:rPr lang="en-US" sz="2800" dirty="0"/>
              <a:t>Conceptually, this is important because plume movement and advective transport are spatial processes. A model that cannot see spatial neighborhoods may miss the way a signal propagates from Lake Okeechobee, through the C-43 canal, and toward the estuary.</a:t>
            </a:r>
          </a:p>
          <a:p>
            <a:endParaRPr lang="en-US" sz="2800" dirty="0"/>
          </a:p>
          <a:p>
            <a:r>
              <a:rPr lang="en-US" sz="2800" dirty="0"/>
              <a:t>The key takeaway is not that ConvLSTM is magically better. </a:t>
            </a:r>
          </a:p>
          <a:p>
            <a:r>
              <a:rPr lang="en-US" sz="2800" dirty="0"/>
              <a:t>The key takeaway is that the model architecture has to match the environmental process. </a:t>
            </a:r>
          </a:p>
          <a:p>
            <a:r>
              <a:rPr lang="en-US" sz="2800" dirty="0"/>
              <a:t>For this system, a moving water-quality problem needs a model that can see movement.</a:t>
            </a:r>
          </a:p>
          <a:p>
            <a:r>
              <a:rPr lang="en-US" sz="2800" dirty="0"/>
              <a:t>The manuscript describes the LSTM as treating the 5,000 sampling points as independent time series, while the ConvLSTM converts those points into a 50 × 50 spatial grid through time to capture neighborhood effects, </a:t>
            </a:r>
          </a:p>
          <a:p>
            <a:r>
              <a:rPr lang="en-US" sz="2800" dirty="0"/>
              <a:t>plume movement, and spatial propagation of spectral anomalies.</a:t>
            </a:r>
          </a:p>
          <a:p>
            <a:pPr marL="0" indent="0">
              <a:buFont typeface="Arial" panose="020B0604020202020204" pitchFamily="34" charset="0"/>
              <a:buNone/>
            </a:pPr>
            <a:endParaRPr lang="en-US" sz="2800" dirty="0"/>
          </a:p>
        </p:txBody>
      </p:sp>
      <p:sp>
        <p:nvSpPr>
          <p:cNvPr id="4" name="Slide Number Placeholder 3">
            <a:extLst>
              <a:ext uri="{FF2B5EF4-FFF2-40B4-BE49-F238E27FC236}">
                <a16:creationId xmlns:a16="http://schemas.microsoft.com/office/drawing/2014/main" id="{9093CBA1-990C-05A8-312D-79F63AE9BF81}"/>
              </a:ext>
            </a:extLst>
          </p:cNvPr>
          <p:cNvSpPr>
            <a:spLocks noGrp="1"/>
          </p:cNvSpPr>
          <p:nvPr>
            <p:ph type="sldNum" sz="quarter" idx="5"/>
          </p:nvPr>
        </p:nvSpPr>
        <p:spPr/>
        <p:txBody>
          <a:bodyPr/>
          <a:lstStyle/>
          <a:p>
            <a:fld id="{DAF72F06-F6ED-43C1-A86D-15B5F2AFDECD}" type="slidenum">
              <a:rPr lang="en-US" smtClean="0"/>
              <a:t>20</a:t>
            </a:fld>
            <a:endParaRPr lang="en-US" dirty="0"/>
          </a:p>
        </p:txBody>
      </p:sp>
    </p:spTree>
    <p:extLst>
      <p:ext uri="{BB962C8B-B14F-4D97-AF65-F5344CB8AC3E}">
        <p14:creationId xmlns:p14="http://schemas.microsoft.com/office/powerpoint/2010/main" val="41716221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4996C-F2AE-62ED-65A6-4F3A8F53E4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F3ABD5-FE2F-88F0-7483-A9536998356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753D8D4-2BBA-9915-222D-6C08D6C2AC46}"/>
              </a:ext>
            </a:extLst>
          </p:cNvPr>
          <p:cNvSpPr>
            <a:spLocks noGrp="1"/>
          </p:cNvSpPr>
          <p:nvPr>
            <p:ph type="body" idx="1"/>
          </p:nvPr>
        </p:nvSpPr>
        <p:spPr/>
        <p:txBody>
          <a:bodyPr/>
          <a:lstStyle/>
          <a:p>
            <a:pPr>
              <a:buNone/>
            </a:pPr>
            <a:r>
              <a:rPr lang="en-US" sz="4000" dirty="0"/>
              <a:t>This slide is the honest result of the ConvLSTM model. </a:t>
            </a:r>
          </a:p>
          <a:p>
            <a:pPr marL="0" indent="0">
              <a:buFontTx/>
              <a:buNone/>
            </a:pPr>
            <a:r>
              <a:rPr lang="en-US" sz="4000" dirty="0"/>
              <a:t>Left Figure shows that the model does have discriminatory skill. </a:t>
            </a:r>
          </a:p>
          <a:p>
            <a:pPr marL="0" indent="0">
              <a:buFontTx/>
              <a:buNone/>
            </a:pPr>
            <a:r>
              <a:rPr lang="en-US" sz="4000" dirty="0"/>
              <a:t>- The ROC curve is well above the random line, and the AUC is 0.837, so the model is learning useful spatial–temporal information from Sentinel-2 and discharge history.</a:t>
            </a:r>
          </a:p>
          <a:p>
            <a:pPr>
              <a:buNone/>
            </a:pPr>
            <a:endParaRPr lang="en-US" sz="4000" dirty="0"/>
          </a:p>
          <a:p>
            <a:pPr>
              <a:buNone/>
            </a:pPr>
            <a:r>
              <a:rPr lang="en-US" sz="4000" dirty="0"/>
              <a:t>Right Figure 10 tells us how that skill translates operationally. At the optimized threshold, the model detected 185 out of 314 actual bloom cases, which gives a recall of about 59%. </a:t>
            </a:r>
          </a:p>
          <a:p>
            <a:pPr>
              <a:buNone/>
            </a:pPr>
            <a:r>
              <a:rPr lang="en-US" sz="4000" dirty="0"/>
              <a:t>- That is useful for screening because it means the model catches many potential bloom-like conditions.</a:t>
            </a:r>
          </a:p>
          <a:p>
            <a:pPr>
              <a:buNone/>
            </a:pPr>
            <a:r>
              <a:rPr lang="en-US" sz="4000" dirty="0"/>
              <a:t>- The problem is precision. The model also produced 1,764 false alarms, so only about 9.5% of its bloom alerts were actual bloom cases. </a:t>
            </a:r>
          </a:p>
          <a:p>
            <a:pPr>
              <a:buNone/>
            </a:pPr>
            <a:r>
              <a:rPr lang="en-US" sz="4000" dirty="0"/>
              <a:t>- In other words, this is not a model you would use to automatically declare a bloom.</a:t>
            </a:r>
          </a:p>
          <a:p>
            <a:pPr>
              <a:buNone/>
            </a:pPr>
            <a:endParaRPr lang="en-US" sz="4000" dirty="0"/>
          </a:p>
          <a:p>
            <a:pPr>
              <a:buNone/>
            </a:pPr>
            <a:r>
              <a:rPr lang="en-US" sz="4000" dirty="0"/>
              <a:t>The right interpretation is that ConvLSTM is a conservative screening tool. </a:t>
            </a:r>
          </a:p>
          <a:p>
            <a:pPr marL="0" indent="0">
              <a:buFontTx/>
              <a:buNone/>
            </a:pPr>
            <a:r>
              <a:rPr lang="en-US" sz="4000" dirty="0"/>
              <a:t>- It helps narrow the search space and point managers toward times and places where additional monitoring may be warranted. </a:t>
            </a:r>
          </a:p>
          <a:p>
            <a:pPr marL="0" indent="0">
              <a:buFontTx/>
              <a:buNone/>
            </a:pPr>
            <a:r>
              <a:rPr lang="en-US" sz="4000" dirty="0"/>
              <a:t>- But it still needs human judgment, field observations, and follow-up verification.”</a:t>
            </a:r>
          </a:p>
          <a:p>
            <a:pPr>
              <a:buNone/>
            </a:pPr>
            <a:r>
              <a:rPr lang="en-US" sz="4000" dirty="0"/>
              <a:t>So, the takeaway is: the model sees useful spatial–temporal risk patterns, </a:t>
            </a:r>
          </a:p>
          <a:p>
            <a:pPr>
              <a:buNone/>
            </a:pPr>
            <a:r>
              <a:rPr lang="en-US" sz="4000" dirty="0"/>
              <a:t>but responsible use means treating its output as an early screening signal, not a final decision.</a:t>
            </a:r>
          </a:p>
        </p:txBody>
      </p:sp>
      <p:sp>
        <p:nvSpPr>
          <p:cNvPr id="4" name="Slide Number Placeholder 3">
            <a:extLst>
              <a:ext uri="{FF2B5EF4-FFF2-40B4-BE49-F238E27FC236}">
                <a16:creationId xmlns:a16="http://schemas.microsoft.com/office/drawing/2014/main" id="{C8E273AE-78B4-AAA9-9E84-DD11D4734195}"/>
              </a:ext>
            </a:extLst>
          </p:cNvPr>
          <p:cNvSpPr>
            <a:spLocks noGrp="1"/>
          </p:cNvSpPr>
          <p:nvPr>
            <p:ph type="sldNum" sz="quarter" idx="5"/>
          </p:nvPr>
        </p:nvSpPr>
        <p:spPr/>
        <p:txBody>
          <a:bodyPr/>
          <a:lstStyle/>
          <a:p>
            <a:fld id="{DAF72F06-F6ED-43C1-A86D-15B5F2AFDECD}" type="slidenum">
              <a:rPr lang="en-US" smtClean="0"/>
              <a:t>21</a:t>
            </a:fld>
            <a:endParaRPr lang="en-US" dirty="0"/>
          </a:p>
        </p:txBody>
      </p:sp>
    </p:spTree>
    <p:extLst>
      <p:ext uri="{BB962C8B-B14F-4D97-AF65-F5344CB8AC3E}">
        <p14:creationId xmlns:p14="http://schemas.microsoft.com/office/powerpoint/2010/main" val="32180841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71B0BC5-39AD-4E46-8D68-56E00211CBF8}" type="slidenum">
              <a:rPr lang="en-US" smtClean="0"/>
              <a:pPr>
                <a:defRPr/>
              </a:pPr>
              <a:t>3</a:t>
            </a:fld>
            <a:endParaRPr lang="en-US" dirty="0"/>
          </a:p>
        </p:txBody>
      </p:sp>
    </p:spTree>
    <p:extLst>
      <p:ext uri="{BB962C8B-B14F-4D97-AF65-F5344CB8AC3E}">
        <p14:creationId xmlns:p14="http://schemas.microsoft.com/office/powerpoint/2010/main" val="4222421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b="1" dirty="0">
                <a:ea typeface="SimSun" pitchFamily="2" charset="-122"/>
              </a:rPr>
              <a:t>What is red tides?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These are harmful algae blooms that occurs worldwide.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Red tide here in Florida is due to the increase of concertation of Karenia brevis, single-celled, marine dinoflagellate,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More importantly they produce potent neurotoxins collectively called brevetoxins, which cause stomach and neurological problems for marine organisms, seabirds and humans.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Talk about tourism and respiratory illnesses and shellfish poisoning here </a:t>
            </a:r>
          </a:p>
          <a:p>
            <a:pPr marL="0" indent="0">
              <a:buFont typeface="+mj-lt"/>
              <a:buNone/>
            </a:pPr>
            <a:endParaRPr lang="en-US" sz="1200" b="1" dirty="0">
              <a:ea typeface="SimSun" pitchFamily="2" charset="-122"/>
            </a:endParaRPr>
          </a:p>
          <a:p>
            <a:pPr marL="0" indent="0">
              <a:buFont typeface="+mj-lt"/>
              <a:buNone/>
            </a:pPr>
            <a:r>
              <a:rPr lang="en-US" sz="1200" b="1" dirty="0">
                <a:ea typeface="SimSun" pitchFamily="2" charset="-122"/>
              </a:rPr>
              <a:t>What causes red tides?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The exact factors of red tide are not well understood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Karenia brevis is a mixotrophic organism. This means that Karenia brevis can assimilate inorganic and organic carbon using the combination of heterotrophic and autotrophic modes, and because of these modes together, it is not limited by nutrients, but that does mean that nutrients are not important. Because nutrients can be important for other phytoplankton groups that Karenia brevis from a complex ecology. In that regard African Sahara dust is an important driver of red tide, which supply missing micronutrients such as iron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We thought we might be able to use an ESM to study and project red tides in a changing climate due to these global teleconnection like African Sahara Dust, and Gulf stream.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t>The Current situation of red tides and HABs in general is fairly well understood.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As climate driven changes in marine ecosystems are becoming substantial, according to   the IPCC report, HABs has increased in coastal areas since early 1980s in response to warming, deoxygenation, and eutrophication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A few studies show increase in frequency of red tide blooms in the GoM since the mid-1990s.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t>But the one million dollar question that we are trying to ans</a:t>
            </a:r>
            <a:r>
              <a:rPr lang="en-US" sz="1200" dirty="0"/>
              <a:t>wer: how would red tides change with a changing climate?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This is in terms of red tide frequency, intensity, and toxicity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In the GoM will red tides become worth in South Florida, or it is going to move to North Florida, Louisiana, and Texas for example? We do not know.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Only very few studies have attempted to project red tides in a changing climate, which is an indication of the difficulty of this important task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So we thought about using an ESM for this challenging, but important task of projecting red tides and HABs in general</a:t>
            </a:r>
          </a:p>
        </p:txBody>
      </p:sp>
      <p:sp>
        <p:nvSpPr>
          <p:cNvPr id="4" name="Slide Number Placeholder 3"/>
          <p:cNvSpPr>
            <a:spLocks noGrp="1"/>
          </p:cNvSpPr>
          <p:nvPr>
            <p:ph type="sldNum" sz="quarter" idx="5"/>
          </p:nvPr>
        </p:nvSpPr>
        <p:spPr/>
        <p:txBody>
          <a:bodyPr/>
          <a:lstStyle/>
          <a:p>
            <a:fld id="{DAF72F06-F6ED-43C1-A86D-15B5F2AFDECD}" type="slidenum">
              <a:rPr lang="en-US" smtClean="0"/>
              <a:t>4</a:t>
            </a:fld>
            <a:endParaRPr lang="en-US" dirty="0"/>
          </a:p>
        </p:txBody>
      </p:sp>
    </p:spTree>
    <p:extLst>
      <p:ext uri="{BB962C8B-B14F-4D97-AF65-F5344CB8AC3E}">
        <p14:creationId xmlns:p14="http://schemas.microsoft.com/office/powerpoint/2010/main" val="26865078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indent="0">
              <a:buFont typeface="+mj-lt"/>
              <a:buNone/>
            </a:pPr>
            <a:r>
              <a:rPr lang="en-US" sz="1200" b="1" dirty="0"/>
              <a:t>The idea of using an ESM</a:t>
            </a:r>
          </a:p>
          <a:p>
            <a:pPr marL="0" indent="0">
              <a:buFont typeface="+mj-lt"/>
              <a:buNone/>
            </a:pPr>
            <a:r>
              <a:rPr lang="en-US" sz="1200" dirty="0"/>
              <a:t>We thought we might be able to use an ESM to study and project red tides in a changing climate because red tides is at the interface of everything (biosphere, geosphere, hydrosphere, and atmosphere) with global teleconnection like African Sahara Dust, and Gulf stream. I will focus in this presentation on the Gulf stream impact on red tides. </a:t>
            </a:r>
          </a:p>
          <a:p>
            <a:pPr marL="0" indent="0">
              <a:buFont typeface="+mj-lt"/>
              <a:buNone/>
            </a:pPr>
            <a:endParaRPr lang="en-US" sz="1200" dirty="0"/>
          </a:p>
          <a:p>
            <a:pPr marL="0" indent="0">
              <a:buFont typeface="+mj-lt"/>
              <a:buNone/>
            </a:pPr>
            <a:r>
              <a:rPr lang="en-US" sz="1200" b="1" dirty="0"/>
              <a:t>Red tide modeling requires the simulation of </a:t>
            </a:r>
          </a:p>
          <a:p>
            <a:pPr marL="171450" indent="-171450">
              <a:buFont typeface="Arial" panose="020B0604020202020204" pitchFamily="34" charset="0"/>
              <a:buChar char="•"/>
            </a:pPr>
            <a:r>
              <a:rPr lang="en-US" dirty="0"/>
              <a:t>land to ocean nutrient and sediment transport, </a:t>
            </a:r>
          </a:p>
          <a:p>
            <a:pPr marL="171450" indent="-171450">
              <a:buFont typeface="Arial" panose="020B0604020202020204" pitchFamily="34" charset="0"/>
              <a:buChar char="•"/>
            </a:pPr>
            <a:r>
              <a:rPr lang="en-US" dirty="0"/>
              <a:t>African Sahara dust that supply micronutrients for other phytoplankton such as Trichodesmium</a:t>
            </a:r>
          </a:p>
          <a:p>
            <a:pPr marL="171450" indent="-171450">
              <a:buFont typeface="Arial" panose="020B0604020202020204" pitchFamily="34" charset="0"/>
              <a:buChar char="•"/>
            </a:pPr>
            <a:r>
              <a:rPr lang="en-US" dirty="0"/>
              <a:t>ocean biogeochemical reactions, </a:t>
            </a:r>
          </a:p>
          <a:p>
            <a:pPr marL="171450" indent="-171450">
              <a:buFont typeface="Arial" panose="020B0604020202020204" pitchFamily="34" charset="0"/>
              <a:buChar char="•"/>
            </a:pPr>
            <a:r>
              <a:rPr lang="en-US" dirty="0"/>
              <a:t>tropical cyclones as red tide is often observed after these events</a:t>
            </a:r>
          </a:p>
          <a:p>
            <a:pPr marL="171450" indent="-171450">
              <a:buFont typeface="Arial" panose="020B0604020202020204" pitchFamily="34" charset="0"/>
              <a:buChar char="•"/>
            </a:pPr>
            <a:r>
              <a:rPr lang="en-US" dirty="0"/>
              <a:t>wind speed and direction</a:t>
            </a:r>
            <a:r>
              <a:rPr lang="en-US" sz="1200" dirty="0"/>
              <a:t> as red tides general grows far off-shore and is transported near the coast by wind</a:t>
            </a:r>
          </a:p>
          <a:p>
            <a:pPr marL="171450" indent="-171450">
              <a:buFont typeface="Arial" panose="020B0604020202020204" pitchFamily="34" charset="0"/>
              <a:buChar char="•"/>
            </a:pPr>
            <a:r>
              <a:rPr lang="en-US" sz="1200" dirty="0"/>
              <a:t>Ocean current such as Loop Current that control upwelling that provides nutrients, and retention time required for the bloom to grow</a:t>
            </a:r>
          </a:p>
          <a:p>
            <a:pPr marL="0" indent="0">
              <a:buFont typeface="Arial" panose="020B0604020202020204" pitchFamily="34" charset="0"/>
              <a:buNone/>
            </a:pPr>
            <a:endParaRPr lang="en-US" sz="1200" dirty="0"/>
          </a:p>
          <a:p>
            <a:pPr marL="0" indent="0">
              <a:buFont typeface="Arial" panose="020B0604020202020204" pitchFamily="34" charset="0"/>
              <a:buNone/>
            </a:pPr>
            <a:r>
              <a:rPr lang="en-US" sz="1200" b="1" dirty="0"/>
              <a:t>Modeling red tide online with an ESM </a:t>
            </a:r>
            <a:r>
              <a:rPr lang="en-US" sz="1200" dirty="0"/>
              <a:t>can be possible in the future with the following CMIP phases</a:t>
            </a:r>
          </a:p>
          <a:p>
            <a:pPr marL="171450" indent="-171450">
              <a:buFont typeface="Arial" panose="020B0604020202020204" pitchFamily="34" charset="0"/>
              <a:buChar char="•"/>
            </a:pPr>
            <a:r>
              <a:rPr lang="en-US" sz="1200" dirty="0"/>
              <a:t>ESM would function as an ecosystem-based model for simulating red tides and other phytoplankton groups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Going beyond a global ocean circulation model or climate model that couples the ocean to the atmosphere, to an ESM with increased coupling and model fidelity by including more processes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Talk about E3SM, t</a:t>
            </a:r>
            <a:r>
              <a:rPr lang="en-US" dirty="0"/>
              <a:t>he ongoing development of EMS </a:t>
            </a:r>
            <a:r>
              <a:rPr lang="en-US" sz="1200" dirty="0"/>
              <a:t>is in the direction of coupling the atmosphere, biosphere, hydrosphere, geosphere, and human activities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t>Approaches for modeling red tide using an ESM</a:t>
            </a:r>
            <a:r>
              <a:rPr lang="en-US" sz="1200" dirty="0"/>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Beside using the EMS as an ecosystem-based model for simulating red tides online, which can be difficult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Another approach is to use the outputs of an ESM as inputs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Inputs for mechanistic models (</a:t>
            </a:r>
            <a:r>
              <a:rPr lang="en-US" sz="1200" b="0" i="0" kern="1200" dirty="0">
                <a:solidFill>
                  <a:schemeClr val="tx1"/>
                </a:solidFill>
                <a:effectLst/>
                <a:latin typeface="+mn-lt"/>
                <a:ea typeface="+mn-ea"/>
                <a:cs typeface="+mn-cs"/>
              </a:rPr>
              <a:t>Lagrangian</a:t>
            </a:r>
            <a:r>
              <a:rPr lang="en-US" sz="1200" b="1" i="0" kern="1200" dirty="0">
                <a:solidFill>
                  <a:schemeClr val="tx1"/>
                </a:solidFill>
                <a:effectLst/>
                <a:latin typeface="+mn-lt"/>
                <a:ea typeface="+mn-ea"/>
                <a:cs typeface="+mn-cs"/>
              </a:rPr>
              <a:t> </a:t>
            </a:r>
            <a:r>
              <a:rPr lang="en-US" sz="1200" dirty="0"/>
              <a:t>or an individual-based model)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phenomenological model such as a machine learning model or statistical model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t>We need an ensemble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For this second approach of using the outputs of an ESM to develop a machine learning model for example, we need to develop an ensemble of models and for this tasks the HR-models of CMIP6 can be very useful in simulating regional phenomenon that are not possible with the SR-ESM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Allow me to show you</a:t>
            </a:r>
          </a:p>
        </p:txBody>
      </p:sp>
      <p:sp>
        <p:nvSpPr>
          <p:cNvPr id="4" name="Slide Number Placeholder 3"/>
          <p:cNvSpPr>
            <a:spLocks noGrp="1"/>
          </p:cNvSpPr>
          <p:nvPr>
            <p:ph type="sldNum" sz="quarter" idx="5"/>
          </p:nvPr>
        </p:nvSpPr>
        <p:spPr/>
        <p:txBody>
          <a:bodyPr/>
          <a:lstStyle/>
          <a:p>
            <a:fld id="{DAF72F06-F6ED-43C1-A86D-15B5F2AFDECD}" type="slidenum">
              <a:rPr lang="en-US" smtClean="0"/>
              <a:t>5</a:t>
            </a:fld>
            <a:endParaRPr lang="en-US" dirty="0"/>
          </a:p>
        </p:txBody>
      </p:sp>
    </p:spTree>
    <p:extLst>
      <p:ext uri="{BB962C8B-B14F-4D97-AF65-F5344CB8AC3E}">
        <p14:creationId xmlns:p14="http://schemas.microsoft.com/office/powerpoint/2010/main" val="41816470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t>Loop current </a:t>
            </a:r>
            <a:r>
              <a:rPr lang="en-US" sz="1200" b="0" dirty="0"/>
              <a:t>which is part of the gulf stream is a warm ocean current that circulate in the GoM.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dirty="0"/>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t>HR-ESM can simulate LC, </a:t>
            </a:r>
            <a:r>
              <a:rPr lang="en-US" sz="1200" b="0" dirty="0"/>
              <a:t>and SR-ESM cannot: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HR-ESM with eddy-permitting grids, which can resolves mesoscale eddies can simulate the Loop Current  (do not require ocean eddy flux parameterization)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Versus LR-ESM with eddy closure (EC) grid with global parametrization of mesoscale eddies,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rather than explicitly resolving mesoscale eddies and boundary currents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cannot to resolve the regional spatial phenomena of interest such as Loop Current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t>Why resolving and simulating Loop Current is important: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t>This is because Loop Current in the North position is a pre-request for red tides to occur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t>Allow me to show you</a:t>
            </a:r>
          </a:p>
        </p:txBody>
      </p:sp>
      <p:sp>
        <p:nvSpPr>
          <p:cNvPr id="4" name="Slide Number Placeholder 3"/>
          <p:cNvSpPr>
            <a:spLocks noGrp="1"/>
          </p:cNvSpPr>
          <p:nvPr>
            <p:ph type="sldNum" sz="quarter" idx="5"/>
          </p:nvPr>
        </p:nvSpPr>
        <p:spPr/>
        <p:txBody>
          <a:bodyPr/>
          <a:lstStyle/>
          <a:p>
            <a:fld id="{DAF72F06-F6ED-43C1-A86D-15B5F2AFDECD}" type="slidenum">
              <a:rPr lang="en-US" smtClean="0"/>
              <a:t>6</a:t>
            </a:fld>
            <a:endParaRPr lang="en-US" dirty="0"/>
          </a:p>
        </p:txBody>
      </p:sp>
    </p:spTree>
    <p:extLst>
      <p:ext uri="{BB962C8B-B14F-4D97-AF65-F5344CB8AC3E}">
        <p14:creationId xmlns:p14="http://schemas.microsoft.com/office/powerpoint/2010/main" val="8759637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t>Explain LC-S and LC-N and blooms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Explain LC-S no bloom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LC-N there can be bloom or no bloom </a:t>
            </a:r>
          </a:p>
          <a:p>
            <a:pPr algn="just">
              <a:lnSpc>
                <a:spcPct val="107000"/>
              </a:lnSpc>
              <a:spcBef>
                <a:spcPts val="0"/>
              </a:spcBef>
            </a:pPr>
            <a:endParaRPr lang="en-US" dirty="0"/>
          </a:p>
          <a:p>
            <a:pPr algn="just">
              <a:lnSpc>
                <a:spcPct val="107000"/>
              </a:lnSpc>
              <a:spcBef>
                <a:spcPts val="0"/>
              </a:spcBef>
            </a:pPr>
            <a:r>
              <a:rPr lang="en-US" b="1" dirty="0"/>
              <a:t>An ensemble that can reproduce the re-analysis data needs to be application specific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There are models than can reproduce SSH better than other models, but that is not a very useful metric</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We need a metric that is application specific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We also need to use prior information: From prior information we know that SR-models with eddy closure cannot reproduce LC and we need MR/HR models with eddy resolving, we know this from literature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That is easy to figure out, and then for the remaining models we can do one of to things.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dirty="0"/>
              <a:t>To make the ensemble application specific we need to do pre-screening </a:t>
            </a:r>
            <a:endParaRPr lang="en-US" sz="12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We can do model weighting. For example, optimal model weighting will for the ensemble to fit the data by assigning a weight for each model, this has a big drawback as I will show you later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We can also do subset selection to choose representative and/or skillful models, as I will show you next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We can also do weighting and subset selection together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Anyway, to do subset selection or to make model weighting meaningful, we need pre-screening as I will show you now</a:t>
            </a:r>
            <a:endParaRPr lang="en-US" dirty="0"/>
          </a:p>
          <a:p>
            <a:pPr algn="just">
              <a:lnSpc>
                <a:spcPct val="107000"/>
              </a:lnSpc>
              <a:spcBef>
                <a:spcPts val="0"/>
              </a:spcBef>
            </a:pPr>
            <a:endParaRPr lang="en-US" dirty="0"/>
          </a:p>
          <a:p>
            <a:pPr algn="just">
              <a:lnSpc>
                <a:spcPct val="107000"/>
              </a:lnSpc>
              <a:spcBef>
                <a:spcPts val="0"/>
              </a:spcBef>
            </a:pPr>
            <a:r>
              <a:rPr lang="en-US" b="1" dirty="0"/>
              <a:t>Additional information for Q&amp;A</a:t>
            </a:r>
          </a:p>
          <a:p>
            <a:pPr marL="0" marR="0" lvl="0" indent="0" algn="just" defTabSz="914400" rtl="0" eaLnBrk="1" fontAlgn="auto" latinLnBrk="0" hangingPunct="1">
              <a:lnSpc>
                <a:spcPct val="107000"/>
              </a:lnSpc>
              <a:spcBef>
                <a:spcPts val="0"/>
              </a:spcBef>
              <a:spcAft>
                <a:spcPts val="0"/>
              </a:spcAft>
              <a:buClrTx/>
              <a:buSzTx/>
              <a:buFontTx/>
              <a:buNone/>
              <a:tabLst/>
              <a:defRPr/>
            </a:pPr>
            <a:r>
              <a:rPr lang="en-US" dirty="0"/>
              <a:t>There are two views, weighting and subset selection: </a:t>
            </a:r>
          </a:p>
          <a:p>
            <a:pPr marL="171450" marR="0" lvl="0" indent="-171450" algn="just"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US" dirty="0"/>
              <a:t>In subset selection, a subset of models, which have better performance in a set of models, are selected as ensemble members.  </a:t>
            </a:r>
          </a:p>
          <a:p>
            <a:pPr marL="171450" marR="0" lvl="0" indent="-171450" algn="just"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US" dirty="0"/>
              <a:t>Accordingly, a question that often arises in multi-model combination is whether the original set of models should be screened such that “poor” models are excluded before model combination?</a:t>
            </a:r>
          </a:p>
          <a:p>
            <a:pPr marL="171450" marR="0" lvl="0" indent="-171450" algn="just"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US" dirty="0"/>
              <a:t>One argument is that combining all “robust” and “poor” models to form an ensemble is an intuitive solution that has advantage over subset selection that uses the best performing models</a:t>
            </a:r>
          </a:p>
          <a:p>
            <a:pPr marL="171450" marR="0" lvl="0" indent="-171450" algn="just"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US" dirty="0"/>
              <a:t>Because while the “poor” model can be useless by itself, it is useful when combined with other models due to error cancellation</a:t>
            </a:r>
          </a:p>
          <a:p>
            <a:pPr marL="171450" marR="0" lvl="0" indent="-171450" algn="just"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US" dirty="0"/>
              <a:t>Another justification is that no small set of models can represent the full range of possibilities</a:t>
            </a:r>
          </a:p>
          <a:p>
            <a:pPr marL="171450" marR="0" lvl="0" indent="-171450" algn="just"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US" dirty="0"/>
              <a:t>On the other hand, it has been argued that the objective of subset selection is to create an ensemble of well chosen that will have the characteristics that reflect the full ensemble.</a:t>
            </a:r>
          </a:p>
        </p:txBody>
      </p:sp>
      <p:sp>
        <p:nvSpPr>
          <p:cNvPr id="4" name="Slide Number Placeholder 3"/>
          <p:cNvSpPr>
            <a:spLocks noGrp="1"/>
          </p:cNvSpPr>
          <p:nvPr>
            <p:ph type="sldNum" sz="quarter" idx="5"/>
          </p:nvPr>
        </p:nvSpPr>
        <p:spPr/>
        <p:txBody>
          <a:bodyPr/>
          <a:lstStyle/>
          <a:p>
            <a:fld id="{DAF72F06-F6ED-43C1-A86D-15B5F2AFDECD}" type="slidenum">
              <a:rPr lang="en-US" smtClean="0"/>
              <a:t>7</a:t>
            </a:fld>
            <a:endParaRPr lang="en-US" dirty="0"/>
          </a:p>
        </p:txBody>
      </p:sp>
    </p:spTree>
    <p:extLst>
      <p:ext uri="{BB962C8B-B14F-4D97-AF65-F5344CB8AC3E}">
        <p14:creationId xmlns:p14="http://schemas.microsoft.com/office/powerpoint/2010/main" val="9911950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F72F06-F6ED-43C1-A86D-15B5F2AFDECD}" type="slidenum">
              <a:rPr lang="en-US" smtClean="0"/>
              <a:t>8</a:t>
            </a:fld>
            <a:endParaRPr lang="en-US" dirty="0"/>
          </a:p>
        </p:txBody>
      </p:sp>
    </p:spTree>
    <p:extLst>
      <p:ext uri="{BB962C8B-B14F-4D97-AF65-F5344CB8AC3E}">
        <p14:creationId xmlns:p14="http://schemas.microsoft.com/office/powerpoint/2010/main" val="23767660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indent="0">
              <a:buFont typeface="Arial" panose="020B0604020202020204" pitchFamily="34" charset="0"/>
              <a:buNone/>
              <a:defRPr/>
            </a:pPr>
            <a:r>
              <a:rPr lang="en-US" sz="1200" dirty="0">
                <a:latin typeface="Verdana" pitchFamily="34" charset="0"/>
                <a:ea typeface="Verdana" pitchFamily="34" charset="0"/>
                <a:cs typeface="Verdana" pitchFamily="34" charset="0"/>
              </a:rPr>
              <a:t>Random Forest classifier trained on weekly environmental data (1993–2018); tested on independent years (2019–2024).</a:t>
            </a:r>
          </a:p>
          <a:p>
            <a:pPr marL="0" indent="0">
              <a:buFont typeface="Arial" panose="020B0604020202020204" pitchFamily="34" charset="0"/>
              <a:buNone/>
              <a:defRPr/>
            </a:pPr>
            <a:r>
              <a:rPr lang="en-US" sz="1200" dirty="0">
                <a:latin typeface="Verdana" pitchFamily="34" charset="0"/>
                <a:ea typeface="Verdana" pitchFamily="34" charset="0"/>
                <a:cs typeface="Verdana" pitchFamily="34" charset="0"/>
              </a:rPr>
              <a:t>Classified bloom vs. no-bloom using the ≥100,000 cells/L threshold.</a:t>
            </a:r>
          </a:p>
          <a:p>
            <a:pPr marL="0" indent="0">
              <a:buFont typeface="Arial" panose="020B0604020202020204" pitchFamily="34" charset="0"/>
              <a:buNone/>
              <a:defRPr/>
            </a:pPr>
            <a:r>
              <a:rPr lang="en-US" sz="1200" dirty="0">
                <a:latin typeface="Verdana" pitchFamily="34" charset="0"/>
                <a:ea typeface="Verdana" pitchFamily="34" charset="0"/>
                <a:cs typeface="Verdana" pitchFamily="34" charset="0"/>
              </a:rPr>
              <a:t>Included lagged K. brevis counts, Peace River discharge, TN/TP, wind, salinity, temperature, and detrended SSH anomalies.</a:t>
            </a:r>
          </a:p>
          <a:p>
            <a:pPr marL="0" indent="0">
              <a:buFont typeface="Arial" panose="020B0604020202020204" pitchFamily="34" charset="0"/>
              <a:buNone/>
              <a:defRPr/>
            </a:pPr>
            <a:endParaRPr lang="en-US" sz="1200" dirty="0">
              <a:latin typeface="Verdana" pitchFamily="34" charset="0"/>
              <a:ea typeface="Verdana" pitchFamily="34" charset="0"/>
              <a:cs typeface="Verdana" pitchFamily="34" charset="0"/>
            </a:endParaRPr>
          </a:p>
          <a:p>
            <a:r>
              <a:rPr lang="en-US" sz="1200" b="0" i="0" kern="1200" dirty="0">
                <a:solidFill>
                  <a:schemeClr val="tx1"/>
                </a:solidFill>
                <a:effectLst/>
                <a:latin typeface="+mn-lt"/>
                <a:ea typeface="+mn-ea"/>
                <a:cs typeface="+mn-cs"/>
              </a:rPr>
              <a:t>When additional bloom observations are available, bloom detection improves, increasing true positive classifications from 60 to 69 and reducing false negatives from 20 to 18. </a:t>
            </a:r>
          </a:p>
          <a:p>
            <a:r>
              <a:rPr lang="en-US" sz="1200" b="0" i="0" kern="1200" dirty="0">
                <a:solidFill>
                  <a:schemeClr val="tx1"/>
                </a:solidFill>
                <a:effectLst/>
                <a:latin typeface="+mn-lt"/>
                <a:ea typeface="+mn-ea"/>
                <a:cs typeface="+mn-cs"/>
              </a:rPr>
              <a:t>Correspondingly, bloom recall increases from 75% to 79%, and balanced accuracy improves from 85.5% to 87.6%, demonstrating enhanced sensitivity to bloom conditions without increasing false alarms.</a:t>
            </a:r>
          </a:p>
          <a:p>
            <a:br>
              <a:rPr lang="en-US" sz="2000" dirty="0"/>
            </a:br>
            <a:endParaRPr lang="en-US" sz="2000" kern="1200" dirty="0">
              <a:solidFill>
                <a:srgbClr val="3CAB89"/>
              </a:solidFill>
              <a:latin typeface="+mj-lt"/>
              <a:ea typeface="+mn-ea"/>
              <a:cs typeface="Arial" panose="020B0604020202020204" pitchFamily="34" charset="0"/>
            </a:endParaRPr>
          </a:p>
          <a:p>
            <a:pPr marL="171450" indent="-171450">
              <a:buFont typeface="Arial" panose="020B0604020202020204" pitchFamily="34" charset="0"/>
              <a:buChar char="•"/>
              <a:defRPr/>
            </a:pPr>
            <a:endParaRPr lang="en-US" sz="1200" dirty="0">
              <a:latin typeface="Verdana" pitchFamily="34" charset="0"/>
              <a:ea typeface="Verdana" pitchFamily="34" charset="0"/>
              <a:cs typeface="Verdana" pitchFamily="34" charset="0"/>
            </a:endParaRPr>
          </a:p>
          <a:p>
            <a:pPr marL="171450" indent="-171450">
              <a:buFont typeface="Arial" panose="020B0604020202020204" pitchFamily="34" charset="0"/>
              <a:buChar char="•"/>
              <a:defRPr/>
            </a:pPr>
            <a:r>
              <a:rPr lang="en-US" sz="1200" dirty="0">
                <a:latin typeface="Verdana" pitchFamily="34" charset="0"/>
                <a:ea typeface="Verdana" pitchFamily="34" charset="0"/>
                <a:cs typeface="Verdana" pitchFamily="34" charset="0"/>
              </a:rPr>
              <a:t>Most influential: Current + lagged K. brevis counts, Peace River discharge (4-week average) , and TN/TP loading</a:t>
            </a:r>
          </a:p>
          <a:p>
            <a:pPr marL="171450" indent="-171450">
              <a:buFont typeface="Arial" panose="020B0604020202020204" pitchFamily="34" charset="0"/>
              <a:buChar char="•"/>
              <a:defRPr/>
            </a:pPr>
            <a:r>
              <a:rPr lang="en-US" sz="1200" dirty="0">
                <a:latin typeface="Verdana" pitchFamily="34" charset="0"/>
                <a:ea typeface="Verdana" pitchFamily="34" charset="0"/>
                <a:cs typeface="Verdana" pitchFamily="34" charset="0"/>
              </a:rPr>
              <a:t>Moderate influence: Sea surface height anomalies (Loop Current signal)</a:t>
            </a:r>
          </a:p>
          <a:p>
            <a:pPr marL="171450" indent="-171450">
              <a:buFont typeface="Arial" panose="020B0604020202020204" pitchFamily="34" charset="0"/>
              <a:buChar char="•"/>
              <a:defRPr/>
            </a:pPr>
            <a:r>
              <a:rPr lang="en-US" sz="1200" dirty="0">
                <a:latin typeface="Verdana" pitchFamily="34" charset="0"/>
                <a:ea typeface="Verdana" pitchFamily="34" charset="0"/>
                <a:cs typeface="Verdana" pitchFamily="34" charset="0"/>
              </a:rPr>
              <a:t>Secondary: Wind, salinity, water temperature</a:t>
            </a:r>
          </a:p>
          <a:p>
            <a:pPr marL="171450" indent="-171450">
              <a:buFont typeface="Arial" panose="020B0604020202020204" pitchFamily="34" charset="0"/>
              <a:buChar char="•"/>
              <a:defRPr/>
            </a:pPr>
            <a:r>
              <a:rPr lang="en-US" sz="1200" dirty="0">
                <a:latin typeface="Verdana" pitchFamily="34" charset="0"/>
                <a:ea typeface="Verdana" pitchFamily="34" charset="0"/>
                <a:cs typeface="Verdana" pitchFamily="34" charset="0"/>
              </a:rPr>
              <a:t>Bloom probability increases with moderate discharge and nutrient levels, then plateaus.</a:t>
            </a:r>
          </a:p>
          <a:p>
            <a:pPr marL="171450" indent="-171450">
              <a:buFont typeface="Arial" panose="020B0604020202020204" pitchFamily="34" charset="0"/>
              <a:buChar char="•"/>
              <a:defRPr/>
            </a:pPr>
            <a:r>
              <a:rPr lang="en-US" sz="1200" dirty="0">
                <a:latin typeface="Verdana" pitchFamily="34" charset="0"/>
                <a:ea typeface="Verdana" pitchFamily="34" charset="0"/>
                <a:cs typeface="Verdana" pitchFamily="34" charset="0"/>
              </a:rPr>
              <a:t>Highlights the role of episodic freshwater–nutrient pulses in bloom development.</a:t>
            </a:r>
          </a:p>
        </p:txBody>
      </p:sp>
      <p:sp>
        <p:nvSpPr>
          <p:cNvPr id="4" name="Slide Number Placeholder 3"/>
          <p:cNvSpPr>
            <a:spLocks noGrp="1"/>
          </p:cNvSpPr>
          <p:nvPr>
            <p:ph type="sldNum" sz="quarter" idx="5"/>
          </p:nvPr>
        </p:nvSpPr>
        <p:spPr/>
        <p:txBody>
          <a:bodyPr/>
          <a:lstStyle/>
          <a:p>
            <a:fld id="{DAF72F06-F6ED-43C1-A86D-15B5F2AFDECD}" type="slidenum">
              <a:rPr lang="en-US" smtClean="0"/>
              <a:t>9</a:t>
            </a:fld>
            <a:endParaRPr lang="en-US" dirty="0"/>
          </a:p>
        </p:txBody>
      </p:sp>
    </p:spTree>
    <p:extLst>
      <p:ext uri="{BB962C8B-B14F-4D97-AF65-F5344CB8AC3E}">
        <p14:creationId xmlns:p14="http://schemas.microsoft.com/office/powerpoint/2010/main" val="7038918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461192D4-3DEB-49BB-8F09-91031D57C7DB}"/>
              </a:ext>
            </a:extLst>
          </p:cNvPr>
          <p:cNvSpPr>
            <a:spLocks noGrp="1"/>
          </p:cNvSpPr>
          <p:nvPr>
            <p:ph type="pic" sz="quarter" idx="14" hasCustomPrompt="1"/>
          </p:nvPr>
        </p:nvSpPr>
        <p:spPr>
          <a:xfrm>
            <a:off x="0" y="0"/>
            <a:ext cx="12196224" cy="6858000"/>
          </a:xfrm>
          <a:solidFill>
            <a:schemeClr val="accent1"/>
          </a:solidFill>
        </p:spPr>
        <p:txBody>
          <a:bodyPr tIns="1280160" anchor="ctr">
            <a:noAutofit/>
          </a:bodyPr>
          <a:lstStyle>
            <a:lvl1pPr algn="ctr">
              <a:defRPr sz="2000"/>
            </a:lvl1pPr>
          </a:lstStyle>
          <a:p>
            <a:r>
              <a:rPr lang="en-US" dirty="0"/>
              <a:t>Click to insert image here</a:t>
            </a:r>
          </a:p>
          <a:p>
            <a:endParaRPr lang="en-US" dirty="0"/>
          </a:p>
        </p:txBody>
      </p:sp>
      <p:sp>
        <p:nvSpPr>
          <p:cNvPr id="3" name="Title 2">
            <a:extLst>
              <a:ext uri="{FF2B5EF4-FFF2-40B4-BE49-F238E27FC236}">
                <a16:creationId xmlns:a16="http://schemas.microsoft.com/office/drawing/2014/main" id="{9194C4FA-8597-7449-A0F1-38E8A1C6B852}"/>
              </a:ext>
            </a:extLst>
          </p:cNvPr>
          <p:cNvSpPr>
            <a:spLocks noGrp="1"/>
          </p:cNvSpPr>
          <p:nvPr>
            <p:ph type="title" hasCustomPrompt="1"/>
          </p:nvPr>
        </p:nvSpPr>
        <p:spPr>
          <a:xfrm>
            <a:off x="-11018" y="1526016"/>
            <a:ext cx="12188952" cy="2031324"/>
          </a:xfrm>
          <a:solidFill>
            <a:schemeClr val="tx1">
              <a:lumMod val="85000"/>
              <a:lumOff val="15000"/>
              <a:alpha val="60000"/>
            </a:schemeClr>
          </a:solidFill>
        </p:spPr>
        <p:txBody>
          <a:bodyPr lIns="868680" tIns="91440">
            <a:normAutofit/>
          </a:bodyPr>
          <a:lstStyle>
            <a:lvl1pPr>
              <a:defRPr sz="4000" b="1">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55747726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full-bleed imag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022E6D3-9558-45D3-9914-1F3B0A5BDCAB}"/>
              </a:ext>
            </a:extLst>
          </p:cNvPr>
          <p:cNvSpPr>
            <a:spLocks noGrp="1"/>
          </p:cNvSpPr>
          <p:nvPr>
            <p:ph type="pic" sz="quarter" idx="14" hasCustomPrompt="1"/>
          </p:nvPr>
        </p:nvSpPr>
        <p:spPr>
          <a:xfrm>
            <a:off x="1" y="0"/>
            <a:ext cx="12188952" cy="6858000"/>
          </a:xfrm>
          <a:solidFill>
            <a:schemeClr val="accent1"/>
          </a:solidFill>
        </p:spPr>
        <p:txBody>
          <a:bodyPr>
            <a:normAutofit/>
          </a:bodyPr>
          <a:lstStyle>
            <a:lvl1pPr algn="ctr">
              <a:defRPr sz="1800"/>
            </a:lvl1pPr>
          </a:lstStyle>
          <a:p>
            <a:r>
              <a:rPr lang="en-US" dirty="0"/>
              <a:t>Click to insert image or graphic here</a:t>
            </a:r>
          </a:p>
          <a:p>
            <a:endParaRPr lang="en-US" dirty="0"/>
          </a:p>
        </p:txBody>
      </p:sp>
      <p:sp>
        <p:nvSpPr>
          <p:cNvPr id="9" name="Title 8">
            <a:extLst>
              <a:ext uri="{FF2B5EF4-FFF2-40B4-BE49-F238E27FC236}">
                <a16:creationId xmlns:a16="http://schemas.microsoft.com/office/drawing/2014/main" id="{5DF58130-BFA9-C64B-9400-27CEC7444FBE}"/>
              </a:ext>
            </a:extLst>
          </p:cNvPr>
          <p:cNvSpPr>
            <a:spLocks noGrp="1"/>
          </p:cNvSpPr>
          <p:nvPr>
            <p:ph type="title" hasCustomPrompt="1"/>
          </p:nvPr>
        </p:nvSpPr>
        <p:spPr>
          <a:xfrm>
            <a:off x="836966" y="2338086"/>
            <a:ext cx="10541219" cy="2164466"/>
          </a:xfrm>
        </p:spPr>
        <p:txBody>
          <a:bodyPr lIns="0">
            <a:noAutofit/>
          </a:bodyPr>
          <a:lstStyle>
            <a:lvl1pPr>
              <a:defRPr sz="2000" b="0">
                <a:solidFill>
                  <a:schemeClr val="bg1"/>
                </a:solidFill>
              </a:defRPr>
            </a:lvl1pPr>
          </a:lstStyle>
          <a:p>
            <a:r>
              <a:rPr lang="en-US" dirty="0">
                <a:solidFill>
                  <a:schemeClr val="bg1"/>
                </a:solidFill>
              </a:rPr>
              <a:t>Click to edit master text style</a:t>
            </a:r>
            <a:endParaRPr lang="en-US" dirty="0"/>
          </a:p>
        </p:txBody>
      </p:sp>
    </p:spTree>
    <p:extLst>
      <p:ext uri="{BB962C8B-B14F-4D97-AF65-F5344CB8AC3E}">
        <p14:creationId xmlns:p14="http://schemas.microsoft.com/office/powerpoint/2010/main" val="404079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2AAD1F-5401-4A4F-8BC6-985C332B0534}"/>
              </a:ext>
            </a:extLst>
          </p:cNvPr>
          <p:cNvSpPr>
            <a:spLocks noGrp="1"/>
          </p:cNvSpPr>
          <p:nvPr>
            <p:ph type="dt" sz="half" idx="10"/>
          </p:nvPr>
        </p:nvSpPr>
        <p:spPr/>
        <p:txBody>
          <a:bodyPr/>
          <a:lstStyle/>
          <a:p>
            <a:fld id="{D67350C3-9051-41E5-A9CC-7C9B87A8ED79}" type="datetime1">
              <a:rPr lang="en-US" smtClean="0"/>
              <a:t>8/28/2026</a:t>
            </a:fld>
            <a:endParaRPr lang="en-US"/>
          </a:p>
        </p:txBody>
      </p:sp>
      <p:sp>
        <p:nvSpPr>
          <p:cNvPr id="3" name="Footer Placeholder 2">
            <a:extLst>
              <a:ext uri="{FF2B5EF4-FFF2-40B4-BE49-F238E27FC236}">
                <a16:creationId xmlns:a16="http://schemas.microsoft.com/office/drawing/2014/main" id="{1E6EDAB9-CE11-4DBB-A3DA-54B904A1367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E96B70B-0372-4C73-B175-4C34C745B0FA}"/>
              </a:ext>
            </a:extLst>
          </p:cNvPr>
          <p:cNvSpPr>
            <a:spLocks noGrp="1"/>
          </p:cNvSpPr>
          <p:nvPr>
            <p:ph type="sldNum" sz="quarter" idx="12"/>
          </p:nvPr>
        </p:nvSpPr>
        <p:spPr/>
        <p:txBody>
          <a:bodyPr/>
          <a:lstStyle/>
          <a:p>
            <a:fld id="{2B496646-1D06-451D-96AB-99024272712C}" type="slidenum">
              <a:rPr lang="en-US" smtClean="0"/>
              <a:t>‹#›</a:t>
            </a:fld>
            <a:endParaRPr lang="en-US"/>
          </a:p>
        </p:txBody>
      </p:sp>
    </p:spTree>
    <p:extLst>
      <p:ext uri="{BB962C8B-B14F-4D97-AF65-F5344CB8AC3E}">
        <p14:creationId xmlns:p14="http://schemas.microsoft.com/office/powerpoint/2010/main" val="42299652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437C72-0F8D-40DE-8857-E45F07EF859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95F477D-F163-4B17-8E89-E47D6079C7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E6C885-8A66-440F-8CF2-34ECE4D1DC74}"/>
              </a:ext>
            </a:extLst>
          </p:cNvPr>
          <p:cNvSpPr>
            <a:spLocks noGrp="1"/>
          </p:cNvSpPr>
          <p:nvPr>
            <p:ph type="dt" sz="half" idx="10"/>
          </p:nvPr>
        </p:nvSpPr>
        <p:spPr/>
        <p:txBody>
          <a:bodyPr/>
          <a:lstStyle/>
          <a:p>
            <a:fld id="{330376DC-EE27-4C7B-B975-05ECBCBAF44B}" type="datetimeFigureOut">
              <a:rPr lang="en-US" smtClean="0"/>
              <a:t>8/28/2026</a:t>
            </a:fld>
            <a:endParaRPr lang="en-US"/>
          </a:p>
        </p:txBody>
      </p:sp>
      <p:sp>
        <p:nvSpPr>
          <p:cNvPr id="5" name="Footer Placeholder 4">
            <a:extLst>
              <a:ext uri="{FF2B5EF4-FFF2-40B4-BE49-F238E27FC236}">
                <a16:creationId xmlns:a16="http://schemas.microsoft.com/office/drawing/2014/main" id="{E879B227-56AB-4F9D-A063-46E93F9774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C27A9B-B827-4B2F-9B88-B5C1B495184F}"/>
              </a:ext>
            </a:extLst>
          </p:cNvPr>
          <p:cNvSpPr>
            <a:spLocks noGrp="1"/>
          </p:cNvSpPr>
          <p:nvPr>
            <p:ph type="sldNum" sz="quarter" idx="12"/>
          </p:nvPr>
        </p:nvSpPr>
        <p:spPr/>
        <p:txBody>
          <a:bodyPr/>
          <a:lstStyle/>
          <a:p>
            <a:fld id="{6CF30587-1328-46C8-9B9C-06E7416A9C8E}" type="slidenum">
              <a:rPr lang="en-US" smtClean="0"/>
              <a:t>‹#›</a:t>
            </a:fld>
            <a:endParaRPr lang="en-US"/>
          </a:p>
        </p:txBody>
      </p:sp>
    </p:spTree>
    <p:extLst>
      <p:ext uri="{BB962C8B-B14F-4D97-AF65-F5344CB8AC3E}">
        <p14:creationId xmlns:p14="http://schemas.microsoft.com/office/powerpoint/2010/main" val="18936643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E98BA-9D09-404C-A39C-B18705F0B34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FB58701-CB66-4A58-B3AA-0E99BD70427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5B0D41B-F7FF-4AD1-ABF7-95D47F406CA4}"/>
              </a:ext>
            </a:extLst>
          </p:cNvPr>
          <p:cNvSpPr>
            <a:spLocks noGrp="1"/>
          </p:cNvSpPr>
          <p:nvPr>
            <p:ph type="dt" sz="half" idx="10"/>
          </p:nvPr>
        </p:nvSpPr>
        <p:spPr/>
        <p:txBody>
          <a:bodyPr/>
          <a:lstStyle/>
          <a:p>
            <a:fld id="{EC3A6D23-5FAB-41A8-AAF6-237CBE6AE498}" type="datetimeFigureOut">
              <a:rPr lang="en-US" smtClean="0"/>
              <a:t>8/28/2026</a:t>
            </a:fld>
            <a:endParaRPr lang="en-US"/>
          </a:p>
        </p:txBody>
      </p:sp>
      <p:sp>
        <p:nvSpPr>
          <p:cNvPr id="5" name="Footer Placeholder 4">
            <a:extLst>
              <a:ext uri="{FF2B5EF4-FFF2-40B4-BE49-F238E27FC236}">
                <a16:creationId xmlns:a16="http://schemas.microsoft.com/office/drawing/2014/main" id="{E71A4B32-A028-445A-AB1A-593D93B51F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912454-45A1-463A-99FF-69A41CF29D3F}"/>
              </a:ext>
            </a:extLst>
          </p:cNvPr>
          <p:cNvSpPr>
            <a:spLocks noGrp="1"/>
          </p:cNvSpPr>
          <p:nvPr>
            <p:ph type="sldNum" sz="quarter" idx="12"/>
          </p:nvPr>
        </p:nvSpPr>
        <p:spPr/>
        <p:txBody>
          <a:bodyPr/>
          <a:lstStyle/>
          <a:p>
            <a:fld id="{4EEA8504-F6D3-4DBD-98F5-AC4569D1FD3E}" type="slidenum">
              <a:rPr lang="en-US" smtClean="0"/>
              <a:t>‹#›</a:t>
            </a:fld>
            <a:endParaRPr lang="en-US"/>
          </a:p>
        </p:txBody>
      </p:sp>
    </p:spTree>
    <p:extLst>
      <p:ext uri="{BB962C8B-B14F-4D97-AF65-F5344CB8AC3E}">
        <p14:creationId xmlns:p14="http://schemas.microsoft.com/office/powerpoint/2010/main" val="11350635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57C63-EB27-4251-B7CD-756A1EA3778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9423B7-6E99-4341-9EFD-6002665B7A1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5C2572-15FE-4FA5-9D77-732161AFC1F6}"/>
              </a:ext>
            </a:extLst>
          </p:cNvPr>
          <p:cNvSpPr>
            <a:spLocks noGrp="1"/>
          </p:cNvSpPr>
          <p:nvPr>
            <p:ph type="dt" sz="half" idx="10"/>
          </p:nvPr>
        </p:nvSpPr>
        <p:spPr/>
        <p:txBody>
          <a:bodyPr/>
          <a:lstStyle/>
          <a:p>
            <a:fld id="{EC3A6D23-5FAB-41A8-AAF6-237CBE6AE498}" type="datetimeFigureOut">
              <a:rPr lang="en-US" smtClean="0"/>
              <a:t>8/28/2026</a:t>
            </a:fld>
            <a:endParaRPr lang="en-US"/>
          </a:p>
        </p:txBody>
      </p:sp>
      <p:sp>
        <p:nvSpPr>
          <p:cNvPr id="5" name="Footer Placeholder 4">
            <a:extLst>
              <a:ext uri="{FF2B5EF4-FFF2-40B4-BE49-F238E27FC236}">
                <a16:creationId xmlns:a16="http://schemas.microsoft.com/office/drawing/2014/main" id="{32F366F4-7223-4E14-93DC-843EE36525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A07ADA-222B-4612-946E-A643821E8810}"/>
              </a:ext>
            </a:extLst>
          </p:cNvPr>
          <p:cNvSpPr>
            <a:spLocks noGrp="1"/>
          </p:cNvSpPr>
          <p:nvPr>
            <p:ph type="sldNum" sz="quarter" idx="12"/>
          </p:nvPr>
        </p:nvSpPr>
        <p:spPr/>
        <p:txBody>
          <a:bodyPr/>
          <a:lstStyle/>
          <a:p>
            <a:fld id="{4EEA8504-F6D3-4DBD-98F5-AC4569D1FD3E}" type="slidenum">
              <a:rPr lang="en-US" smtClean="0"/>
              <a:t>‹#›</a:t>
            </a:fld>
            <a:endParaRPr lang="en-US"/>
          </a:p>
        </p:txBody>
      </p:sp>
    </p:spTree>
    <p:extLst>
      <p:ext uri="{BB962C8B-B14F-4D97-AF65-F5344CB8AC3E}">
        <p14:creationId xmlns:p14="http://schemas.microsoft.com/office/powerpoint/2010/main" val="6042012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99584-7BBA-4296-BBA0-9CB16075E31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744A780-FEB0-42CD-B3E5-ECFDE89AE55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77DC028-CAD3-4258-989E-FC69EC525182}"/>
              </a:ext>
            </a:extLst>
          </p:cNvPr>
          <p:cNvSpPr>
            <a:spLocks noGrp="1"/>
          </p:cNvSpPr>
          <p:nvPr>
            <p:ph type="dt" sz="half" idx="10"/>
          </p:nvPr>
        </p:nvSpPr>
        <p:spPr/>
        <p:txBody>
          <a:bodyPr/>
          <a:lstStyle/>
          <a:p>
            <a:fld id="{EC3A6D23-5FAB-41A8-AAF6-237CBE6AE498}" type="datetimeFigureOut">
              <a:rPr lang="en-US" smtClean="0"/>
              <a:t>8/28/2026</a:t>
            </a:fld>
            <a:endParaRPr lang="en-US"/>
          </a:p>
        </p:txBody>
      </p:sp>
      <p:sp>
        <p:nvSpPr>
          <p:cNvPr id="5" name="Footer Placeholder 4">
            <a:extLst>
              <a:ext uri="{FF2B5EF4-FFF2-40B4-BE49-F238E27FC236}">
                <a16:creationId xmlns:a16="http://schemas.microsoft.com/office/drawing/2014/main" id="{4084B558-64C3-4ED0-A2D8-ECB9B46B45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905982-8001-4DCA-910C-AF0BDBD96C5F}"/>
              </a:ext>
            </a:extLst>
          </p:cNvPr>
          <p:cNvSpPr>
            <a:spLocks noGrp="1"/>
          </p:cNvSpPr>
          <p:nvPr>
            <p:ph type="sldNum" sz="quarter" idx="12"/>
          </p:nvPr>
        </p:nvSpPr>
        <p:spPr/>
        <p:txBody>
          <a:bodyPr/>
          <a:lstStyle/>
          <a:p>
            <a:fld id="{4EEA8504-F6D3-4DBD-98F5-AC4569D1FD3E}" type="slidenum">
              <a:rPr lang="en-US" smtClean="0"/>
              <a:t>‹#›</a:t>
            </a:fld>
            <a:endParaRPr lang="en-US"/>
          </a:p>
        </p:txBody>
      </p:sp>
    </p:spTree>
    <p:extLst>
      <p:ext uri="{BB962C8B-B14F-4D97-AF65-F5344CB8AC3E}">
        <p14:creationId xmlns:p14="http://schemas.microsoft.com/office/powerpoint/2010/main" val="32936815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7CAD8-606A-42CD-A0AA-7559A643938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4697DB-ABD5-47C7-A292-0F15476C172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1490EC0-23E5-44E7-AE8E-DCD5A7C818D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D086FBF-141D-43C3-B3B2-0BE9EFAA0105}"/>
              </a:ext>
            </a:extLst>
          </p:cNvPr>
          <p:cNvSpPr>
            <a:spLocks noGrp="1"/>
          </p:cNvSpPr>
          <p:nvPr>
            <p:ph type="dt" sz="half" idx="10"/>
          </p:nvPr>
        </p:nvSpPr>
        <p:spPr/>
        <p:txBody>
          <a:bodyPr/>
          <a:lstStyle/>
          <a:p>
            <a:fld id="{EC3A6D23-5FAB-41A8-AAF6-237CBE6AE498}" type="datetimeFigureOut">
              <a:rPr lang="en-US" smtClean="0"/>
              <a:t>8/28/2026</a:t>
            </a:fld>
            <a:endParaRPr lang="en-US"/>
          </a:p>
        </p:txBody>
      </p:sp>
      <p:sp>
        <p:nvSpPr>
          <p:cNvPr id="6" name="Footer Placeholder 5">
            <a:extLst>
              <a:ext uri="{FF2B5EF4-FFF2-40B4-BE49-F238E27FC236}">
                <a16:creationId xmlns:a16="http://schemas.microsoft.com/office/drawing/2014/main" id="{0E5358FC-49D5-495D-BAB4-E1C8E92F95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198F75-1EAC-4618-97F9-DBD5BD669575}"/>
              </a:ext>
            </a:extLst>
          </p:cNvPr>
          <p:cNvSpPr>
            <a:spLocks noGrp="1"/>
          </p:cNvSpPr>
          <p:nvPr>
            <p:ph type="sldNum" sz="quarter" idx="12"/>
          </p:nvPr>
        </p:nvSpPr>
        <p:spPr/>
        <p:txBody>
          <a:bodyPr/>
          <a:lstStyle/>
          <a:p>
            <a:fld id="{4EEA8504-F6D3-4DBD-98F5-AC4569D1FD3E}" type="slidenum">
              <a:rPr lang="en-US" smtClean="0"/>
              <a:t>‹#›</a:t>
            </a:fld>
            <a:endParaRPr lang="en-US"/>
          </a:p>
        </p:txBody>
      </p:sp>
    </p:spTree>
    <p:extLst>
      <p:ext uri="{BB962C8B-B14F-4D97-AF65-F5344CB8AC3E}">
        <p14:creationId xmlns:p14="http://schemas.microsoft.com/office/powerpoint/2010/main" val="5559880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D3DA8-B475-4B79-AA28-DEC02C60589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1BACB09-3EAC-4840-831C-54A2D3E30A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E160F6F-56BA-4374-A099-AB616330202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F70C184-8F87-42CE-B176-94EC2ED267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FA287D62-327A-4324-B9BE-AF158BCE6DE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7F4FF5D-6F42-4C31-9952-6F3D90BF2752}"/>
              </a:ext>
            </a:extLst>
          </p:cNvPr>
          <p:cNvSpPr>
            <a:spLocks noGrp="1"/>
          </p:cNvSpPr>
          <p:nvPr>
            <p:ph type="dt" sz="half" idx="10"/>
          </p:nvPr>
        </p:nvSpPr>
        <p:spPr/>
        <p:txBody>
          <a:bodyPr/>
          <a:lstStyle/>
          <a:p>
            <a:fld id="{EC3A6D23-5FAB-41A8-AAF6-237CBE6AE498}" type="datetimeFigureOut">
              <a:rPr lang="en-US" smtClean="0"/>
              <a:t>8/28/2026</a:t>
            </a:fld>
            <a:endParaRPr lang="en-US"/>
          </a:p>
        </p:txBody>
      </p:sp>
      <p:sp>
        <p:nvSpPr>
          <p:cNvPr id="8" name="Footer Placeholder 7">
            <a:extLst>
              <a:ext uri="{FF2B5EF4-FFF2-40B4-BE49-F238E27FC236}">
                <a16:creationId xmlns:a16="http://schemas.microsoft.com/office/drawing/2014/main" id="{2A1DC346-5318-4F90-8A41-83F134F6A9E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0C8E863-7995-4EF8-98E5-4A07C6656B22}"/>
              </a:ext>
            </a:extLst>
          </p:cNvPr>
          <p:cNvSpPr>
            <a:spLocks noGrp="1"/>
          </p:cNvSpPr>
          <p:nvPr>
            <p:ph type="sldNum" sz="quarter" idx="12"/>
          </p:nvPr>
        </p:nvSpPr>
        <p:spPr/>
        <p:txBody>
          <a:bodyPr/>
          <a:lstStyle/>
          <a:p>
            <a:fld id="{4EEA8504-F6D3-4DBD-98F5-AC4569D1FD3E}" type="slidenum">
              <a:rPr lang="en-US" smtClean="0"/>
              <a:t>‹#›</a:t>
            </a:fld>
            <a:endParaRPr lang="en-US"/>
          </a:p>
        </p:txBody>
      </p:sp>
    </p:spTree>
    <p:extLst>
      <p:ext uri="{BB962C8B-B14F-4D97-AF65-F5344CB8AC3E}">
        <p14:creationId xmlns:p14="http://schemas.microsoft.com/office/powerpoint/2010/main" val="42750787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7D167-227F-4CA3-AA16-DA87D246D26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84A9D53-267F-4FBF-99FC-D18F6BD79AE8}"/>
              </a:ext>
            </a:extLst>
          </p:cNvPr>
          <p:cNvSpPr>
            <a:spLocks noGrp="1"/>
          </p:cNvSpPr>
          <p:nvPr>
            <p:ph type="dt" sz="half" idx="10"/>
          </p:nvPr>
        </p:nvSpPr>
        <p:spPr/>
        <p:txBody>
          <a:bodyPr/>
          <a:lstStyle/>
          <a:p>
            <a:fld id="{EC3A6D23-5FAB-41A8-AAF6-237CBE6AE498}" type="datetimeFigureOut">
              <a:rPr lang="en-US" smtClean="0"/>
              <a:t>8/28/2026</a:t>
            </a:fld>
            <a:endParaRPr lang="en-US"/>
          </a:p>
        </p:txBody>
      </p:sp>
      <p:sp>
        <p:nvSpPr>
          <p:cNvPr id="4" name="Footer Placeholder 3">
            <a:extLst>
              <a:ext uri="{FF2B5EF4-FFF2-40B4-BE49-F238E27FC236}">
                <a16:creationId xmlns:a16="http://schemas.microsoft.com/office/drawing/2014/main" id="{F3CB1AE9-756B-4147-8DBF-5B9C3C7E9C8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5DC1B71-28D8-4F06-9827-369748A9B543}"/>
              </a:ext>
            </a:extLst>
          </p:cNvPr>
          <p:cNvSpPr>
            <a:spLocks noGrp="1"/>
          </p:cNvSpPr>
          <p:nvPr>
            <p:ph type="sldNum" sz="quarter" idx="12"/>
          </p:nvPr>
        </p:nvSpPr>
        <p:spPr/>
        <p:txBody>
          <a:bodyPr/>
          <a:lstStyle/>
          <a:p>
            <a:fld id="{4EEA8504-F6D3-4DBD-98F5-AC4569D1FD3E}" type="slidenum">
              <a:rPr lang="en-US" smtClean="0"/>
              <a:t>‹#›</a:t>
            </a:fld>
            <a:endParaRPr lang="en-US"/>
          </a:p>
        </p:txBody>
      </p:sp>
    </p:spTree>
    <p:extLst>
      <p:ext uri="{BB962C8B-B14F-4D97-AF65-F5344CB8AC3E}">
        <p14:creationId xmlns:p14="http://schemas.microsoft.com/office/powerpoint/2010/main" val="13996967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476F61-F152-43B4-8CE1-EE34896E93D1}"/>
              </a:ext>
            </a:extLst>
          </p:cNvPr>
          <p:cNvSpPr>
            <a:spLocks noGrp="1"/>
          </p:cNvSpPr>
          <p:nvPr>
            <p:ph type="dt" sz="half" idx="10"/>
          </p:nvPr>
        </p:nvSpPr>
        <p:spPr/>
        <p:txBody>
          <a:bodyPr/>
          <a:lstStyle/>
          <a:p>
            <a:fld id="{EC3A6D23-5FAB-41A8-AAF6-237CBE6AE498}" type="datetimeFigureOut">
              <a:rPr lang="en-US" smtClean="0"/>
              <a:t>8/28/2026</a:t>
            </a:fld>
            <a:endParaRPr lang="en-US"/>
          </a:p>
        </p:txBody>
      </p:sp>
      <p:sp>
        <p:nvSpPr>
          <p:cNvPr id="3" name="Footer Placeholder 2">
            <a:extLst>
              <a:ext uri="{FF2B5EF4-FFF2-40B4-BE49-F238E27FC236}">
                <a16:creationId xmlns:a16="http://schemas.microsoft.com/office/drawing/2014/main" id="{1E126697-049A-41D8-A52D-2F7535000E3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49FDC53-8356-4E63-9DAF-8F14B297283E}"/>
              </a:ext>
            </a:extLst>
          </p:cNvPr>
          <p:cNvSpPr>
            <a:spLocks noGrp="1"/>
          </p:cNvSpPr>
          <p:nvPr>
            <p:ph type="sldNum" sz="quarter" idx="12"/>
          </p:nvPr>
        </p:nvSpPr>
        <p:spPr/>
        <p:txBody>
          <a:bodyPr/>
          <a:lstStyle/>
          <a:p>
            <a:fld id="{4EEA8504-F6D3-4DBD-98F5-AC4569D1FD3E}" type="slidenum">
              <a:rPr lang="en-US" smtClean="0"/>
              <a:t>‹#›</a:t>
            </a:fld>
            <a:endParaRPr lang="en-US"/>
          </a:p>
        </p:txBody>
      </p:sp>
    </p:spTree>
    <p:extLst>
      <p:ext uri="{BB962C8B-B14F-4D97-AF65-F5344CB8AC3E}">
        <p14:creationId xmlns:p14="http://schemas.microsoft.com/office/powerpoint/2010/main" val="23581546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Image, and Content">
    <p:spTree>
      <p:nvGrpSpPr>
        <p:cNvPr id="1" name=""/>
        <p:cNvGrpSpPr/>
        <p:nvPr/>
      </p:nvGrpSpPr>
      <p:grpSpPr>
        <a:xfrm>
          <a:off x="0" y="0"/>
          <a:ext cx="0" cy="0"/>
          <a:chOff x="0" y="0"/>
          <a:chExt cx="0" cy="0"/>
        </a:xfrm>
      </p:grpSpPr>
      <p:sp>
        <p:nvSpPr>
          <p:cNvPr id="11" name="Title 13">
            <a:extLst>
              <a:ext uri="{FF2B5EF4-FFF2-40B4-BE49-F238E27FC236}">
                <a16:creationId xmlns:a16="http://schemas.microsoft.com/office/drawing/2014/main" id="{63C9361F-F5AC-124A-A751-F276961C97BC}"/>
              </a:ext>
            </a:extLst>
          </p:cNvPr>
          <p:cNvSpPr>
            <a:spLocks noGrp="1"/>
          </p:cNvSpPr>
          <p:nvPr>
            <p:ph type="title" hasCustomPrompt="1"/>
          </p:nvPr>
        </p:nvSpPr>
        <p:spPr>
          <a:xfrm>
            <a:off x="833175" y="528629"/>
            <a:ext cx="10542707" cy="479900"/>
          </a:xfrm>
        </p:spPr>
        <p:txBody>
          <a:bodyPr lIns="0" tIns="0" rIns="0" bIns="0" anchor="t">
            <a:noAutofit/>
          </a:bodyPr>
          <a:lstStyle>
            <a:lvl1pPr>
              <a:defRPr sz="3600" b="1">
                <a:solidFill>
                  <a:schemeClr val="accent5"/>
                </a:solidFill>
              </a:defRPr>
            </a:lvl1pPr>
          </a:lstStyle>
          <a:p>
            <a:r>
              <a:rPr lang="en-US" dirty="0"/>
              <a:t>Click to edit master title text</a:t>
            </a:r>
            <a:br>
              <a:rPr lang="en-US" dirty="0"/>
            </a:br>
            <a:endParaRPr lang="en-US" dirty="0"/>
          </a:p>
        </p:txBody>
      </p:sp>
      <p:sp>
        <p:nvSpPr>
          <p:cNvPr id="23" name="Text Placeholder 11">
            <a:extLst>
              <a:ext uri="{FF2B5EF4-FFF2-40B4-BE49-F238E27FC236}">
                <a16:creationId xmlns:a16="http://schemas.microsoft.com/office/drawing/2014/main" id="{E110C240-E84A-BB4D-911E-3069CAF91AAB}"/>
              </a:ext>
            </a:extLst>
          </p:cNvPr>
          <p:cNvSpPr>
            <a:spLocks noGrp="1"/>
          </p:cNvSpPr>
          <p:nvPr>
            <p:ph type="body" sz="quarter" idx="19" hasCustomPrompt="1"/>
          </p:nvPr>
        </p:nvSpPr>
        <p:spPr>
          <a:xfrm>
            <a:off x="833176" y="1018950"/>
            <a:ext cx="10542706" cy="479900"/>
          </a:xfrm>
        </p:spPr>
        <p:txBody>
          <a:bodyPr lIns="0" tIns="0" rIns="0" bIns="0">
            <a:noAutofit/>
          </a:bodyPr>
          <a:lstStyle>
            <a:lvl1pPr marL="0" indent="0">
              <a:buNone/>
              <a:defRPr sz="2800" b="1">
                <a:solidFill>
                  <a:schemeClr val="accent6"/>
                </a:solidFill>
              </a:defRPr>
            </a:lvl1pPr>
          </a:lstStyle>
          <a:p>
            <a:pPr lvl="0"/>
            <a:r>
              <a:rPr lang="en-US" dirty="0"/>
              <a:t>Click to edit master title text</a:t>
            </a:r>
          </a:p>
        </p:txBody>
      </p:sp>
      <p:sp>
        <p:nvSpPr>
          <p:cNvPr id="3" name="Picture Placeholder 2">
            <a:extLst>
              <a:ext uri="{FF2B5EF4-FFF2-40B4-BE49-F238E27FC236}">
                <a16:creationId xmlns:a16="http://schemas.microsoft.com/office/drawing/2014/main" id="{611B2370-69F6-454B-ACB1-3BCDAE4D8D56}"/>
              </a:ext>
            </a:extLst>
          </p:cNvPr>
          <p:cNvSpPr>
            <a:spLocks noGrp="1"/>
          </p:cNvSpPr>
          <p:nvPr>
            <p:ph type="pic" sz="quarter" idx="20" hasCustomPrompt="1"/>
          </p:nvPr>
        </p:nvSpPr>
        <p:spPr>
          <a:xfrm>
            <a:off x="833175" y="1963738"/>
            <a:ext cx="7320225" cy="4217987"/>
          </a:xfrm>
          <a:solidFill>
            <a:schemeClr val="accent1"/>
          </a:solidFill>
        </p:spPr>
        <p:txBody>
          <a:bodyPr anchor="ctr">
            <a:normAutofit/>
          </a:bodyPr>
          <a:lstStyle>
            <a:lvl1pPr algn="ctr">
              <a:defRPr sz="1600"/>
            </a:lvl1pPr>
          </a:lstStyle>
          <a:p>
            <a:r>
              <a:rPr lang="en-US" dirty="0"/>
              <a:t>Click to insert image here</a:t>
            </a:r>
          </a:p>
        </p:txBody>
      </p:sp>
      <p:sp>
        <p:nvSpPr>
          <p:cNvPr id="12" name="Text Placeholder 11">
            <a:extLst>
              <a:ext uri="{FF2B5EF4-FFF2-40B4-BE49-F238E27FC236}">
                <a16:creationId xmlns:a16="http://schemas.microsoft.com/office/drawing/2014/main" id="{5485AAEB-729B-0E45-AA2A-8821D226E74F}"/>
              </a:ext>
            </a:extLst>
          </p:cNvPr>
          <p:cNvSpPr>
            <a:spLocks noGrp="1"/>
          </p:cNvSpPr>
          <p:nvPr>
            <p:ph type="body" sz="quarter" idx="14" hasCustomPrompt="1"/>
          </p:nvPr>
        </p:nvSpPr>
        <p:spPr>
          <a:xfrm>
            <a:off x="8960220" y="3888618"/>
            <a:ext cx="2389094" cy="479900"/>
          </a:xfrm>
        </p:spPr>
        <p:txBody>
          <a:bodyPr lIns="0" tIns="0" rIns="0" bIns="0">
            <a:noAutofit/>
          </a:bodyPr>
          <a:lstStyle>
            <a:lvl1pPr marL="0" indent="0">
              <a:buNone/>
              <a:defRPr sz="1600" b="1">
                <a:solidFill>
                  <a:schemeClr val="accent5"/>
                </a:solidFill>
              </a:defRPr>
            </a:lvl1pPr>
          </a:lstStyle>
          <a:p>
            <a:pPr lvl="0"/>
            <a:r>
              <a:rPr lang="en-US" dirty="0"/>
              <a:t>Click to edit master text style</a:t>
            </a:r>
          </a:p>
        </p:txBody>
      </p:sp>
      <p:sp>
        <p:nvSpPr>
          <p:cNvPr id="18" name="Text Placeholder 11">
            <a:extLst>
              <a:ext uri="{FF2B5EF4-FFF2-40B4-BE49-F238E27FC236}">
                <a16:creationId xmlns:a16="http://schemas.microsoft.com/office/drawing/2014/main" id="{3BA4E48D-7640-4648-AD2A-35EB9295CCF5}"/>
              </a:ext>
            </a:extLst>
          </p:cNvPr>
          <p:cNvSpPr>
            <a:spLocks noGrp="1"/>
          </p:cNvSpPr>
          <p:nvPr>
            <p:ph type="body" sz="quarter" idx="18" hasCustomPrompt="1"/>
          </p:nvPr>
        </p:nvSpPr>
        <p:spPr>
          <a:xfrm>
            <a:off x="8960220" y="5322378"/>
            <a:ext cx="2389094" cy="859760"/>
          </a:xfrm>
        </p:spPr>
        <p:txBody>
          <a:bodyPr lIns="0" tIns="0" rIns="0" bIns="0">
            <a:noAutofit/>
          </a:bodyPr>
          <a:lstStyle>
            <a:lvl1pPr marL="0" indent="0">
              <a:buNone/>
              <a:defRPr sz="1600">
                <a:solidFill>
                  <a:schemeClr val="accent5"/>
                </a:solidFill>
              </a:defRPr>
            </a:lvl1pPr>
          </a:lstStyle>
          <a:p>
            <a:pPr lvl="0"/>
            <a:r>
              <a:rPr lang="en-US" dirty="0"/>
              <a:t>Click to edit master text style</a:t>
            </a:r>
          </a:p>
        </p:txBody>
      </p:sp>
    </p:spTree>
    <p:extLst>
      <p:ext uri="{BB962C8B-B14F-4D97-AF65-F5344CB8AC3E}">
        <p14:creationId xmlns:p14="http://schemas.microsoft.com/office/powerpoint/2010/main" val="226946166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07B95-0FFA-432D-BE64-D965920E7F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888C26E-0B47-433B-B18E-F73C9D88125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74F17E1-813B-4087-BF34-1EB343B8FD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6517789-7644-4684-B73D-A83A4416AFB2}"/>
              </a:ext>
            </a:extLst>
          </p:cNvPr>
          <p:cNvSpPr>
            <a:spLocks noGrp="1"/>
          </p:cNvSpPr>
          <p:nvPr>
            <p:ph type="dt" sz="half" idx="10"/>
          </p:nvPr>
        </p:nvSpPr>
        <p:spPr/>
        <p:txBody>
          <a:bodyPr/>
          <a:lstStyle/>
          <a:p>
            <a:fld id="{EC3A6D23-5FAB-41A8-AAF6-237CBE6AE498}" type="datetimeFigureOut">
              <a:rPr lang="en-US" smtClean="0"/>
              <a:t>8/28/2026</a:t>
            </a:fld>
            <a:endParaRPr lang="en-US"/>
          </a:p>
        </p:txBody>
      </p:sp>
      <p:sp>
        <p:nvSpPr>
          <p:cNvPr id="6" name="Footer Placeholder 5">
            <a:extLst>
              <a:ext uri="{FF2B5EF4-FFF2-40B4-BE49-F238E27FC236}">
                <a16:creationId xmlns:a16="http://schemas.microsoft.com/office/drawing/2014/main" id="{6F886124-7E7E-4A28-80F0-106B1296681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CDA50B-B117-4983-807E-51BF215F8FC8}"/>
              </a:ext>
            </a:extLst>
          </p:cNvPr>
          <p:cNvSpPr>
            <a:spLocks noGrp="1"/>
          </p:cNvSpPr>
          <p:nvPr>
            <p:ph type="sldNum" sz="quarter" idx="12"/>
          </p:nvPr>
        </p:nvSpPr>
        <p:spPr/>
        <p:txBody>
          <a:bodyPr/>
          <a:lstStyle/>
          <a:p>
            <a:fld id="{4EEA8504-F6D3-4DBD-98F5-AC4569D1FD3E}" type="slidenum">
              <a:rPr lang="en-US" smtClean="0"/>
              <a:t>‹#›</a:t>
            </a:fld>
            <a:endParaRPr lang="en-US"/>
          </a:p>
        </p:txBody>
      </p:sp>
    </p:spTree>
    <p:extLst>
      <p:ext uri="{BB962C8B-B14F-4D97-AF65-F5344CB8AC3E}">
        <p14:creationId xmlns:p14="http://schemas.microsoft.com/office/powerpoint/2010/main" val="40368222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02742-6525-48C6-9895-2D8AFE7F158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ACDD1D6-2C5A-4E78-A99F-1CF2006A92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EE74423-5FD5-4820-A429-1381CFA0F3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CC90BB9-1CF8-43C0-8301-7576F5644C39}"/>
              </a:ext>
            </a:extLst>
          </p:cNvPr>
          <p:cNvSpPr>
            <a:spLocks noGrp="1"/>
          </p:cNvSpPr>
          <p:nvPr>
            <p:ph type="dt" sz="half" idx="10"/>
          </p:nvPr>
        </p:nvSpPr>
        <p:spPr/>
        <p:txBody>
          <a:bodyPr/>
          <a:lstStyle/>
          <a:p>
            <a:fld id="{EC3A6D23-5FAB-41A8-AAF6-237CBE6AE498}" type="datetimeFigureOut">
              <a:rPr lang="en-US" smtClean="0"/>
              <a:t>8/28/2026</a:t>
            </a:fld>
            <a:endParaRPr lang="en-US"/>
          </a:p>
        </p:txBody>
      </p:sp>
      <p:sp>
        <p:nvSpPr>
          <p:cNvPr id="6" name="Footer Placeholder 5">
            <a:extLst>
              <a:ext uri="{FF2B5EF4-FFF2-40B4-BE49-F238E27FC236}">
                <a16:creationId xmlns:a16="http://schemas.microsoft.com/office/drawing/2014/main" id="{AC12AA58-93E0-4A30-828D-96B234EB7F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A84C120-D80C-4B7D-89A4-C79F560931C2}"/>
              </a:ext>
            </a:extLst>
          </p:cNvPr>
          <p:cNvSpPr>
            <a:spLocks noGrp="1"/>
          </p:cNvSpPr>
          <p:nvPr>
            <p:ph type="sldNum" sz="quarter" idx="12"/>
          </p:nvPr>
        </p:nvSpPr>
        <p:spPr/>
        <p:txBody>
          <a:bodyPr/>
          <a:lstStyle/>
          <a:p>
            <a:fld id="{4EEA8504-F6D3-4DBD-98F5-AC4569D1FD3E}" type="slidenum">
              <a:rPr lang="en-US" smtClean="0"/>
              <a:t>‹#›</a:t>
            </a:fld>
            <a:endParaRPr lang="en-US"/>
          </a:p>
        </p:txBody>
      </p:sp>
    </p:spTree>
    <p:extLst>
      <p:ext uri="{BB962C8B-B14F-4D97-AF65-F5344CB8AC3E}">
        <p14:creationId xmlns:p14="http://schemas.microsoft.com/office/powerpoint/2010/main" val="2785896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D2BFB-6E7A-488D-B705-77D6DA2D6C9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2C0DAF5-28D8-4F03-B2E7-A05951B4342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2F90A3-F636-46D0-A7F5-4A7FF89789AA}"/>
              </a:ext>
            </a:extLst>
          </p:cNvPr>
          <p:cNvSpPr>
            <a:spLocks noGrp="1"/>
          </p:cNvSpPr>
          <p:nvPr>
            <p:ph type="dt" sz="half" idx="10"/>
          </p:nvPr>
        </p:nvSpPr>
        <p:spPr/>
        <p:txBody>
          <a:bodyPr/>
          <a:lstStyle/>
          <a:p>
            <a:fld id="{EC3A6D23-5FAB-41A8-AAF6-237CBE6AE498}" type="datetimeFigureOut">
              <a:rPr lang="en-US" smtClean="0"/>
              <a:t>8/28/2026</a:t>
            </a:fld>
            <a:endParaRPr lang="en-US"/>
          </a:p>
        </p:txBody>
      </p:sp>
      <p:sp>
        <p:nvSpPr>
          <p:cNvPr id="5" name="Footer Placeholder 4">
            <a:extLst>
              <a:ext uri="{FF2B5EF4-FFF2-40B4-BE49-F238E27FC236}">
                <a16:creationId xmlns:a16="http://schemas.microsoft.com/office/drawing/2014/main" id="{23C1ABE1-76F4-4807-993D-0C8C939987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B70336-21C1-4EE9-B683-AF1AE8CA311F}"/>
              </a:ext>
            </a:extLst>
          </p:cNvPr>
          <p:cNvSpPr>
            <a:spLocks noGrp="1"/>
          </p:cNvSpPr>
          <p:nvPr>
            <p:ph type="sldNum" sz="quarter" idx="12"/>
          </p:nvPr>
        </p:nvSpPr>
        <p:spPr/>
        <p:txBody>
          <a:bodyPr/>
          <a:lstStyle/>
          <a:p>
            <a:fld id="{4EEA8504-F6D3-4DBD-98F5-AC4569D1FD3E}" type="slidenum">
              <a:rPr lang="en-US" smtClean="0"/>
              <a:t>‹#›</a:t>
            </a:fld>
            <a:endParaRPr lang="en-US"/>
          </a:p>
        </p:txBody>
      </p:sp>
    </p:spTree>
    <p:extLst>
      <p:ext uri="{BB962C8B-B14F-4D97-AF65-F5344CB8AC3E}">
        <p14:creationId xmlns:p14="http://schemas.microsoft.com/office/powerpoint/2010/main" val="872674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0180153-D55D-4E4E-9462-D7700D28178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6BABD5D-C8EE-4074-A031-F037B9CFC76C}"/>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852195-4BFA-4303-81EF-ED9E5C360D91}"/>
              </a:ext>
            </a:extLst>
          </p:cNvPr>
          <p:cNvSpPr>
            <a:spLocks noGrp="1"/>
          </p:cNvSpPr>
          <p:nvPr>
            <p:ph type="dt" sz="half" idx="10"/>
          </p:nvPr>
        </p:nvSpPr>
        <p:spPr/>
        <p:txBody>
          <a:bodyPr/>
          <a:lstStyle/>
          <a:p>
            <a:fld id="{EC3A6D23-5FAB-41A8-AAF6-237CBE6AE498}" type="datetimeFigureOut">
              <a:rPr lang="en-US" smtClean="0"/>
              <a:t>8/28/2026</a:t>
            </a:fld>
            <a:endParaRPr lang="en-US"/>
          </a:p>
        </p:txBody>
      </p:sp>
      <p:sp>
        <p:nvSpPr>
          <p:cNvPr id="5" name="Footer Placeholder 4">
            <a:extLst>
              <a:ext uri="{FF2B5EF4-FFF2-40B4-BE49-F238E27FC236}">
                <a16:creationId xmlns:a16="http://schemas.microsoft.com/office/drawing/2014/main" id="{5296D742-97CA-410C-A5E1-524EBE6720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D64F4A-196C-44B9-8B10-EB7006E03A46}"/>
              </a:ext>
            </a:extLst>
          </p:cNvPr>
          <p:cNvSpPr>
            <a:spLocks noGrp="1"/>
          </p:cNvSpPr>
          <p:nvPr>
            <p:ph type="sldNum" sz="quarter" idx="12"/>
          </p:nvPr>
        </p:nvSpPr>
        <p:spPr/>
        <p:txBody>
          <a:bodyPr/>
          <a:lstStyle/>
          <a:p>
            <a:fld id="{4EEA8504-F6D3-4DBD-98F5-AC4569D1FD3E}" type="slidenum">
              <a:rPr lang="en-US" smtClean="0"/>
              <a:t>‹#›</a:t>
            </a:fld>
            <a:endParaRPr lang="en-US"/>
          </a:p>
        </p:txBody>
      </p:sp>
    </p:spTree>
    <p:extLst>
      <p:ext uri="{BB962C8B-B14F-4D97-AF65-F5344CB8AC3E}">
        <p14:creationId xmlns:p14="http://schemas.microsoft.com/office/powerpoint/2010/main" val="17767453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ubtitle, full-bleed Image, and Content">
    <p:spTree>
      <p:nvGrpSpPr>
        <p:cNvPr id="1" name=""/>
        <p:cNvGrpSpPr/>
        <p:nvPr/>
      </p:nvGrpSpPr>
      <p:grpSpPr>
        <a:xfrm>
          <a:off x="0" y="0"/>
          <a:ext cx="0" cy="0"/>
          <a:chOff x="0" y="0"/>
          <a:chExt cx="0" cy="0"/>
        </a:xfrm>
      </p:grpSpPr>
      <p:sp>
        <p:nvSpPr>
          <p:cNvPr id="26" name="Title 13">
            <a:extLst>
              <a:ext uri="{FF2B5EF4-FFF2-40B4-BE49-F238E27FC236}">
                <a16:creationId xmlns:a16="http://schemas.microsoft.com/office/drawing/2014/main" id="{3265DD9D-6018-7248-B068-226B5087E31A}"/>
              </a:ext>
            </a:extLst>
          </p:cNvPr>
          <p:cNvSpPr>
            <a:spLocks noGrp="1"/>
          </p:cNvSpPr>
          <p:nvPr>
            <p:ph type="title" hasCustomPrompt="1"/>
          </p:nvPr>
        </p:nvSpPr>
        <p:spPr>
          <a:xfrm>
            <a:off x="833175" y="528629"/>
            <a:ext cx="10540405" cy="479900"/>
          </a:xfrm>
        </p:spPr>
        <p:txBody>
          <a:bodyPr lIns="0" tIns="0" rIns="0" bIns="0" anchor="t">
            <a:noAutofit/>
          </a:bodyPr>
          <a:lstStyle>
            <a:lvl1pPr>
              <a:defRPr sz="3600" b="1">
                <a:solidFill>
                  <a:schemeClr val="accent5"/>
                </a:solidFill>
              </a:defRPr>
            </a:lvl1pPr>
          </a:lstStyle>
          <a:p>
            <a:r>
              <a:rPr lang="en-US" dirty="0"/>
              <a:t>Click to edit master title text</a:t>
            </a:r>
            <a:br>
              <a:rPr lang="en-US" dirty="0"/>
            </a:br>
            <a:endParaRPr lang="en-US" dirty="0"/>
          </a:p>
        </p:txBody>
      </p:sp>
      <p:sp>
        <p:nvSpPr>
          <p:cNvPr id="27" name="Text Placeholder 11">
            <a:extLst>
              <a:ext uri="{FF2B5EF4-FFF2-40B4-BE49-F238E27FC236}">
                <a16:creationId xmlns:a16="http://schemas.microsoft.com/office/drawing/2014/main" id="{2BB5A709-E25A-CC47-AE58-EC9F42EF1219}"/>
              </a:ext>
            </a:extLst>
          </p:cNvPr>
          <p:cNvSpPr>
            <a:spLocks noGrp="1"/>
          </p:cNvSpPr>
          <p:nvPr>
            <p:ph type="body" sz="quarter" idx="21" hasCustomPrompt="1"/>
          </p:nvPr>
        </p:nvSpPr>
        <p:spPr>
          <a:xfrm>
            <a:off x="833176" y="1018950"/>
            <a:ext cx="10540404" cy="479900"/>
          </a:xfrm>
        </p:spPr>
        <p:txBody>
          <a:bodyPr lIns="0" tIns="0" rIns="0" bIns="0">
            <a:noAutofit/>
          </a:bodyPr>
          <a:lstStyle>
            <a:lvl1pPr marL="0" indent="0">
              <a:buNone/>
              <a:defRPr sz="2800" b="1">
                <a:solidFill>
                  <a:schemeClr val="accent6"/>
                </a:solidFill>
              </a:defRPr>
            </a:lvl1pPr>
          </a:lstStyle>
          <a:p>
            <a:pPr lvl="0"/>
            <a:r>
              <a:rPr lang="en-US" dirty="0"/>
              <a:t>Click to edit master title text</a:t>
            </a:r>
          </a:p>
        </p:txBody>
      </p:sp>
      <p:sp>
        <p:nvSpPr>
          <p:cNvPr id="3" name="Picture Placeholder 2">
            <a:extLst>
              <a:ext uri="{FF2B5EF4-FFF2-40B4-BE49-F238E27FC236}">
                <a16:creationId xmlns:a16="http://schemas.microsoft.com/office/drawing/2014/main" id="{37BB3087-49AA-480C-A462-1133A6E7C6C7}"/>
              </a:ext>
            </a:extLst>
          </p:cNvPr>
          <p:cNvSpPr>
            <a:spLocks noGrp="1"/>
          </p:cNvSpPr>
          <p:nvPr>
            <p:ph type="pic" sz="quarter" idx="22" hasCustomPrompt="1"/>
          </p:nvPr>
        </p:nvSpPr>
        <p:spPr>
          <a:xfrm>
            <a:off x="-1" y="2066536"/>
            <a:ext cx="12188951" cy="4800602"/>
          </a:xfrm>
          <a:solidFill>
            <a:schemeClr val="accent1"/>
          </a:solidFill>
        </p:spPr>
        <p:txBody>
          <a:bodyPr anchor="ctr">
            <a:normAutofit/>
          </a:bodyPr>
          <a:lstStyle>
            <a:lvl1pPr algn="ctr">
              <a:defRPr sz="1600"/>
            </a:lvl1pPr>
          </a:lstStyle>
          <a:p>
            <a:r>
              <a:rPr lang="en-US" dirty="0"/>
              <a:t>Click to insert image here</a:t>
            </a:r>
          </a:p>
        </p:txBody>
      </p:sp>
      <p:sp>
        <p:nvSpPr>
          <p:cNvPr id="12" name="Text Placeholder 9">
            <a:extLst>
              <a:ext uri="{FF2B5EF4-FFF2-40B4-BE49-F238E27FC236}">
                <a16:creationId xmlns:a16="http://schemas.microsoft.com/office/drawing/2014/main" id="{60AF7B98-3554-234B-A9A0-828B8E3E8697}"/>
              </a:ext>
            </a:extLst>
          </p:cNvPr>
          <p:cNvSpPr>
            <a:spLocks noGrp="1"/>
          </p:cNvSpPr>
          <p:nvPr>
            <p:ph type="body" sz="quarter" idx="10" hasCustomPrompt="1"/>
          </p:nvPr>
        </p:nvSpPr>
        <p:spPr>
          <a:xfrm>
            <a:off x="0" y="2066537"/>
            <a:ext cx="6096000" cy="4800604"/>
          </a:xfrm>
          <a:solidFill>
            <a:srgbClr val="262626">
              <a:alpha val="61961"/>
            </a:srgbClr>
          </a:solidFill>
        </p:spPr>
        <p:txBody>
          <a:bodyPr lIns="1920240" tIns="274320" anchor="ctr" anchorCtr="0">
            <a:normAutofit/>
          </a:bodyPr>
          <a:lstStyle>
            <a:lvl1pPr marL="0" indent="0" algn="l">
              <a:lnSpc>
                <a:spcPct val="60000"/>
              </a:lnSpc>
              <a:buNone/>
              <a:defRPr sz="1600" b="0" i="0">
                <a:solidFill>
                  <a:schemeClr val="bg1"/>
                </a:solidFill>
                <a:latin typeface="+mn-lt"/>
                <a:cs typeface="Arial" panose="020B0604020202020204" pitchFamily="34" charset="0"/>
              </a:defRPr>
            </a:lvl1pPr>
          </a:lstStyle>
          <a:p>
            <a:pPr lvl="0"/>
            <a:r>
              <a:rPr lang="en-US" dirty="0"/>
              <a:t>Click to edit master</a:t>
            </a:r>
          </a:p>
          <a:p>
            <a:pPr lvl="0"/>
            <a:r>
              <a:rPr lang="en-US" dirty="0"/>
              <a:t>text style</a:t>
            </a:r>
          </a:p>
          <a:p>
            <a:pPr lvl="0"/>
            <a:endParaRPr lang="en-US" dirty="0"/>
          </a:p>
        </p:txBody>
      </p:sp>
    </p:spTree>
    <p:extLst>
      <p:ext uri="{BB962C8B-B14F-4D97-AF65-F5344CB8AC3E}">
        <p14:creationId xmlns:p14="http://schemas.microsoft.com/office/powerpoint/2010/main" val="63430805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3 Content Horizont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0E667F-4D1E-EA4A-9BD5-F58C1A590CE7}"/>
              </a:ext>
            </a:extLst>
          </p:cNvPr>
          <p:cNvSpPr>
            <a:spLocks noGrp="1"/>
          </p:cNvSpPr>
          <p:nvPr>
            <p:ph type="title" hasCustomPrompt="1"/>
          </p:nvPr>
        </p:nvSpPr>
        <p:spPr>
          <a:xfrm>
            <a:off x="838199" y="566928"/>
            <a:ext cx="10537683" cy="862621"/>
          </a:xfrm>
        </p:spPr>
        <p:txBody>
          <a:bodyPr lIns="0" tIns="0" anchor="t">
            <a:normAutofit/>
          </a:bodyPr>
          <a:lstStyle>
            <a:lvl1pPr>
              <a:defRPr sz="2800" b="1">
                <a:solidFill>
                  <a:schemeClr val="accent5"/>
                </a:solidFill>
              </a:defRPr>
            </a:lvl1pPr>
          </a:lstStyle>
          <a:p>
            <a:r>
              <a:rPr lang="en-US" dirty="0"/>
              <a:t>Click to edit master title style</a:t>
            </a:r>
          </a:p>
        </p:txBody>
      </p:sp>
      <p:sp>
        <p:nvSpPr>
          <p:cNvPr id="4" name="Picture Placeholder 3">
            <a:extLst>
              <a:ext uri="{FF2B5EF4-FFF2-40B4-BE49-F238E27FC236}">
                <a16:creationId xmlns:a16="http://schemas.microsoft.com/office/drawing/2014/main" id="{FDA66A47-2551-47FC-AF11-56C9D8900AD8}"/>
              </a:ext>
            </a:extLst>
          </p:cNvPr>
          <p:cNvSpPr>
            <a:spLocks noGrp="1"/>
          </p:cNvSpPr>
          <p:nvPr>
            <p:ph type="pic" sz="quarter" idx="32" hasCustomPrompt="1"/>
          </p:nvPr>
        </p:nvSpPr>
        <p:spPr>
          <a:xfrm>
            <a:off x="2895600" y="2022680"/>
            <a:ext cx="3200400" cy="1225296"/>
          </a:xfrm>
          <a:solidFill>
            <a:schemeClr val="accent1"/>
          </a:solidFill>
          <a:ln w="12700">
            <a:solidFill>
              <a:schemeClr val="accent5"/>
            </a:solidFill>
          </a:ln>
        </p:spPr>
        <p:txBody>
          <a:bodyPr anchor="ctr">
            <a:normAutofit/>
          </a:bodyPr>
          <a:lstStyle>
            <a:lvl1pPr algn="ctr">
              <a:defRPr sz="1600"/>
            </a:lvl1pPr>
          </a:lstStyle>
          <a:p>
            <a:r>
              <a:rPr lang="en-US" dirty="0"/>
              <a:t>Click to insert image</a:t>
            </a:r>
          </a:p>
        </p:txBody>
      </p:sp>
      <p:sp>
        <p:nvSpPr>
          <p:cNvPr id="13" name="Text Placeholder 5">
            <a:extLst>
              <a:ext uri="{FF2B5EF4-FFF2-40B4-BE49-F238E27FC236}">
                <a16:creationId xmlns:a16="http://schemas.microsoft.com/office/drawing/2014/main" id="{46A8B312-3B12-4FB7-8207-99056B6249D0}"/>
              </a:ext>
            </a:extLst>
          </p:cNvPr>
          <p:cNvSpPr>
            <a:spLocks noGrp="1"/>
          </p:cNvSpPr>
          <p:nvPr>
            <p:ph type="body" sz="quarter" idx="35" hasCustomPrompt="1"/>
          </p:nvPr>
        </p:nvSpPr>
        <p:spPr>
          <a:xfrm>
            <a:off x="6107040" y="2022680"/>
            <a:ext cx="3200400" cy="1225296"/>
          </a:xfrm>
          <a:solidFill>
            <a:schemeClr val="accent5"/>
          </a:solidFill>
          <a:ln w="25400">
            <a:solidFill>
              <a:schemeClr val="accent5"/>
            </a:solidFill>
          </a:ln>
        </p:spPr>
        <p:txBody>
          <a:bodyPr lIns="438912" rIns="438912" anchor="ctr">
            <a:normAutofit/>
          </a:bodyPr>
          <a:lstStyle>
            <a:lvl1pPr marL="0" indent="0">
              <a:buFontTx/>
              <a:buNone/>
              <a:defRPr sz="1600">
                <a:solidFill>
                  <a:schemeClr val="bg1"/>
                </a:solidFill>
              </a:defRPr>
            </a:lvl1pPr>
          </a:lstStyle>
          <a:p>
            <a:r>
              <a:rPr lang="en-US" dirty="0">
                <a:solidFill>
                  <a:schemeClr val="bg1"/>
                </a:solidFill>
              </a:rPr>
              <a:t>Click to edit master text style</a:t>
            </a:r>
          </a:p>
        </p:txBody>
      </p:sp>
      <p:sp>
        <p:nvSpPr>
          <p:cNvPr id="15" name="Picture Placeholder 3">
            <a:extLst>
              <a:ext uri="{FF2B5EF4-FFF2-40B4-BE49-F238E27FC236}">
                <a16:creationId xmlns:a16="http://schemas.microsoft.com/office/drawing/2014/main" id="{1889AF3F-A262-4DE7-9C9F-D0730B47D914}"/>
              </a:ext>
            </a:extLst>
          </p:cNvPr>
          <p:cNvSpPr>
            <a:spLocks noGrp="1"/>
          </p:cNvSpPr>
          <p:nvPr>
            <p:ph type="pic" sz="quarter" idx="33" hasCustomPrompt="1"/>
          </p:nvPr>
        </p:nvSpPr>
        <p:spPr>
          <a:xfrm>
            <a:off x="2895600" y="3470340"/>
            <a:ext cx="3200400" cy="1225296"/>
          </a:xfrm>
          <a:solidFill>
            <a:schemeClr val="accent1"/>
          </a:solidFill>
          <a:ln w="12700">
            <a:solidFill>
              <a:schemeClr val="accent5"/>
            </a:solidFill>
          </a:ln>
        </p:spPr>
        <p:txBody>
          <a:bodyPr anchor="ctr">
            <a:normAutofit/>
          </a:bodyPr>
          <a:lstStyle>
            <a:lvl1pPr algn="ctr">
              <a:defRPr sz="1600"/>
            </a:lvl1pPr>
          </a:lstStyle>
          <a:p>
            <a:r>
              <a:rPr lang="en-US" dirty="0"/>
              <a:t>Click to insert image</a:t>
            </a:r>
          </a:p>
        </p:txBody>
      </p:sp>
      <p:sp>
        <p:nvSpPr>
          <p:cNvPr id="30" name="Text Placeholder 5">
            <a:extLst>
              <a:ext uri="{FF2B5EF4-FFF2-40B4-BE49-F238E27FC236}">
                <a16:creationId xmlns:a16="http://schemas.microsoft.com/office/drawing/2014/main" id="{43E97BC8-22E4-3141-9608-84A945A42A89}"/>
              </a:ext>
            </a:extLst>
          </p:cNvPr>
          <p:cNvSpPr>
            <a:spLocks noGrp="1"/>
          </p:cNvSpPr>
          <p:nvPr>
            <p:ph type="body" sz="quarter" idx="22" hasCustomPrompt="1"/>
          </p:nvPr>
        </p:nvSpPr>
        <p:spPr>
          <a:xfrm>
            <a:off x="6096000" y="3470340"/>
            <a:ext cx="3200400" cy="1225296"/>
          </a:xfrm>
          <a:solidFill>
            <a:schemeClr val="accent5"/>
          </a:solidFill>
          <a:ln w="25400">
            <a:solidFill>
              <a:schemeClr val="accent5"/>
            </a:solidFill>
          </a:ln>
        </p:spPr>
        <p:txBody>
          <a:bodyPr lIns="438912" rIns="438912" anchor="ctr">
            <a:normAutofit/>
          </a:bodyPr>
          <a:lstStyle>
            <a:lvl1pPr marL="0" indent="0">
              <a:buFontTx/>
              <a:buNone/>
              <a:defRPr sz="1600">
                <a:solidFill>
                  <a:schemeClr val="bg1"/>
                </a:solidFill>
              </a:defRPr>
            </a:lvl1pPr>
          </a:lstStyle>
          <a:p>
            <a:r>
              <a:rPr lang="en-US" dirty="0">
                <a:solidFill>
                  <a:schemeClr val="bg1"/>
                </a:solidFill>
              </a:rPr>
              <a:t>Click to edit master text style</a:t>
            </a:r>
          </a:p>
        </p:txBody>
      </p:sp>
      <p:sp>
        <p:nvSpPr>
          <p:cNvPr id="16" name="Picture Placeholder 3">
            <a:extLst>
              <a:ext uri="{FF2B5EF4-FFF2-40B4-BE49-F238E27FC236}">
                <a16:creationId xmlns:a16="http://schemas.microsoft.com/office/drawing/2014/main" id="{F4D375CF-42E3-43DD-814F-AC643A2908FE}"/>
              </a:ext>
            </a:extLst>
          </p:cNvPr>
          <p:cNvSpPr>
            <a:spLocks noGrp="1"/>
          </p:cNvSpPr>
          <p:nvPr>
            <p:ph type="pic" sz="quarter" idx="34" hasCustomPrompt="1"/>
          </p:nvPr>
        </p:nvSpPr>
        <p:spPr>
          <a:xfrm>
            <a:off x="2895600" y="4922214"/>
            <a:ext cx="3200400" cy="1225296"/>
          </a:xfrm>
          <a:solidFill>
            <a:schemeClr val="accent1"/>
          </a:solidFill>
          <a:ln w="12700">
            <a:solidFill>
              <a:schemeClr val="accent5"/>
            </a:solidFill>
          </a:ln>
        </p:spPr>
        <p:txBody>
          <a:bodyPr anchor="ctr">
            <a:normAutofit/>
          </a:bodyPr>
          <a:lstStyle>
            <a:lvl1pPr algn="ctr">
              <a:defRPr sz="1600"/>
            </a:lvl1pPr>
          </a:lstStyle>
          <a:p>
            <a:r>
              <a:rPr lang="en-US" dirty="0"/>
              <a:t>Click to insert image</a:t>
            </a:r>
          </a:p>
        </p:txBody>
      </p:sp>
      <p:sp>
        <p:nvSpPr>
          <p:cNvPr id="14" name="Text Placeholder 5">
            <a:extLst>
              <a:ext uri="{FF2B5EF4-FFF2-40B4-BE49-F238E27FC236}">
                <a16:creationId xmlns:a16="http://schemas.microsoft.com/office/drawing/2014/main" id="{1B752F2A-0251-4959-80B1-17743D2F9FE4}"/>
              </a:ext>
            </a:extLst>
          </p:cNvPr>
          <p:cNvSpPr>
            <a:spLocks noGrp="1"/>
          </p:cNvSpPr>
          <p:nvPr>
            <p:ph type="body" sz="quarter" idx="36" hasCustomPrompt="1"/>
          </p:nvPr>
        </p:nvSpPr>
        <p:spPr>
          <a:xfrm>
            <a:off x="6096000" y="4922214"/>
            <a:ext cx="3200400" cy="1225296"/>
          </a:xfrm>
          <a:solidFill>
            <a:schemeClr val="accent5"/>
          </a:solidFill>
          <a:ln w="25400">
            <a:solidFill>
              <a:schemeClr val="accent5"/>
            </a:solidFill>
          </a:ln>
        </p:spPr>
        <p:txBody>
          <a:bodyPr lIns="438912" rIns="438912" anchor="ctr">
            <a:normAutofit/>
          </a:bodyPr>
          <a:lstStyle>
            <a:lvl1pPr marL="0" indent="0">
              <a:buFontTx/>
              <a:buNone/>
              <a:defRPr sz="1600">
                <a:solidFill>
                  <a:schemeClr val="bg1"/>
                </a:solidFill>
              </a:defRPr>
            </a:lvl1pPr>
          </a:lstStyle>
          <a:p>
            <a:r>
              <a:rPr lang="en-US" dirty="0">
                <a:solidFill>
                  <a:schemeClr val="bg1"/>
                </a:solidFill>
              </a:rPr>
              <a:t>Click to edit master text style</a:t>
            </a:r>
          </a:p>
        </p:txBody>
      </p:sp>
      <p:sp>
        <p:nvSpPr>
          <p:cNvPr id="17" name="Slide Number Placeholder 16">
            <a:extLst>
              <a:ext uri="{FF2B5EF4-FFF2-40B4-BE49-F238E27FC236}">
                <a16:creationId xmlns:a16="http://schemas.microsoft.com/office/drawing/2014/main" id="{127BF259-DAF9-B243-B6F0-58E2A58BD7DC}"/>
              </a:ext>
            </a:extLst>
          </p:cNvPr>
          <p:cNvSpPr>
            <a:spLocks noGrp="1"/>
          </p:cNvSpPr>
          <p:nvPr>
            <p:ph type="sldNum" sz="quarter" idx="17"/>
          </p:nvPr>
        </p:nvSpPr>
        <p:spPr/>
        <p:txBody>
          <a:bodyPr/>
          <a:lstStyle>
            <a:lvl1pPr>
              <a:defRPr sz="1200"/>
            </a:lvl1pPr>
          </a:lstStyle>
          <a:p>
            <a:fld id="{A52BEA90-E6BE-45F4-8D5D-C2E01FE3DBCB}" type="slidenum">
              <a:rPr lang="en-US" smtClean="0"/>
              <a:pPr/>
              <a:t>‹#›</a:t>
            </a:fld>
            <a:endParaRPr lang="en-US" dirty="0"/>
          </a:p>
        </p:txBody>
      </p:sp>
    </p:spTree>
    <p:extLst>
      <p:ext uri="{BB962C8B-B14F-4D97-AF65-F5344CB8AC3E}">
        <p14:creationId xmlns:p14="http://schemas.microsoft.com/office/powerpoint/2010/main" val="43982300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10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3 column">
    <p:spTree>
      <p:nvGrpSpPr>
        <p:cNvPr id="1" name=""/>
        <p:cNvGrpSpPr/>
        <p:nvPr/>
      </p:nvGrpSpPr>
      <p:grpSpPr>
        <a:xfrm>
          <a:off x="0" y="0"/>
          <a:ext cx="0" cy="0"/>
          <a:chOff x="0" y="0"/>
          <a:chExt cx="0" cy="0"/>
        </a:xfrm>
      </p:grpSpPr>
      <p:sp>
        <p:nvSpPr>
          <p:cNvPr id="36" name="Title 13">
            <a:extLst>
              <a:ext uri="{FF2B5EF4-FFF2-40B4-BE49-F238E27FC236}">
                <a16:creationId xmlns:a16="http://schemas.microsoft.com/office/drawing/2014/main" id="{40DEA294-B1C6-9E48-A990-C4FC916393BE}"/>
              </a:ext>
            </a:extLst>
          </p:cNvPr>
          <p:cNvSpPr>
            <a:spLocks noGrp="1"/>
          </p:cNvSpPr>
          <p:nvPr>
            <p:ph type="title" hasCustomPrompt="1"/>
          </p:nvPr>
        </p:nvSpPr>
        <p:spPr>
          <a:xfrm>
            <a:off x="838199" y="566928"/>
            <a:ext cx="10537683" cy="873436"/>
          </a:xfrm>
        </p:spPr>
        <p:txBody>
          <a:bodyPr lIns="0" tIns="0" rIns="0" bIns="0" anchor="t">
            <a:noAutofit/>
          </a:bodyPr>
          <a:lstStyle>
            <a:lvl1pPr>
              <a:defRPr sz="2800" b="1">
                <a:solidFill>
                  <a:schemeClr val="accent5"/>
                </a:solidFill>
              </a:defRPr>
            </a:lvl1pPr>
          </a:lstStyle>
          <a:p>
            <a:r>
              <a:rPr lang="en-US" dirty="0"/>
              <a:t>Click to edit master title style</a:t>
            </a:r>
          </a:p>
        </p:txBody>
      </p:sp>
      <p:sp>
        <p:nvSpPr>
          <p:cNvPr id="3" name="Picture Placeholder 2">
            <a:extLst>
              <a:ext uri="{FF2B5EF4-FFF2-40B4-BE49-F238E27FC236}">
                <a16:creationId xmlns:a16="http://schemas.microsoft.com/office/drawing/2014/main" id="{692A9031-5DBD-4AD9-9381-7F3F67DD857C}"/>
              </a:ext>
            </a:extLst>
          </p:cNvPr>
          <p:cNvSpPr>
            <a:spLocks noGrp="1"/>
          </p:cNvSpPr>
          <p:nvPr>
            <p:ph type="pic" sz="quarter" idx="31" hasCustomPrompt="1"/>
          </p:nvPr>
        </p:nvSpPr>
        <p:spPr>
          <a:xfrm>
            <a:off x="838200" y="2540000"/>
            <a:ext cx="3043238" cy="2711450"/>
          </a:xfrm>
          <a:solidFill>
            <a:schemeClr val="accent1"/>
          </a:solidFill>
        </p:spPr>
        <p:txBody>
          <a:bodyPr anchor="ctr">
            <a:normAutofit/>
          </a:bodyPr>
          <a:lstStyle>
            <a:lvl1pPr algn="ctr">
              <a:defRPr sz="1800"/>
            </a:lvl1pPr>
          </a:lstStyle>
          <a:p>
            <a:r>
              <a:rPr lang="en-US" dirty="0"/>
              <a:t>Click to insert image</a:t>
            </a:r>
          </a:p>
        </p:txBody>
      </p:sp>
      <p:sp>
        <p:nvSpPr>
          <p:cNvPr id="19" name="Text Placeholder 9">
            <a:extLst>
              <a:ext uri="{FF2B5EF4-FFF2-40B4-BE49-F238E27FC236}">
                <a16:creationId xmlns:a16="http://schemas.microsoft.com/office/drawing/2014/main" id="{89751D94-3DF3-A241-B368-55DC9BEF389C}"/>
              </a:ext>
            </a:extLst>
          </p:cNvPr>
          <p:cNvSpPr>
            <a:spLocks noGrp="1"/>
          </p:cNvSpPr>
          <p:nvPr>
            <p:ph type="body" sz="quarter" idx="30" hasCustomPrompt="1"/>
          </p:nvPr>
        </p:nvSpPr>
        <p:spPr>
          <a:xfrm>
            <a:off x="838197" y="4634096"/>
            <a:ext cx="3042684" cy="617685"/>
          </a:xfrm>
          <a:solidFill>
            <a:schemeClr val="accent4">
              <a:alpha val="90000"/>
            </a:schemeClr>
          </a:solidFill>
        </p:spPr>
        <p:txBody>
          <a:bodyPr lIns="91440" tIns="91440" anchor="ctr" anchorCtr="0">
            <a:normAutofit/>
          </a:bodyPr>
          <a:lstStyle>
            <a:lvl1pPr marL="0" indent="0" algn="ctr">
              <a:lnSpc>
                <a:spcPct val="60000"/>
              </a:lnSpc>
              <a:buNone/>
              <a:defRPr sz="1600" b="0" i="0">
                <a:solidFill>
                  <a:schemeClr val="bg1"/>
                </a:solidFill>
                <a:latin typeface="+mn-lt"/>
                <a:cs typeface="Arial" panose="020B0604020202020204" pitchFamily="34" charset="0"/>
              </a:defRPr>
            </a:lvl1pPr>
          </a:lstStyle>
          <a:p>
            <a:pPr lvl="0"/>
            <a:r>
              <a:rPr lang="en-US" dirty="0"/>
              <a:t>Click to edit master text style</a:t>
            </a:r>
          </a:p>
        </p:txBody>
      </p:sp>
      <p:sp>
        <p:nvSpPr>
          <p:cNvPr id="12" name="Picture Placeholder 2">
            <a:extLst>
              <a:ext uri="{FF2B5EF4-FFF2-40B4-BE49-F238E27FC236}">
                <a16:creationId xmlns:a16="http://schemas.microsoft.com/office/drawing/2014/main" id="{3B5A1782-324D-4E6F-B70F-B4AAAF5BE282}"/>
              </a:ext>
            </a:extLst>
          </p:cNvPr>
          <p:cNvSpPr>
            <a:spLocks noGrp="1"/>
          </p:cNvSpPr>
          <p:nvPr>
            <p:ph type="pic" sz="quarter" idx="32" hasCustomPrompt="1"/>
          </p:nvPr>
        </p:nvSpPr>
        <p:spPr>
          <a:xfrm>
            <a:off x="4600994" y="2540000"/>
            <a:ext cx="3043238" cy="2711450"/>
          </a:xfrm>
          <a:solidFill>
            <a:schemeClr val="accent1"/>
          </a:solidFill>
        </p:spPr>
        <p:txBody>
          <a:bodyPr anchor="ctr">
            <a:normAutofit/>
          </a:bodyPr>
          <a:lstStyle>
            <a:lvl1pPr algn="ctr">
              <a:defRPr sz="1800"/>
            </a:lvl1pPr>
          </a:lstStyle>
          <a:p>
            <a:r>
              <a:rPr lang="en-US" dirty="0"/>
              <a:t>Click to insert image</a:t>
            </a:r>
          </a:p>
        </p:txBody>
      </p:sp>
      <p:sp>
        <p:nvSpPr>
          <p:cNvPr id="16" name="Text Placeholder 9">
            <a:extLst>
              <a:ext uri="{FF2B5EF4-FFF2-40B4-BE49-F238E27FC236}">
                <a16:creationId xmlns:a16="http://schemas.microsoft.com/office/drawing/2014/main" id="{D02C2A04-A4DF-194D-9BF0-98BDCA834A87}"/>
              </a:ext>
            </a:extLst>
          </p:cNvPr>
          <p:cNvSpPr>
            <a:spLocks noGrp="1"/>
          </p:cNvSpPr>
          <p:nvPr>
            <p:ph type="body" sz="quarter" idx="29" hasCustomPrompt="1"/>
          </p:nvPr>
        </p:nvSpPr>
        <p:spPr>
          <a:xfrm>
            <a:off x="4601548" y="4634097"/>
            <a:ext cx="3042684" cy="617685"/>
          </a:xfrm>
          <a:solidFill>
            <a:schemeClr val="accent2">
              <a:alpha val="90000"/>
            </a:schemeClr>
          </a:solidFill>
        </p:spPr>
        <p:txBody>
          <a:bodyPr lIns="91440" tIns="91440" anchor="ctr" anchorCtr="0">
            <a:normAutofit/>
          </a:bodyPr>
          <a:lstStyle>
            <a:lvl1pPr marL="0" indent="0" algn="ctr">
              <a:lnSpc>
                <a:spcPct val="60000"/>
              </a:lnSpc>
              <a:buNone/>
              <a:defRPr sz="1600" b="0" i="0">
                <a:solidFill>
                  <a:schemeClr val="bg1"/>
                </a:solidFill>
                <a:latin typeface="+mn-lt"/>
                <a:cs typeface="Arial" panose="020B0604020202020204" pitchFamily="34" charset="0"/>
              </a:defRPr>
            </a:lvl1pPr>
          </a:lstStyle>
          <a:p>
            <a:pPr lvl="0"/>
            <a:r>
              <a:rPr lang="en-US" dirty="0"/>
              <a:t>Click to edit master text style</a:t>
            </a:r>
          </a:p>
        </p:txBody>
      </p:sp>
      <p:sp>
        <p:nvSpPr>
          <p:cNvPr id="13" name="Picture Placeholder 2">
            <a:extLst>
              <a:ext uri="{FF2B5EF4-FFF2-40B4-BE49-F238E27FC236}">
                <a16:creationId xmlns:a16="http://schemas.microsoft.com/office/drawing/2014/main" id="{D948B0B4-59DD-4F57-BC4D-AD690F1F9A8F}"/>
              </a:ext>
            </a:extLst>
          </p:cNvPr>
          <p:cNvSpPr>
            <a:spLocks noGrp="1"/>
          </p:cNvSpPr>
          <p:nvPr>
            <p:ph type="pic" sz="quarter" idx="33" hasCustomPrompt="1"/>
          </p:nvPr>
        </p:nvSpPr>
        <p:spPr>
          <a:xfrm>
            <a:off x="8310557" y="2540000"/>
            <a:ext cx="3043238" cy="2711450"/>
          </a:xfrm>
          <a:solidFill>
            <a:schemeClr val="accent1"/>
          </a:solidFill>
        </p:spPr>
        <p:txBody>
          <a:bodyPr anchor="ctr">
            <a:normAutofit/>
          </a:bodyPr>
          <a:lstStyle>
            <a:lvl1pPr algn="ctr">
              <a:defRPr sz="1800"/>
            </a:lvl1pPr>
          </a:lstStyle>
          <a:p>
            <a:r>
              <a:rPr lang="en-US" dirty="0"/>
              <a:t>Click to insert image</a:t>
            </a:r>
          </a:p>
        </p:txBody>
      </p:sp>
      <p:sp>
        <p:nvSpPr>
          <p:cNvPr id="15" name="Text Placeholder 9">
            <a:extLst>
              <a:ext uri="{FF2B5EF4-FFF2-40B4-BE49-F238E27FC236}">
                <a16:creationId xmlns:a16="http://schemas.microsoft.com/office/drawing/2014/main" id="{910F1566-2F10-C94E-A440-3BE6863E4147}"/>
              </a:ext>
            </a:extLst>
          </p:cNvPr>
          <p:cNvSpPr>
            <a:spLocks noGrp="1"/>
          </p:cNvSpPr>
          <p:nvPr>
            <p:ph type="body" sz="quarter" idx="10" hasCustomPrompt="1"/>
          </p:nvPr>
        </p:nvSpPr>
        <p:spPr>
          <a:xfrm>
            <a:off x="8311111" y="4636714"/>
            <a:ext cx="3042684" cy="617685"/>
          </a:xfrm>
          <a:solidFill>
            <a:schemeClr val="accent3">
              <a:alpha val="90000"/>
            </a:schemeClr>
          </a:solidFill>
        </p:spPr>
        <p:txBody>
          <a:bodyPr lIns="91440" tIns="91440" anchor="ctr" anchorCtr="0">
            <a:normAutofit/>
          </a:bodyPr>
          <a:lstStyle>
            <a:lvl1pPr marL="0" indent="0" algn="ctr">
              <a:lnSpc>
                <a:spcPct val="60000"/>
              </a:lnSpc>
              <a:buNone/>
              <a:defRPr sz="1600" b="0" i="0">
                <a:solidFill>
                  <a:schemeClr val="bg1"/>
                </a:solidFill>
                <a:latin typeface="+mn-lt"/>
                <a:cs typeface="Arial" panose="020B0604020202020204" pitchFamily="34" charset="0"/>
              </a:defRPr>
            </a:lvl1pPr>
          </a:lstStyle>
          <a:p>
            <a:pPr lvl="0"/>
            <a:r>
              <a:rPr lang="en-US" dirty="0"/>
              <a:t>Click to edit master text style</a:t>
            </a:r>
          </a:p>
        </p:txBody>
      </p:sp>
      <p:sp>
        <p:nvSpPr>
          <p:cNvPr id="17" name="Slide Number Placeholder 16">
            <a:extLst>
              <a:ext uri="{FF2B5EF4-FFF2-40B4-BE49-F238E27FC236}">
                <a16:creationId xmlns:a16="http://schemas.microsoft.com/office/drawing/2014/main" id="{127BF259-DAF9-B243-B6F0-58E2A58BD7DC}"/>
              </a:ext>
            </a:extLst>
          </p:cNvPr>
          <p:cNvSpPr>
            <a:spLocks noGrp="1"/>
          </p:cNvSpPr>
          <p:nvPr>
            <p:ph type="sldNum" sz="quarter" idx="17"/>
          </p:nvPr>
        </p:nvSpPr>
        <p:spPr/>
        <p:txBody>
          <a:bodyPr/>
          <a:lstStyle>
            <a:lvl1pPr>
              <a:defRPr sz="1200"/>
            </a:lvl1pPr>
          </a:lstStyle>
          <a:p>
            <a:fld id="{A52BEA90-E6BE-45F4-8D5D-C2E01FE3DBCB}" type="slidenum">
              <a:rPr lang="en-US" smtClean="0"/>
              <a:pPr/>
              <a:t>‹#›</a:t>
            </a:fld>
            <a:endParaRPr lang="en-US" dirty="0"/>
          </a:p>
        </p:txBody>
      </p:sp>
    </p:spTree>
    <p:extLst>
      <p:ext uri="{BB962C8B-B14F-4D97-AF65-F5344CB8AC3E}">
        <p14:creationId xmlns:p14="http://schemas.microsoft.com/office/powerpoint/2010/main" val="40870786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2 content">
    <p:spTree>
      <p:nvGrpSpPr>
        <p:cNvPr id="1" name=""/>
        <p:cNvGrpSpPr/>
        <p:nvPr/>
      </p:nvGrpSpPr>
      <p:grpSpPr>
        <a:xfrm>
          <a:off x="0" y="0"/>
          <a:ext cx="0" cy="0"/>
          <a:chOff x="0" y="0"/>
          <a:chExt cx="0" cy="0"/>
        </a:xfrm>
      </p:grpSpPr>
      <p:sp>
        <p:nvSpPr>
          <p:cNvPr id="9" name="Title 13">
            <a:extLst>
              <a:ext uri="{FF2B5EF4-FFF2-40B4-BE49-F238E27FC236}">
                <a16:creationId xmlns:a16="http://schemas.microsoft.com/office/drawing/2014/main" id="{61830361-A194-9F4E-999F-05BDD53E56D9}"/>
              </a:ext>
            </a:extLst>
          </p:cNvPr>
          <p:cNvSpPr>
            <a:spLocks noGrp="1"/>
          </p:cNvSpPr>
          <p:nvPr>
            <p:ph type="title" hasCustomPrompt="1"/>
          </p:nvPr>
        </p:nvSpPr>
        <p:spPr>
          <a:xfrm>
            <a:off x="838199" y="566928"/>
            <a:ext cx="10537683" cy="873436"/>
          </a:xfrm>
        </p:spPr>
        <p:txBody>
          <a:bodyPr lIns="0" tIns="0" rIns="0" bIns="0" anchor="t">
            <a:noAutofit/>
          </a:bodyPr>
          <a:lstStyle>
            <a:lvl1pPr>
              <a:defRPr sz="2800" b="1">
                <a:solidFill>
                  <a:schemeClr val="accent5"/>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BEF09F5E-ECB4-4608-BAD6-3C0B906FBC10}"/>
              </a:ext>
            </a:extLst>
          </p:cNvPr>
          <p:cNvSpPr>
            <a:spLocks noGrp="1"/>
          </p:cNvSpPr>
          <p:nvPr>
            <p:ph sz="quarter" idx="25" hasCustomPrompt="1"/>
          </p:nvPr>
        </p:nvSpPr>
        <p:spPr>
          <a:xfrm>
            <a:off x="1968500" y="1780031"/>
            <a:ext cx="3225800" cy="3930207"/>
          </a:xfrm>
          <a:solidFill>
            <a:schemeClr val="accent1"/>
          </a:solidFill>
        </p:spPr>
        <p:txBody>
          <a:bodyPr anchor="ctr">
            <a:normAutofit/>
          </a:bodyPr>
          <a:lstStyle>
            <a:lvl1pPr algn="ctr">
              <a:defRPr sz="1600"/>
            </a:lvl1pPr>
          </a:lstStyle>
          <a:p>
            <a:pPr lvl="0"/>
            <a:r>
              <a:rPr lang="en-US" dirty="0"/>
              <a:t>Click to insert image or graphic here</a:t>
            </a:r>
          </a:p>
        </p:txBody>
      </p:sp>
      <p:sp>
        <p:nvSpPr>
          <p:cNvPr id="10" name="Content Placeholder 2">
            <a:extLst>
              <a:ext uri="{FF2B5EF4-FFF2-40B4-BE49-F238E27FC236}">
                <a16:creationId xmlns:a16="http://schemas.microsoft.com/office/drawing/2014/main" id="{D31456E2-715C-4D0E-AEC1-EDCEF7EFE170}"/>
              </a:ext>
            </a:extLst>
          </p:cNvPr>
          <p:cNvSpPr>
            <a:spLocks noGrp="1"/>
          </p:cNvSpPr>
          <p:nvPr>
            <p:ph sz="quarter" idx="26" hasCustomPrompt="1"/>
          </p:nvPr>
        </p:nvSpPr>
        <p:spPr>
          <a:xfrm>
            <a:off x="6997700" y="1779475"/>
            <a:ext cx="3225800" cy="3930207"/>
          </a:xfrm>
          <a:solidFill>
            <a:schemeClr val="accent1"/>
          </a:solidFill>
        </p:spPr>
        <p:txBody>
          <a:bodyPr anchor="ctr">
            <a:normAutofit/>
          </a:bodyPr>
          <a:lstStyle>
            <a:lvl1pPr algn="ctr">
              <a:defRPr sz="1600"/>
            </a:lvl1pPr>
          </a:lstStyle>
          <a:p>
            <a:pPr lvl="0"/>
            <a:r>
              <a:rPr lang="en-US" dirty="0"/>
              <a:t>Click to insert image or graphic here</a:t>
            </a:r>
          </a:p>
        </p:txBody>
      </p:sp>
      <p:sp>
        <p:nvSpPr>
          <p:cNvPr id="17" name="Slide Number Placeholder 16">
            <a:extLst>
              <a:ext uri="{FF2B5EF4-FFF2-40B4-BE49-F238E27FC236}">
                <a16:creationId xmlns:a16="http://schemas.microsoft.com/office/drawing/2014/main" id="{127BF259-DAF9-B243-B6F0-58E2A58BD7DC}"/>
              </a:ext>
            </a:extLst>
          </p:cNvPr>
          <p:cNvSpPr>
            <a:spLocks noGrp="1"/>
          </p:cNvSpPr>
          <p:nvPr>
            <p:ph type="sldNum" sz="quarter" idx="17"/>
          </p:nvPr>
        </p:nvSpPr>
        <p:spPr/>
        <p:txBody>
          <a:bodyPr/>
          <a:lstStyle>
            <a:lvl1pPr>
              <a:defRPr sz="1200"/>
            </a:lvl1pPr>
          </a:lstStyle>
          <a:p>
            <a:fld id="{A52BEA90-E6BE-45F4-8D5D-C2E01FE3DBCB}" type="slidenum">
              <a:rPr lang="en-US" smtClean="0"/>
              <a:pPr/>
              <a:t>‹#›</a:t>
            </a:fld>
            <a:endParaRPr lang="en-US" dirty="0"/>
          </a:p>
        </p:txBody>
      </p:sp>
    </p:spTree>
    <p:extLst>
      <p:ext uri="{BB962C8B-B14F-4D97-AF65-F5344CB8AC3E}">
        <p14:creationId xmlns:p14="http://schemas.microsoft.com/office/powerpoint/2010/main" val="5847446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3" name="Title 13">
            <a:extLst>
              <a:ext uri="{FF2B5EF4-FFF2-40B4-BE49-F238E27FC236}">
                <a16:creationId xmlns:a16="http://schemas.microsoft.com/office/drawing/2014/main" id="{6BEBC398-0B32-5D4C-8F8E-8DA17BC07AAF}"/>
              </a:ext>
            </a:extLst>
          </p:cNvPr>
          <p:cNvSpPr>
            <a:spLocks noGrp="1"/>
          </p:cNvSpPr>
          <p:nvPr>
            <p:ph type="title" hasCustomPrompt="1"/>
          </p:nvPr>
        </p:nvSpPr>
        <p:spPr>
          <a:xfrm>
            <a:off x="838199" y="566928"/>
            <a:ext cx="10537683" cy="873436"/>
          </a:xfrm>
        </p:spPr>
        <p:txBody>
          <a:bodyPr lIns="0" tIns="0" rIns="0" bIns="0" anchor="t">
            <a:noAutofit/>
          </a:bodyPr>
          <a:lstStyle>
            <a:lvl1pPr>
              <a:defRPr sz="2800" b="1">
                <a:solidFill>
                  <a:schemeClr val="accent5"/>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D7252D11-D0BD-46AC-942A-A7F84C34C1CC}"/>
              </a:ext>
            </a:extLst>
          </p:cNvPr>
          <p:cNvSpPr>
            <a:spLocks noGrp="1"/>
          </p:cNvSpPr>
          <p:nvPr>
            <p:ph sz="quarter" idx="24" hasCustomPrompt="1"/>
          </p:nvPr>
        </p:nvSpPr>
        <p:spPr>
          <a:xfrm>
            <a:off x="838199" y="1780031"/>
            <a:ext cx="10537683" cy="4576318"/>
          </a:xfrm>
          <a:solidFill>
            <a:schemeClr val="accent1"/>
          </a:solidFill>
        </p:spPr>
        <p:txBody>
          <a:bodyPr anchor="ctr">
            <a:normAutofit/>
          </a:bodyPr>
          <a:lstStyle>
            <a:lvl1pPr algn="ctr">
              <a:defRPr sz="1800"/>
            </a:lvl1pPr>
          </a:lstStyle>
          <a:p>
            <a:pPr lvl="0"/>
            <a:r>
              <a:rPr lang="en-US" dirty="0"/>
              <a:t>Click to insert image or graphic here</a:t>
            </a:r>
          </a:p>
        </p:txBody>
      </p:sp>
      <p:sp>
        <p:nvSpPr>
          <p:cNvPr id="17" name="Slide Number Placeholder 16">
            <a:extLst>
              <a:ext uri="{FF2B5EF4-FFF2-40B4-BE49-F238E27FC236}">
                <a16:creationId xmlns:a16="http://schemas.microsoft.com/office/drawing/2014/main" id="{127BF259-DAF9-B243-B6F0-58E2A58BD7DC}"/>
              </a:ext>
            </a:extLst>
          </p:cNvPr>
          <p:cNvSpPr>
            <a:spLocks noGrp="1"/>
          </p:cNvSpPr>
          <p:nvPr>
            <p:ph type="sldNum" sz="quarter" idx="17"/>
          </p:nvPr>
        </p:nvSpPr>
        <p:spPr/>
        <p:txBody>
          <a:bodyPr/>
          <a:lstStyle>
            <a:lvl1pPr>
              <a:defRPr sz="1200">
                <a:latin typeface="+mn-lt"/>
              </a:defRPr>
            </a:lvl1pPr>
          </a:lstStyle>
          <a:p>
            <a:fld id="{A52BEA90-E6BE-45F4-8D5D-C2E01FE3DBCB}" type="slidenum">
              <a:rPr lang="en-US" smtClean="0"/>
              <a:pPr/>
              <a:t>‹#›</a:t>
            </a:fld>
            <a:endParaRPr lang="en-US" dirty="0"/>
          </a:p>
        </p:txBody>
      </p:sp>
    </p:spTree>
    <p:extLst>
      <p:ext uri="{BB962C8B-B14F-4D97-AF65-F5344CB8AC3E}">
        <p14:creationId xmlns:p14="http://schemas.microsoft.com/office/powerpoint/2010/main" val="40543172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60269070-4807-43E2-A9DF-90767C93C775}"/>
              </a:ext>
            </a:extLst>
          </p:cNvPr>
          <p:cNvSpPr>
            <a:spLocks noGrp="1"/>
          </p:cNvSpPr>
          <p:nvPr>
            <p:ph type="pic" sz="quarter" idx="15" hasCustomPrompt="1"/>
          </p:nvPr>
        </p:nvSpPr>
        <p:spPr>
          <a:xfrm>
            <a:off x="0" y="0"/>
            <a:ext cx="12207239" cy="6858000"/>
          </a:xfrm>
          <a:solidFill>
            <a:schemeClr val="accent1"/>
          </a:solidFill>
        </p:spPr>
        <p:txBody>
          <a:bodyPr tIns="2560320" anchor="ctr">
            <a:noAutofit/>
          </a:bodyPr>
          <a:lstStyle>
            <a:lvl1pPr algn="ctr">
              <a:defRPr sz="1800"/>
            </a:lvl1pPr>
          </a:lstStyle>
          <a:p>
            <a:r>
              <a:rPr lang="en-US" dirty="0"/>
              <a:t>Click to insert image here</a:t>
            </a:r>
          </a:p>
          <a:p>
            <a:endParaRPr lang="en-US" dirty="0"/>
          </a:p>
        </p:txBody>
      </p:sp>
      <p:sp>
        <p:nvSpPr>
          <p:cNvPr id="6" name="Text Placeholder 9">
            <a:extLst>
              <a:ext uri="{FF2B5EF4-FFF2-40B4-BE49-F238E27FC236}">
                <a16:creationId xmlns:a16="http://schemas.microsoft.com/office/drawing/2014/main" id="{B95A5A22-1295-5A4C-BEED-CDAAB6B38DA8}"/>
              </a:ext>
            </a:extLst>
          </p:cNvPr>
          <p:cNvSpPr>
            <a:spLocks noGrp="1"/>
          </p:cNvSpPr>
          <p:nvPr>
            <p:ph type="body" sz="quarter" idx="14" hasCustomPrompt="1"/>
          </p:nvPr>
        </p:nvSpPr>
        <p:spPr>
          <a:xfrm>
            <a:off x="-11574" y="-11151"/>
            <a:ext cx="12207240" cy="3429000"/>
          </a:xfrm>
          <a:solidFill>
            <a:srgbClr val="262626">
              <a:alpha val="61961"/>
            </a:srgbClr>
          </a:solidFill>
          <a:ln>
            <a:noFill/>
          </a:ln>
        </p:spPr>
        <p:txBody>
          <a:bodyPr lIns="868680" tIns="2057400" bIns="91440" anchor="t" anchorCtr="0">
            <a:normAutofit/>
          </a:bodyPr>
          <a:lstStyle>
            <a:lvl1pPr marL="0" marR="0" indent="0" algn="l" defTabSz="914400" rtl="0" eaLnBrk="1" fontAlgn="auto" latinLnBrk="0" hangingPunct="1">
              <a:lnSpc>
                <a:spcPct val="60000"/>
              </a:lnSpc>
              <a:spcBef>
                <a:spcPts val="1000"/>
              </a:spcBef>
              <a:spcAft>
                <a:spcPts val="0"/>
              </a:spcAft>
              <a:buClrTx/>
              <a:buSzTx/>
              <a:buFontTx/>
              <a:buNone/>
              <a:tabLst/>
              <a:defRPr sz="1600" b="0" i="0">
                <a:solidFill>
                  <a:schemeClr val="bg1"/>
                </a:solidFill>
                <a:latin typeface="+mn-lt"/>
                <a:cs typeface="Arial" panose="020B0604020202020204" pitchFamily="34" charset="0"/>
              </a:defRPr>
            </a:lvl1pPr>
          </a:lstStyle>
          <a:p>
            <a:pPr lvl="0"/>
            <a:r>
              <a:rPr lang="en-US" dirty="0"/>
              <a:t>Click to exit master text style</a:t>
            </a:r>
          </a:p>
        </p:txBody>
      </p:sp>
      <p:sp>
        <p:nvSpPr>
          <p:cNvPr id="2" name="Title 1">
            <a:extLst>
              <a:ext uri="{FF2B5EF4-FFF2-40B4-BE49-F238E27FC236}">
                <a16:creationId xmlns:a16="http://schemas.microsoft.com/office/drawing/2014/main" id="{AEDEBD28-F38A-B644-853D-75CBD6A9F711}"/>
              </a:ext>
            </a:extLst>
          </p:cNvPr>
          <p:cNvSpPr>
            <a:spLocks noGrp="1"/>
          </p:cNvSpPr>
          <p:nvPr>
            <p:ph type="title" hasCustomPrompt="1"/>
          </p:nvPr>
        </p:nvSpPr>
        <p:spPr>
          <a:xfrm>
            <a:off x="838200" y="565847"/>
            <a:ext cx="10515600" cy="1062232"/>
          </a:xfrm>
        </p:spPr>
        <p:txBody>
          <a:bodyPr lIns="0" tIns="0" rIns="0" bIns="0" anchor="t">
            <a:normAutofit/>
          </a:bodyPr>
          <a:lstStyle>
            <a:lvl1pPr>
              <a:defRPr sz="2800">
                <a:solidFill>
                  <a:schemeClr val="bg1"/>
                </a:solidFill>
              </a:defRPr>
            </a:lvl1pPr>
          </a:lstStyle>
          <a:p>
            <a:r>
              <a:rPr lang="en-US" dirty="0"/>
              <a:t>Click to edit master title style</a:t>
            </a:r>
          </a:p>
        </p:txBody>
      </p:sp>
      <p:sp>
        <p:nvSpPr>
          <p:cNvPr id="7" name="TextBox 6">
            <a:extLst>
              <a:ext uri="{FF2B5EF4-FFF2-40B4-BE49-F238E27FC236}">
                <a16:creationId xmlns:a16="http://schemas.microsoft.com/office/drawing/2014/main" id="{C3B6C998-067D-F24C-8880-399DE7EC60CF}"/>
              </a:ext>
            </a:extLst>
          </p:cNvPr>
          <p:cNvSpPr txBox="1"/>
          <p:nvPr userDrawn="1"/>
        </p:nvSpPr>
        <p:spPr>
          <a:xfrm>
            <a:off x="3340444" y="5935091"/>
            <a:ext cx="5511112" cy="523220"/>
          </a:xfrm>
          <a:prstGeom prst="rect">
            <a:avLst/>
          </a:prstGeom>
          <a:solidFill>
            <a:schemeClr val="bg1">
              <a:alpha val="0"/>
            </a:schemeClr>
          </a:solidFill>
        </p:spPr>
        <p:txBody>
          <a:bodyPr wrap="square" rtlCol="0">
            <a:spAutoFit/>
          </a:bodyPr>
          <a:lstStyle/>
          <a:p>
            <a:pPr algn="ctr"/>
            <a:r>
              <a:rPr lang="en-US" sz="2800" b="1" dirty="0">
                <a:solidFill>
                  <a:schemeClr val="accent5"/>
                </a:solidFill>
                <a:latin typeface="+mn-lt"/>
                <a:cs typeface="Arial" panose="020B0604020202020204" pitchFamily="34" charset="0"/>
              </a:rPr>
              <a:t>Click to edit master text style</a:t>
            </a:r>
          </a:p>
        </p:txBody>
      </p:sp>
    </p:spTree>
    <p:extLst>
      <p:ext uri="{BB962C8B-B14F-4D97-AF65-F5344CB8AC3E}">
        <p14:creationId xmlns:p14="http://schemas.microsoft.com/office/powerpoint/2010/main" val="6547084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132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Imag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EFD44-3E18-544B-BBAC-DCBF5F125EA3}"/>
              </a:ext>
            </a:extLst>
          </p:cNvPr>
          <p:cNvSpPr>
            <a:spLocks noGrp="1"/>
          </p:cNvSpPr>
          <p:nvPr>
            <p:ph type="title" hasCustomPrompt="1"/>
          </p:nvPr>
        </p:nvSpPr>
        <p:spPr>
          <a:xfrm>
            <a:off x="838200" y="569494"/>
            <a:ext cx="10515600" cy="911595"/>
          </a:xfrm>
        </p:spPr>
        <p:txBody>
          <a:bodyPr lIns="0" tIns="0" rIns="0" bIns="0" anchor="t">
            <a:normAutofit/>
          </a:bodyPr>
          <a:lstStyle>
            <a:lvl1pPr>
              <a:defRPr sz="2800">
                <a:solidFill>
                  <a:schemeClr val="accent6"/>
                </a:solidFill>
              </a:defRPr>
            </a:lvl1pPr>
          </a:lstStyle>
          <a:p>
            <a:r>
              <a:rPr lang="en-US" dirty="0"/>
              <a:t>Click to edit master title style</a:t>
            </a:r>
          </a:p>
        </p:txBody>
      </p:sp>
      <p:sp>
        <p:nvSpPr>
          <p:cNvPr id="7" name="Picture Placeholder 2">
            <a:extLst>
              <a:ext uri="{FF2B5EF4-FFF2-40B4-BE49-F238E27FC236}">
                <a16:creationId xmlns:a16="http://schemas.microsoft.com/office/drawing/2014/main" id="{E69AB53E-6566-42B1-A87A-589EE239D5AA}"/>
              </a:ext>
            </a:extLst>
          </p:cNvPr>
          <p:cNvSpPr>
            <a:spLocks noGrp="1"/>
          </p:cNvSpPr>
          <p:nvPr>
            <p:ph type="pic" sz="quarter" idx="20" hasCustomPrompt="1"/>
          </p:nvPr>
        </p:nvSpPr>
        <p:spPr>
          <a:xfrm>
            <a:off x="833175" y="1963738"/>
            <a:ext cx="6759223" cy="4217987"/>
          </a:xfrm>
          <a:solidFill>
            <a:schemeClr val="accent1"/>
          </a:solidFill>
        </p:spPr>
        <p:txBody>
          <a:bodyPr anchor="ctr">
            <a:normAutofit/>
          </a:bodyPr>
          <a:lstStyle>
            <a:lvl1pPr algn="ctr">
              <a:defRPr sz="1600"/>
            </a:lvl1pPr>
          </a:lstStyle>
          <a:p>
            <a:r>
              <a:rPr lang="en-US" dirty="0"/>
              <a:t>Click to insert image here</a:t>
            </a:r>
          </a:p>
        </p:txBody>
      </p:sp>
      <p:sp>
        <p:nvSpPr>
          <p:cNvPr id="20" name="Text Placeholder 11">
            <a:extLst>
              <a:ext uri="{FF2B5EF4-FFF2-40B4-BE49-F238E27FC236}">
                <a16:creationId xmlns:a16="http://schemas.microsoft.com/office/drawing/2014/main" id="{FD3509C8-7877-6946-8CE5-00F7B9552E07}"/>
              </a:ext>
            </a:extLst>
          </p:cNvPr>
          <p:cNvSpPr>
            <a:spLocks noGrp="1"/>
          </p:cNvSpPr>
          <p:nvPr>
            <p:ph type="body" sz="quarter" idx="24" hasCustomPrompt="1"/>
          </p:nvPr>
        </p:nvSpPr>
        <p:spPr>
          <a:xfrm>
            <a:off x="8432800" y="3725227"/>
            <a:ext cx="2919113" cy="1835313"/>
          </a:xfrm>
        </p:spPr>
        <p:txBody>
          <a:bodyPr lIns="0" tIns="0" rIns="0" bIns="0">
            <a:noAutofit/>
          </a:bodyPr>
          <a:lstStyle>
            <a:lvl1pPr marL="0" indent="0">
              <a:lnSpc>
                <a:spcPct val="90000"/>
              </a:lnSpc>
              <a:buNone/>
              <a:defRPr sz="1600" b="0">
                <a:solidFill>
                  <a:schemeClr val="accent5"/>
                </a:solidFill>
              </a:defRPr>
            </a:lvl1pPr>
          </a:lstStyle>
          <a:p>
            <a:pPr lvl="0"/>
            <a:r>
              <a:rPr lang="en-US" dirty="0"/>
              <a:t>Click to edit master text style</a:t>
            </a:r>
          </a:p>
        </p:txBody>
      </p:sp>
      <p:sp>
        <p:nvSpPr>
          <p:cNvPr id="19" name="Text Placeholder 11">
            <a:extLst>
              <a:ext uri="{FF2B5EF4-FFF2-40B4-BE49-F238E27FC236}">
                <a16:creationId xmlns:a16="http://schemas.microsoft.com/office/drawing/2014/main" id="{46EC1DFF-6B7A-4C4C-9BDC-76D1FE8DD60B}"/>
              </a:ext>
            </a:extLst>
          </p:cNvPr>
          <p:cNvSpPr>
            <a:spLocks noGrp="1"/>
          </p:cNvSpPr>
          <p:nvPr>
            <p:ph type="body" sz="quarter" idx="23" hasCustomPrompt="1"/>
          </p:nvPr>
        </p:nvSpPr>
        <p:spPr>
          <a:xfrm>
            <a:off x="8432800" y="5692068"/>
            <a:ext cx="2919113" cy="532753"/>
          </a:xfrm>
        </p:spPr>
        <p:txBody>
          <a:bodyPr lIns="0" tIns="0" rIns="0" bIns="0" anchor="b">
            <a:noAutofit/>
          </a:bodyPr>
          <a:lstStyle>
            <a:lvl1pPr marL="0" indent="0">
              <a:lnSpc>
                <a:spcPct val="90000"/>
              </a:lnSpc>
              <a:buNone/>
              <a:defRPr sz="2000" b="1">
                <a:solidFill>
                  <a:schemeClr val="accent5"/>
                </a:solidFill>
              </a:defRPr>
            </a:lvl1pPr>
          </a:lstStyle>
          <a:p>
            <a:pPr lvl="0"/>
            <a:r>
              <a:rPr lang="en-US" dirty="0"/>
              <a:t>Click to edit master text style</a:t>
            </a:r>
          </a:p>
        </p:txBody>
      </p:sp>
      <p:sp>
        <p:nvSpPr>
          <p:cNvPr id="17" name="Slide Number Placeholder 16">
            <a:extLst>
              <a:ext uri="{FF2B5EF4-FFF2-40B4-BE49-F238E27FC236}">
                <a16:creationId xmlns:a16="http://schemas.microsoft.com/office/drawing/2014/main" id="{127BF259-DAF9-B243-B6F0-58E2A58BD7DC}"/>
              </a:ext>
            </a:extLst>
          </p:cNvPr>
          <p:cNvSpPr>
            <a:spLocks noGrp="1"/>
          </p:cNvSpPr>
          <p:nvPr>
            <p:ph type="sldNum" sz="quarter" idx="17"/>
          </p:nvPr>
        </p:nvSpPr>
        <p:spPr/>
        <p:txBody>
          <a:bodyPr/>
          <a:lstStyle>
            <a:lvl1pPr>
              <a:defRPr sz="1200">
                <a:latin typeface="+mn-lt"/>
                <a:cs typeface="Arial" panose="020B0604020202020204" pitchFamily="34" charset="0"/>
              </a:defRPr>
            </a:lvl1pPr>
          </a:lstStyle>
          <a:p>
            <a:fld id="{A52BEA90-E6BE-45F4-8D5D-C2E01FE3DBCB}" type="slidenum">
              <a:rPr lang="en-US" smtClean="0"/>
              <a:pPr/>
              <a:t>‹#›</a:t>
            </a:fld>
            <a:endParaRPr lang="en-US" dirty="0"/>
          </a:p>
        </p:txBody>
      </p:sp>
    </p:spTree>
    <p:extLst>
      <p:ext uri="{BB962C8B-B14F-4D97-AF65-F5344CB8AC3E}">
        <p14:creationId xmlns:p14="http://schemas.microsoft.com/office/powerpoint/2010/main" val="21050539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74DDE9C-955A-40E0-AEDB-57EE5B3775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C8092AA-470A-438D-B06A-389D4965D1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2F0C0FCC-269D-49E4-B1A8-2F5D9EEA56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mn-lt"/>
                <a:cs typeface="Arial" panose="020B0604020202020204" pitchFamily="34" charset="0"/>
              </a:defRPr>
            </a:lvl1pPr>
          </a:lstStyle>
          <a:p>
            <a:fld id="{A52BEA90-E6BE-45F4-8D5D-C2E01FE3DBCB}" type="slidenum">
              <a:rPr lang="en-US" smtClean="0"/>
              <a:pPr/>
              <a:t>‹#›</a:t>
            </a:fld>
            <a:endParaRPr lang="en-US" dirty="0"/>
          </a:p>
        </p:txBody>
      </p:sp>
    </p:spTree>
    <p:extLst>
      <p:ext uri="{BB962C8B-B14F-4D97-AF65-F5344CB8AC3E}">
        <p14:creationId xmlns:p14="http://schemas.microsoft.com/office/powerpoint/2010/main" val="1441724316"/>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78" r:id="rId4"/>
    <p:sldLayoutId id="2147483679" r:id="rId5"/>
    <p:sldLayoutId id="2147483680" r:id="rId6"/>
    <p:sldLayoutId id="2147483682" r:id="rId7"/>
    <p:sldLayoutId id="2147483687" r:id="rId8"/>
    <p:sldLayoutId id="2147483686" r:id="rId9"/>
    <p:sldLayoutId id="2147483681" r:id="rId10"/>
    <p:sldLayoutId id="2147483689" r:id="rId11"/>
    <p:sldLayoutId id="2147483690" r:id="rId12"/>
  </p:sldLayoutIdLst>
  <p:hf hd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Tx/>
        <a:buNone/>
        <a:defRPr sz="2800" kern="1200">
          <a:solidFill>
            <a:schemeClr val="tx1"/>
          </a:solidFill>
          <a:latin typeface="+mn-lt"/>
          <a:ea typeface="+mn-ea"/>
          <a:cs typeface="Arial" panose="020B0604020202020204"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Arial" panose="020B0604020202020204" pitchFamily="34" charset="0"/>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Arial" panose="020B0604020202020204" pitchFamily="34" charset="0"/>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Arial" panose="020B0604020202020204" pitchFamily="34" charset="0"/>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93F28E1-FD8D-42BD-8206-6FB5647640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AC762A9-5E38-467B-BA40-26C2B6807AD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6C5BA4-7552-4E46-91B9-BF77F6BA67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3A6D23-5FAB-41A8-AAF6-237CBE6AE498}" type="datetimeFigureOut">
              <a:rPr lang="en-US" smtClean="0"/>
              <a:t>8/28/2026</a:t>
            </a:fld>
            <a:endParaRPr lang="en-US"/>
          </a:p>
        </p:txBody>
      </p:sp>
      <p:sp>
        <p:nvSpPr>
          <p:cNvPr id="5" name="Footer Placeholder 4">
            <a:extLst>
              <a:ext uri="{FF2B5EF4-FFF2-40B4-BE49-F238E27FC236}">
                <a16:creationId xmlns:a16="http://schemas.microsoft.com/office/drawing/2014/main" id="{79058752-6ACB-42DB-8182-E3A7F6FB013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F2C9709-CF03-4BB4-9F8F-2A56069875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EA8504-F6D3-4DBD-98F5-AC4569D1FD3E}" type="slidenum">
              <a:rPr lang="en-US" smtClean="0"/>
              <a:t>‹#›</a:t>
            </a:fld>
            <a:endParaRPr lang="en-US"/>
          </a:p>
        </p:txBody>
      </p:sp>
    </p:spTree>
    <p:extLst>
      <p:ext uri="{BB962C8B-B14F-4D97-AF65-F5344CB8AC3E}">
        <p14:creationId xmlns:p14="http://schemas.microsoft.com/office/powerpoint/2010/main" val="3336543240"/>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3.xml"/><Relationship Id="rId7" Type="http://schemas.openxmlformats.org/officeDocument/2006/relationships/image" Target="../media/image9.png"/><Relationship Id="rId2" Type="http://schemas.openxmlformats.org/officeDocument/2006/relationships/slideLayout" Target="../slideLayouts/slideLayout11.xml"/><Relationship Id="rId1" Type="http://schemas.openxmlformats.org/officeDocument/2006/relationships/tags" Target="../tags/tag1.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jpg"/><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3.bin"/><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4.tif"/><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7.tif"/></Relationships>
</file>

<file path=ppt/slides/_rels/slide7.xml.rels><?xml version="1.0" encoding="UTF-8" standalone="yes"?>
<Relationships xmlns="http://schemas.openxmlformats.org/package/2006/relationships"><Relationship Id="rId3" Type="http://schemas.openxmlformats.org/officeDocument/2006/relationships/image" Target="../media/image18.tif"/><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9.tif"/></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CB5968D-707D-CD4A-AE2D-B8ECB9974DA8}"/>
              </a:ext>
            </a:extLst>
          </p:cNvPr>
          <p:cNvSpPr>
            <a:spLocks noGrp="1"/>
          </p:cNvSpPr>
          <p:nvPr>
            <p:ph type="ftr" sz="quarter" idx="11"/>
          </p:nvPr>
        </p:nvSpPr>
        <p:spPr/>
        <p:txBody>
          <a:bodyPr/>
          <a:lstStyle/>
          <a:p>
            <a:endParaRPr lang="en-US" dirty="0"/>
          </a:p>
        </p:txBody>
      </p:sp>
      <p:sp>
        <p:nvSpPr>
          <p:cNvPr id="3" name="Slide Number Placeholder 2">
            <a:extLst>
              <a:ext uri="{FF2B5EF4-FFF2-40B4-BE49-F238E27FC236}">
                <a16:creationId xmlns:a16="http://schemas.microsoft.com/office/drawing/2014/main" id="{AF9A043F-9B36-D421-34CE-E4469635DCFD}"/>
              </a:ext>
            </a:extLst>
          </p:cNvPr>
          <p:cNvSpPr>
            <a:spLocks noGrp="1"/>
          </p:cNvSpPr>
          <p:nvPr>
            <p:ph type="sldNum" sz="quarter" idx="12"/>
          </p:nvPr>
        </p:nvSpPr>
        <p:spPr/>
        <p:txBody>
          <a:bodyPr/>
          <a:lstStyle/>
          <a:p>
            <a:fld id="{2B496646-1D06-451D-96AB-99024272712C}" type="slidenum">
              <a:rPr lang="en-US" smtClean="0"/>
              <a:t>1</a:t>
            </a:fld>
            <a:endParaRPr lang="en-US"/>
          </a:p>
        </p:txBody>
      </p:sp>
      <p:sp>
        <p:nvSpPr>
          <p:cNvPr id="4" name="Text Placeholder 1">
            <a:extLst>
              <a:ext uri="{FF2B5EF4-FFF2-40B4-BE49-F238E27FC236}">
                <a16:creationId xmlns:a16="http://schemas.microsoft.com/office/drawing/2014/main" id="{E93A8BD9-B3E6-C648-2082-FB336B53962D}"/>
              </a:ext>
            </a:extLst>
          </p:cNvPr>
          <p:cNvSpPr txBox="1">
            <a:spLocks/>
          </p:cNvSpPr>
          <p:nvPr/>
        </p:nvSpPr>
        <p:spPr>
          <a:xfrm>
            <a:off x="577579" y="2369186"/>
            <a:ext cx="8041765" cy="994498"/>
          </a:xfrm>
          <a:prstGeom prst="rect">
            <a:avLst/>
          </a:prstGeom>
        </p:spPr>
        <p:txBody>
          <a:bodyPr/>
          <a:lstStyle>
            <a:lvl1pPr marL="0" indent="0" algn="l" defTabSz="914400" rtl="0" eaLnBrk="1" latinLnBrk="0" hangingPunct="1">
              <a:lnSpc>
                <a:spcPct val="90000"/>
              </a:lnSpc>
              <a:spcBef>
                <a:spcPts val="1000"/>
              </a:spcBef>
              <a:buFontTx/>
              <a:buNone/>
              <a:defRPr sz="2800" kern="1200">
                <a:solidFill>
                  <a:schemeClr val="tx1"/>
                </a:solidFill>
                <a:latin typeface="+mn-lt"/>
                <a:ea typeface="+mn-ea"/>
                <a:cs typeface="Arial" panose="020B0604020202020204"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Arial" panose="020B0604020202020204" pitchFamily="34" charset="0"/>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Arial" panose="020B0604020202020204" pitchFamily="34" charset="0"/>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Arial" panose="020B0604020202020204" pitchFamily="34" charset="0"/>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7000"/>
              </a:lnSpc>
              <a:spcBef>
                <a:spcPts val="0"/>
              </a:spcBef>
            </a:pPr>
            <a:endParaRPr lang="en-US" sz="2200" baseline="30000" dirty="0">
              <a:latin typeface="Montserrat" panose="020B0604020202020204" charset="0"/>
              <a:ea typeface="Calibri" panose="020F0502020204030204" pitchFamily="34" charset="0"/>
            </a:endParaRPr>
          </a:p>
        </p:txBody>
      </p:sp>
      <p:sp>
        <p:nvSpPr>
          <p:cNvPr id="5" name="Rectangle 4">
            <a:extLst>
              <a:ext uri="{FF2B5EF4-FFF2-40B4-BE49-F238E27FC236}">
                <a16:creationId xmlns:a16="http://schemas.microsoft.com/office/drawing/2014/main" id="{1DCB03BC-4610-4120-DCD9-2CCBD81A1C63}"/>
              </a:ext>
            </a:extLst>
          </p:cNvPr>
          <p:cNvSpPr/>
          <p:nvPr/>
        </p:nvSpPr>
        <p:spPr>
          <a:xfrm>
            <a:off x="1545236" y="4732302"/>
            <a:ext cx="9101528" cy="830997"/>
          </a:xfrm>
          <a:prstGeom prst="rect">
            <a:avLst/>
          </a:prstGeom>
        </p:spPr>
        <p:txBody>
          <a:bodyPr wrap="square">
            <a:spAutoFit/>
          </a:bodyPr>
          <a:lstStyle/>
          <a:p>
            <a:pPr lvl="0" algn="ctr">
              <a:defRPr/>
            </a:pPr>
            <a:r>
              <a:rPr lang="en-US" sz="2400" dirty="0">
                <a:solidFill>
                  <a:srgbClr val="3CAB89"/>
                </a:solidFill>
                <a:latin typeface="+mj-lt"/>
                <a:cs typeface="Arial" panose="020B0604020202020204" pitchFamily="34" charset="0"/>
              </a:rPr>
              <a:t>The 2026 FGCU AI Summer Academy</a:t>
            </a:r>
          </a:p>
          <a:p>
            <a:pPr lvl="0" algn="ctr">
              <a:defRPr/>
            </a:pPr>
            <a:r>
              <a:rPr lang="en-US" sz="2400" dirty="0">
                <a:solidFill>
                  <a:srgbClr val="3CAB89"/>
                </a:solidFill>
                <a:latin typeface="+mj-lt"/>
                <a:cs typeface="Arial" panose="020B0604020202020204" pitchFamily="34" charset="0"/>
              </a:rPr>
              <a:t>Wednesday, May 6, 2026</a:t>
            </a:r>
          </a:p>
        </p:txBody>
      </p:sp>
      <p:sp>
        <p:nvSpPr>
          <p:cNvPr id="6" name="Rectangle 5">
            <a:extLst>
              <a:ext uri="{FF2B5EF4-FFF2-40B4-BE49-F238E27FC236}">
                <a16:creationId xmlns:a16="http://schemas.microsoft.com/office/drawing/2014/main" id="{5D71C1F1-0F96-2115-BF6E-83F783533ADE}"/>
              </a:ext>
            </a:extLst>
          </p:cNvPr>
          <p:cNvSpPr/>
          <p:nvPr/>
        </p:nvSpPr>
        <p:spPr>
          <a:xfrm>
            <a:off x="577578" y="3017713"/>
            <a:ext cx="10979837" cy="1453924"/>
          </a:xfrm>
          <a:prstGeom prst="rect">
            <a:avLst/>
          </a:prstGeom>
        </p:spPr>
        <p:txBody>
          <a:bodyPr wrap="square">
            <a:spAutoFit/>
          </a:bodyPr>
          <a:lstStyle/>
          <a:p>
            <a:pPr>
              <a:lnSpc>
                <a:spcPct val="107000"/>
              </a:lnSpc>
            </a:pPr>
            <a:r>
              <a:rPr lang="en-US" sz="2200" dirty="0">
                <a:latin typeface="+mj-lt"/>
                <a:ea typeface="Calibri" panose="020F0502020204030204" pitchFamily="34" charset="0"/>
              </a:rPr>
              <a:t>Ahmed S. Elshall</a:t>
            </a:r>
            <a:r>
              <a:rPr lang="en-US" sz="2200" baseline="30000" dirty="0">
                <a:latin typeface="+mj-lt"/>
                <a:ea typeface="Calibri" panose="020F0502020204030204" pitchFamily="34" charset="0"/>
              </a:rPr>
              <a:t>1,2,3 </a:t>
            </a:r>
            <a:r>
              <a:rPr lang="en-US" sz="2200" dirty="0">
                <a:latin typeface="+mj-lt"/>
                <a:ea typeface="Calibri" panose="020F0502020204030204" pitchFamily="34" charset="0"/>
              </a:rPr>
              <a:t>and Michael Alvear</a:t>
            </a:r>
            <a:r>
              <a:rPr lang="en-US" sz="2200" baseline="30000" dirty="0">
                <a:latin typeface="+mj-lt"/>
                <a:ea typeface="Calibri" panose="020F0502020204030204" pitchFamily="34" charset="0"/>
              </a:rPr>
              <a:t>2</a:t>
            </a:r>
            <a:r>
              <a:rPr lang="en-US" sz="2200" dirty="0">
                <a:latin typeface="+mj-lt"/>
                <a:ea typeface="Calibri" panose="020F0502020204030204" pitchFamily="34" charset="0"/>
              </a:rPr>
              <a:t> </a:t>
            </a:r>
            <a:endParaRPr lang="en-US" sz="2200" dirty="0">
              <a:latin typeface="+mj-lt"/>
              <a:ea typeface="Calibri" panose="020F0502020204030204" pitchFamily="34" charset="0"/>
              <a:cs typeface="Calibri" panose="020F0502020204030204" pitchFamily="34" charset="0"/>
            </a:endParaRPr>
          </a:p>
          <a:p>
            <a:pPr>
              <a:lnSpc>
                <a:spcPct val="107000"/>
              </a:lnSpc>
            </a:pPr>
            <a:r>
              <a:rPr lang="en-US" sz="2000" baseline="30000" dirty="0">
                <a:latin typeface="+mj-lt"/>
                <a:ea typeface="Calibri" panose="020F0502020204030204" pitchFamily="34" charset="0"/>
                <a:cs typeface="Calibri" panose="020F0502020204030204" pitchFamily="34" charset="0"/>
              </a:rPr>
              <a:t>1</a:t>
            </a:r>
            <a:r>
              <a:rPr lang="en-US" sz="2000" dirty="0">
                <a:latin typeface="+mj-lt"/>
                <a:ea typeface="Calibri" panose="020F0502020204030204" pitchFamily="34" charset="0"/>
                <a:cs typeface="Calibri" panose="020F0502020204030204" pitchFamily="34" charset="0"/>
              </a:rPr>
              <a:t> U.A. Whitaker College of Engineering, FGCU </a:t>
            </a:r>
          </a:p>
          <a:p>
            <a:pPr>
              <a:lnSpc>
                <a:spcPct val="107000"/>
              </a:lnSpc>
            </a:pPr>
            <a:r>
              <a:rPr lang="en-US" sz="2000" baseline="30000" dirty="0">
                <a:latin typeface="+mj-lt"/>
                <a:ea typeface="Calibri" panose="020F0502020204030204" pitchFamily="34" charset="0"/>
                <a:cs typeface="Calibri" panose="020F0502020204030204" pitchFamily="34" charset="0"/>
              </a:rPr>
              <a:t>2</a:t>
            </a:r>
            <a:r>
              <a:rPr lang="en-US" sz="2000" dirty="0">
                <a:latin typeface="+mj-lt"/>
                <a:ea typeface="Calibri" panose="020F0502020204030204" pitchFamily="34" charset="0"/>
                <a:cs typeface="Calibri" panose="020F0502020204030204" pitchFamily="34" charset="0"/>
              </a:rPr>
              <a:t> The Water School, FGCU  </a:t>
            </a:r>
          </a:p>
          <a:p>
            <a:r>
              <a:rPr lang="en-US" sz="2000" baseline="30000" dirty="0">
                <a:latin typeface="+mj-lt"/>
                <a:ea typeface="Calibri" panose="020F0502020204030204" pitchFamily="34" charset="0"/>
                <a:cs typeface="Calibri" panose="020F0502020204030204" pitchFamily="34" charset="0"/>
              </a:rPr>
              <a:t>3</a:t>
            </a:r>
            <a:r>
              <a:rPr lang="en-US" sz="2000" dirty="0">
                <a:latin typeface="+mj-lt"/>
                <a:ea typeface="Calibri" panose="020F0502020204030204" pitchFamily="34" charset="0"/>
                <a:cs typeface="Calibri" panose="020F0502020204030204" pitchFamily="34" charset="0"/>
              </a:rPr>
              <a:t> Dendritic: A Human-Centered AI and Data Science Institute, FGCU</a:t>
            </a:r>
          </a:p>
        </p:txBody>
      </p:sp>
      <p:pic>
        <p:nvPicPr>
          <p:cNvPr id="7" name="Picture 6">
            <a:extLst>
              <a:ext uri="{FF2B5EF4-FFF2-40B4-BE49-F238E27FC236}">
                <a16:creationId xmlns:a16="http://schemas.microsoft.com/office/drawing/2014/main" id="{094E2AC0-8505-7A4E-29A5-BA52C327FC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221" y="5897897"/>
            <a:ext cx="4412677" cy="530517"/>
          </a:xfrm>
          <a:prstGeom prst="rect">
            <a:avLst/>
          </a:prstGeom>
        </p:spPr>
      </p:pic>
      <p:pic>
        <p:nvPicPr>
          <p:cNvPr id="8" name="Picture 7">
            <a:extLst>
              <a:ext uri="{FF2B5EF4-FFF2-40B4-BE49-F238E27FC236}">
                <a16:creationId xmlns:a16="http://schemas.microsoft.com/office/drawing/2014/main" id="{EAF7364D-5BC7-BA13-AED9-394027EA74CC}"/>
              </a:ext>
            </a:extLst>
          </p:cNvPr>
          <p:cNvPicPr>
            <a:picLocks noChangeAspect="1"/>
          </p:cNvPicPr>
          <p:nvPr/>
        </p:nvPicPr>
        <p:blipFill>
          <a:blip r:embed="rId4"/>
          <a:stretch>
            <a:fillRect/>
          </a:stretch>
        </p:blipFill>
        <p:spPr>
          <a:xfrm>
            <a:off x="9601200" y="5816962"/>
            <a:ext cx="2331761" cy="787461"/>
          </a:xfrm>
          <a:prstGeom prst="rect">
            <a:avLst/>
          </a:prstGeom>
        </p:spPr>
      </p:pic>
      <p:sp>
        <p:nvSpPr>
          <p:cNvPr id="9" name="Title 2">
            <a:extLst>
              <a:ext uri="{FF2B5EF4-FFF2-40B4-BE49-F238E27FC236}">
                <a16:creationId xmlns:a16="http://schemas.microsoft.com/office/drawing/2014/main" id="{62D9DD1B-2F30-8BF8-EC6C-8A94BAC98C65}"/>
              </a:ext>
            </a:extLst>
          </p:cNvPr>
          <p:cNvSpPr txBox="1">
            <a:spLocks/>
          </p:cNvSpPr>
          <p:nvPr/>
        </p:nvSpPr>
        <p:spPr>
          <a:xfrm>
            <a:off x="465220" y="766324"/>
            <a:ext cx="8461065" cy="1998001"/>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Arial" panose="020B0604020202020204" pitchFamily="34" charset="0"/>
              </a:defRPr>
            </a:lvl1pPr>
          </a:lstStyle>
          <a:p>
            <a:r>
              <a:rPr lang="en-US" sz="5500" dirty="0">
                <a:solidFill>
                  <a:srgbClr val="004684"/>
                </a:solidFill>
              </a:rPr>
              <a:t>Human-Centered AI  </a:t>
            </a:r>
          </a:p>
          <a:p>
            <a:r>
              <a:rPr lang="en-US" sz="5500" dirty="0">
                <a:solidFill>
                  <a:srgbClr val="004684"/>
                </a:solidFill>
              </a:rPr>
              <a:t>for South Florida Waters</a:t>
            </a:r>
          </a:p>
        </p:txBody>
      </p:sp>
    </p:spTree>
    <p:extLst>
      <p:ext uri="{BB962C8B-B14F-4D97-AF65-F5344CB8AC3E}">
        <p14:creationId xmlns:p14="http://schemas.microsoft.com/office/powerpoint/2010/main" val="35736829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FF65C-F099-5711-F72C-ACF409BCEF9B}"/>
              </a:ext>
            </a:extLst>
          </p:cNvPr>
          <p:cNvSpPr>
            <a:spLocks noGrp="1"/>
          </p:cNvSpPr>
          <p:nvPr>
            <p:ph type="title"/>
          </p:nvPr>
        </p:nvSpPr>
        <p:spPr/>
        <p:txBody>
          <a:bodyPr/>
          <a:lstStyle/>
          <a:p>
            <a:r>
              <a:rPr lang="en-US" dirty="0">
                <a:solidFill>
                  <a:srgbClr val="004684"/>
                </a:solidFill>
              </a:rPr>
              <a:t>The model reliably separates bloom and non-bloom weeks and identifies a practical alert threshold</a:t>
            </a:r>
          </a:p>
        </p:txBody>
      </p:sp>
      <p:pic>
        <p:nvPicPr>
          <p:cNvPr id="5" name="Picture 4">
            <a:extLst>
              <a:ext uri="{FF2B5EF4-FFF2-40B4-BE49-F238E27FC236}">
                <a16:creationId xmlns:a16="http://schemas.microsoft.com/office/drawing/2014/main" id="{56CF05E1-4A52-7A34-A1EA-F83E7CF5F73C}"/>
              </a:ext>
            </a:extLst>
          </p:cNvPr>
          <p:cNvPicPr>
            <a:picLocks noChangeAspect="1"/>
          </p:cNvPicPr>
          <p:nvPr/>
        </p:nvPicPr>
        <p:blipFill>
          <a:blip r:embed="rId3"/>
          <a:stretch>
            <a:fillRect/>
          </a:stretch>
        </p:blipFill>
        <p:spPr>
          <a:xfrm>
            <a:off x="801918" y="1615185"/>
            <a:ext cx="10551882" cy="4297680"/>
          </a:xfrm>
          <a:prstGeom prst="rect">
            <a:avLst/>
          </a:prstGeom>
        </p:spPr>
      </p:pic>
      <p:sp>
        <p:nvSpPr>
          <p:cNvPr id="3" name="Slide Number Placeholder 4">
            <a:extLst>
              <a:ext uri="{FF2B5EF4-FFF2-40B4-BE49-F238E27FC236}">
                <a16:creationId xmlns:a16="http://schemas.microsoft.com/office/drawing/2014/main" id="{09BCD5F1-0FD8-3EDC-5E9E-7A2BB6F41CE7}"/>
              </a:ext>
            </a:extLst>
          </p:cNvPr>
          <p:cNvSpPr>
            <a:spLocks noGrp="1"/>
          </p:cNvSpPr>
          <p:nvPr>
            <p:ph type="sldNum" sz="quarter" idx="17"/>
          </p:nvPr>
        </p:nvSpPr>
        <p:spPr>
          <a:xfrm>
            <a:off x="8610600" y="6356350"/>
            <a:ext cx="2743200" cy="365125"/>
          </a:xfrm>
        </p:spPr>
        <p:txBody>
          <a:bodyPr/>
          <a:lstStyle/>
          <a:p>
            <a:r>
              <a:rPr lang="da-DK" dirty="0"/>
              <a:t>Duus et al. (2026)</a:t>
            </a:r>
          </a:p>
        </p:txBody>
      </p:sp>
    </p:spTree>
    <p:extLst>
      <p:ext uri="{BB962C8B-B14F-4D97-AF65-F5344CB8AC3E}">
        <p14:creationId xmlns:p14="http://schemas.microsoft.com/office/powerpoint/2010/main" val="12990545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2953DB-2B8C-ECD1-057D-1FD5F8512B10}"/>
              </a:ext>
            </a:extLst>
          </p:cNvPr>
          <p:cNvSpPr>
            <a:spLocks noGrp="1"/>
          </p:cNvSpPr>
          <p:nvPr>
            <p:ph type="title"/>
          </p:nvPr>
        </p:nvSpPr>
        <p:spPr/>
        <p:txBody>
          <a:bodyPr/>
          <a:lstStyle/>
          <a:p>
            <a:r>
              <a:rPr lang="en-US" dirty="0">
                <a:solidFill>
                  <a:srgbClr val="004684"/>
                </a:solidFill>
              </a:rPr>
              <a:t>Red tide risk increases nonlinearly and not simply under the highest nutrients</a:t>
            </a:r>
          </a:p>
        </p:txBody>
      </p:sp>
      <p:pic>
        <p:nvPicPr>
          <p:cNvPr id="6" name="Picture 5">
            <a:extLst>
              <a:ext uri="{FF2B5EF4-FFF2-40B4-BE49-F238E27FC236}">
                <a16:creationId xmlns:a16="http://schemas.microsoft.com/office/drawing/2014/main" id="{3D3CEF9A-AC4F-ECA9-CA4B-6A08F041045A}"/>
              </a:ext>
            </a:extLst>
          </p:cNvPr>
          <p:cNvPicPr>
            <a:picLocks noChangeAspect="1"/>
          </p:cNvPicPr>
          <p:nvPr/>
        </p:nvPicPr>
        <p:blipFill>
          <a:blip r:embed="rId3"/>
          <a:stretch>
            <a:fillRect/>
          </a:stretch>
        </p:blipFill>
        <p:spPr>
          <a:xfrm>
            <a:off x="1445414" y="1797065"/>
            <a:ext cx="9301171" cy="4480560"/>
          </a:xfrm>
          <a:prstGeom prst="rect">
            <a:avLst/>
          </a:prstGeom>
        </p:spPr>
      </p:pic>
      <p:sp>
        <p:nvSpPr>
          <p:cNvPr id="7" name="Slide Number Placeholder 4">
            <a:extLst>
              <a:ext uri="{FF2B5EF4-FFF2-40B4-BE49-F238E27FC236}">
                <a16:creationId xmlns:a16="http://schemas.microsoft.com/office/drawing/2014/main" id="{4E3DB7F1-EE19-A034-F03D-7D837807FA79}"/>
              </a:ext>
            </a:extLst>
          </p:cNvPr>
          <p:cNvSpPr>
            <a:spLocks noGrp="1"/>
          </p:cNvSpPr>
          <p:nvPr>
            <p:ph type="sldNum" sz="quarter" idx="17"/>
          </p:nvPr>
        </p:nvSpPr>
        <p:spPr>
          <a:xfrm>
            <a:off x="8610600" y="6356350"/>
            <a:ext cx="2743200" cy="365125"/>
          </a:xfrm>
        </p:spPr>
        <p:txBody>
          <a:bodyPr/>
          <a:lstStyle/>
          <a:p>
            <a:r>
              <a:rPr lang="da-DK" dirty="0"/>
              <a:t>Duus et al. (2026)</a:t>
            </a:r>
          </a:p>
        </p:txBody>
      </p:sp>
    </p:spTree>
    <p:extLst>
      <p:ext uri="{BB962C8B-B14F-4D97-AF65-F5344CB8AC3E}">
        <p14:creationId xmlns:p14="http://schemas.microsoft.com/office/powerpoint/2010/main" val="31366454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A75DD-284F-B07E-F76D-2130A70EFC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ED4F79-0A09-B241-7C9B-A24A0E4A1721}"/>
              </a:ext>
            </a:extLst>
          </p:cNvPr>
          <p:cNvSpPr>
            <a:spLocks noGrp="1"/>
          </p:cNvSpPr>
          <p:nvPr>
            <p:ph type="title"/>
          </p:nvPr>
        </p:nvSpPr>
        <p:spPr/>
        <p:txBody>
          <a:bodyPr/>
          <a:lstStyle/>
          <a:p>
            <a:r>
              <a:rPr lang="en-US" dirty="0">
                <a:solidFill>
                  <a:srgbClr val="004684"/>
                </a:solidFill>
              </a:rPr>
              <a:t>Red tide risk reflects nutrient combinations, not a single nutrient acting alone</a:t>
            </a:r>
          </a:p>
        </p:txBody>
      </p:sp>
      <p:sp>
        <p:nvSpPr>
          <p:cNvPr id="7" name="Slide Number Placeholder 4">
            <a:extLst>
              <a:ext uri="{FF2B5EF4-FFF2-40B4-BE49-F238E27FC236}">
                <a16:creationId xmlns:a16="http://schemas.microsoft.com/office/drawing/2014/main" id="{AA1F6990-3EBB-ADDC-81A1-3A46FED4BAC7}"/>
              </a:ext>
            </a:extLst>
          </p:cNvPr>
          <p:cNvSpPr>
            <a:spLocks noGrp="1"/>
          </p:cNvSpPr>
          <p:nvPr>
            <p:ph type="sldNum" sz="quarter" idx="17"/>
          </p:nvPr>
        </p:nvSpPr>
        <p:spPr>
          <a:xfrm>
            <a:off x="8610600" y="6356350"/>
            <a:ext cx="2743200" cy="365125"/>
          </a:xfrm>
        </p:spPr>
        <p:txBody>
          <a:bodyPr/>
          <a:lstStyle/>
          <a:p>
            <a:r>
              <a:rPr lang="da-DK" dirty="0"/>
              <a:t>Duus et al. (2026)</a:t>
            </a:r>
          </a:p>
        </p:txBody>
      </p:sp>
      <p:pic>
        <p:nvPicPr>
          <p:cNvPr id="4" name="Picture 3">
            <a:extLst>
              <a:ext uri="{FF2B5EF4-FFF2-40B4-BE49-F238E27FC236}">
                <a16:creationId xmlns:a16="http://schemas.microsoft.com/office/drawing/2014/main" id="{7E0A1529-54C1-B5F6-3D9A-E8B53626991C}"/>
              </a:ext>
            </a:extLst>
          </p:cNvPr>
          <p:cNvPicPr>
            <a:picLocks noChangeAspect="1"/>
          </p:cNvPicPr>
          <p:nvPr/>
        </p:nvPicPr>
        <p:blipFill>
          <a:blip r:embed="rId3"/>
          <a:stretch>
            <a:fillRect/>
          </a:stretch>
        </p:blipFill>
        <p:spPr>
          <a:xfrm>
            <a:off x="2619884" y="1550053"/>
            <a:ext cx="6971933" cy="5029200"/>
          </a:xfrm>
          <a:prstGeom prst="rect">
            <a:avLst/>
          </a:prstGeom>
        </p:spPr>
      </p:pic>
    </p:spTree>
    <p:extLst>
      <p:ext uri="{BB962C8B-B14F-4D97-AF65-F5344CB8AC3E}">
        <p14:creationId xmlns:p14="http://schemas.microsoft.com/office/powerpoint/2010/main" val="703239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80161D-296F-F233-32F4-AAD0C98E41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C980AA-A37A-85AA-A680-343EE7DADD03}"/>
              </a:ext>
            </a:extLst>
          </p:cNvPr>
          <p:cNvSpPr>
            <a:spLocks noGrp="1"/>
          </p:cNvSpPr>
          <p:nvPr>
            <p:ph type="title"/>
          </p:nvPr>
        </p:nvSpPr>
        <p:spPr/>
        <p:txBody>
          <a:bodyPr/>
          <a:lstStyle/>
          <a:p>
            <a:r>
              <a:rPr lang="en-US" dirty="0">
                <a:solidFill>
                  <a:srgbClr val="004684"/>
                </a:solidFill>
              </a:rPr>
              <a:t>Why accuracy alone is not enough? Early warning needs confidence not just a bloom or no-bloom label</a:t>
            </a:r>
          </a:p>
        </p:txBody>
      </p:sp>
      <p:sp>
        <p:nvSpPr>
          <p:cNvPr id="7" name="Slide Number Placeholder 4">
            <a:extLst>
              <a:ext uri="{FF2B5EF4-FFF2-40B4-BE49-F238E27FC236}">
                <a16:creationId xmlns:a16="http://schemas.microsoft.com/office/drawing/2014/main" id="{111AB884-B887-04CA-794C-0EE6B54E756C}"/>
              </a:ext>
            </a:extLst>
          </p:cNvPr>
          <p:cNvSpPr>
            <a:spLocks noGrp="1"/>
          </p:cNvSpPr>
          <p:nvPr>
            <p:ph type="sldNum" sz="quarter" idx="17"/>
          </p:nvPr>
        </p:nvSpPr>
        <p:spPr>
          <a:xfrm>
            <a:off x="6677526" y="6356350"/>
            <a:ext cx="4676274" cy="365125"/>
          </a:xfrm>
        </p:spPr>
        <p:txBody>
          <a:bodyPr/>
          <a:lstStyle/>
          <a:p>
            <a:r>
              <a:rPr lang="da-DK" dirty="0"/>
              <a:t>ChatGPT 5.5 Generated Iamge based on Blanco et al. (In-Review)</a:t>
            </a:r>
          </a:p>
        </p:txBody>
      </p:sp>
      <p:pic>
        <p:nvPicPr>
          <p:cNvPr id="9" name="Picture 8">
            <a:extLst>
              <a:ext uri="{FF2B5EF4-FFF2-40B4-BE49-F238E27FC236}">
                <a16:creationId xmlns:a16="http://schemas.microsoft.com/office/drawing/2014/main" id="{B041634C-5A2B-AE5B-F276-927A0949D2AB}"/>
              </a:ext>
            </a:extLst>
          </p:cNvPr>
          <p:cNvPicPr>
            <a:picLocks noChangeAspect="1"/>
          </p:cNvPicPr>
          <p:nvPr/>
        </p:nvPicPr>
        <p:blipFill>
          <a:blip r:embed="rId3"/>
          <a:stretch>
            <a:fillRect/>
          </a:stretch>
        </p:blipFill>
        <p:spPr>
          <a:xfrm>
            <a:off x="773730" y="1821417"/>
            <a:ext cx="10644539" cy="3840813"/>
          </a:xfrm>
          <a:prstGeom prst="rect">
            <a:avLst/>
          </a:prstGeom>
        </p:spPr>
      </p:pic>
    </p:spTree>
    <p:extLst>
      <p:ext uri="{BB962C8B-B14F-4D97-AF65-F5344CB8AC3E}">
        <p14:creationId xmlns:p14="http://schemas.microsoft.com/office/powerpoint/2010/main" val="15144619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1323D-6AC2-2761-50C3-447168462B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4583EB-067F-DF4F-23BA-6CE1AB515B91}"/>
              </a:ext>
            </a:extLst>
          </p:cNvPr>
          <p:cNvSpPr>
            <a:spLocks noGrp="1"/>
          </p:cNvSpPr>
          <p:nvPr>
            <p:ph type="title"/>
          </p:nvPr>
        </p:nvSpPr>
        <p:spPr/>
        <p:txBody>
          <a:bodyPr/>
          <a:lstStyle/>
          <a:p>
            <a:r>
              <a:rPr lang="en-US" dirty="0">
                <a:solidFill>
                  <a:srgbClr val="004684"/>
                </a:solidFill>
              </a:rPr>
              <a:t>The hybrid model performs similarly to LSTM but adds uncertainty information</a:t>
            </a:r>
          </a:p>
        </p:txBody>
      </p:sp>
      <p:sp>
        <p:nvSpPr>
          <p:cNvPr id="7" name="Slide Number Placeholder 4">
            <a:extLst>
              <a:ext uri="{FF2B5EF4-FFF2-40B4-BE49-F238E27FC236}">
                <a16:creationId xmlns:a16="http://schemas.microsoft.com/office/drawing/2014/main" id="{56918E2D-1590-3C2B-74F0-9A62C7C3FF34}"/>
              </a:ext>
            </a:extLst>
          </p:cNvPr>
          <p:cNvSpPr>
            <a:spLocks noGrp="1"/>
          </p:cNvSpPr>
          <p:nvPr>
            <p:ph type="sldNum" sz="quarter" idx="17"/>
          </p:nvPr>
        </p:nvSpPr>
        <p:spPr>
          <a:xfrm>
            <a:off x="6677526" y="6356350"/>
            <a:ext cx="4676274" cy="365125"/>
          </a:xfrm>
        </p:spPr>
        <p:txBody>
          <a:bodyPr/>
          <a:lstStyle/>
          <a:p>
            <a:r>
              <a:rPr lang="da-DK" dirty="0"/>
              <a:t>Blanco et al. (In-Review)</a:t>
            </a:r>
          </a:p>
        </p:txBody>
      </p:sp>
      <p:graphicFrame>
        <p:nvGraphicFramePr>
          <p:cNvPr id="5" name="Table 4">
            <a:extLst>
              <a:ext uri="{FF2B5EF4-FFF2-40B4-BE49-F238E27FC236}">
                <a16:creationId xmlns:a16="http://schemas.microsoft.com/office/drawing/2014/main" id="{D46882C1-959B-A707-1644-7FEF4A135A8F}"/>
              </a:ext>
            </a:extLst>
          </p:cNvPr>
          <p:cNvGraphicFramePr>
            <a:graphicFrameLocks noGrp="1"/>
          </p:cNvGraphicFramePr>
          <p:nvPr>
            <p:extLst>
              <p:ext uri="{D42A27DB-BD31-4B8C-83A1-F6EECF244321}">
                <p14:modId xmlns:p14="http://schemas.microsoft.com/office/powerpoint/2010/main" val="1066879703"/>
              </p:ext>
            </p:extLst>
          </p:nvPr>
        </p:nvGraphicFramePr>
        <p:xfrm>
          <a:off x="860282" y="2045975"/>
          <a:ext cx="10515600" cy="1463040"/>
        </p:xfrm>
        <a:graphic>
          <a:graphicData uri="http://schemas.openxmlformats.org/drawingml/2006/table">
            <a:tbl>
              <a:tblPr/>
              <a:tblGrid>
                <a:gridCol w="2103120">
                  <a:extLst>
                    <a:ext uri="{9D8B030D-6E8A-4147-A177-3AD203B41FA5}">
                      <a16:colId xmlns:a16="http://schemas.microsoft.com/office/drawing/2014/main" val="1933356037"/>
                    </a:ext>
                  </a:extLst>
                </a:gridCol>
                <a:gridCol w="2103120">
                  <a:extLst>
                    <a:ext uri="{9D8B030D-6E8A-4147-A177-3AD203B41FA5}">
                      <a16:colId xmlns:a16="http://schemas.microsoft.com/office/drawing/2014/main" val="3641965941"/>
                    </a:ext>
                  </a:extLst>
                </a:gridCol>
                <a:gridCol w="2103120">
                  <a:extLst>
                    <a:ext uri="{9D8B030D-6E8A-4147-A177-3AD203B41FA5}">
                      <a16:colId xmlns:a16="http://schemas.microsoft.com/office/drawing/2014/main" val="2483743769"/>
                    </a:ext>
                  </a:extLst>
                </a:gridCol>
                <a:gridCol w="2103120">
                  <a:extLst>
                    <a:ext uri="{9D8B030D-6E8A-4147-A177-3AD203B41FA5}">
                      <a16:colId xmlns:a16="http://schemas.microsoft.com/office/drawing/2014/main" val="2567708286"/>
                    </a:ext>
                  </a:extLst>
                </a:gridCol>
                <a:gridCol w="2103120">
                  <a:extLst>
                    <a:ext uri="{9D8B030D-6E8A-4147-A177-3AD203B41FA5}">
                      <a16:colId xmlns:a16="http://schemas.microsoft.com/office/drawing/2014/main" val="2655193026"/>
                    </a:ext>
                  </a:extLst>
                </a:gridCol>
              </a:tblGrid>
              <a:tr h="0">
                <a:tc>
                  <a:txBody>
                    <a:bodyPr/>
                    <a:lstStyle/>
                    <a:p>
                      <a:pPr>
                        <a:buNone/>
                      </a:pPr>
                      <a:r>
                        <a:rPr lang="en-US" dirty="0"/>
                        <a:t>Model</a:t>
                      </a:r>
                    </a:p>
                  </a:txBody>
                  <a:tcPr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dirty="0"/>
                        <a:t>Accuracy</a:t>
                      </a:r>
                    </a:p>
                  </a:txBody>
                  <a:tcPr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dirty="0"/>
                        <a:t>Precision</a:t>
                      </a:r>
                    </a:p>
                  </a:txBody>
                  <a:tcPr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a:t>Recall</a:t>
                      </a:r>
                    </a:p>
                  </a:txBody>
                  <a:tcPr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US" dirty="0"/>
                        <a:t>Onset hit rate</a:t>
                      </a:r>
                    </a:p>
                  </a:txBody>
                  <a:tcPr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40077907"/>
                  </a:ext>
                </a:extLst>
              </a:tr>
              <a:tr h="0">
                <a:tc>
                  <a:txBody>
                    <a:bodyPr/>
                    <a:lstStyle/>
                    <a:p>
                      <a:pPr>
                        <a:buNone/>
                      </a:pPr>
                      <a:r>
                        <a:rPr lang="en-US" dirty="0"/>
                        <a:t>Logistic regression</a:t>
                      </a:r>
                    </a:p>
                  </a:txBody>
                  <a:tcPr anchor="ctr">
                    <a:lnL>
                      <a:noFill/>
                    </a:lnL>
                    <a:lnR>
                      <a:noFill/>
                    </a:lnR>
                    <a:lnT w="12700" cap="flat" cmpd="sng" algn="ctr">
                      <a:solidFill>
                        <a:schemeClr val="tx1"/>
                      </a:solidFill>
                      <a:prstDash val="solid"/>
                      <a:round/>
                      <a:headEnd type="none" w="med" len="med"/>
                      <a:tailEnd type="none" w="med" len="med"/>
                    </a:lnT>
                    <a:lnB>
                      <a:noFill/>
                    </a:lnB>
                    <a:noFill/>
                  </a:tcPr>
                </a:tc>
                <a:tc>
                  <a:txBody>
                    <a:bodyPr/>
                    <a:lstStyle/>
                    <a:p>
                      <a:pPr algn="r">
                        <a:buNone/>
                      </a:pPr>
                      <a:r>
                        <a:rPr lang="en-US" dirty="0"/>
                        <a:t>85.2%</a:t>
                      </a:r>
                    </a:p>
                  </a:txBody>
                  <a:tcPr anchor="ctr">
                    <a:lnL>
                      <a:noFill/>
                    </a:lnL>
                    <a:lnR>
                      <a:noFill/>
                    </a:lnR>
                    <a:lnT w="12700" cap="flat" cmpd="sng" algn="ctr">
                      <a:solidFill>
                        <a:schemeClr val="tx1"/>
                      </a:solidFill>
                      <a:prstDash val="solid"/>
                      <a:round/>
                      <a:headEnd type="none" w="med" len="med"/>
                      <a:tailEnd type="none" w="med" len="med"/>
                    </a:lnT>
                    <a:lnB>
                      <a:noFill/>
                    </a:lnB>
                    <a:noFill/>
                  </a:tcPr>
                </a:tc>
                <a:tc>
                  <a:txBody>
                    <a:bodyPr/>
                    <a:lstStyle/>
                    <a:p>
                      <a:pPr algn="r">
                        <a:buNone/>
                      </a:pPr>
                      <a:r>
                        <a:rPr lang="en-US" dirty="0"/>
                        <a:t>71.4%</a:t>
                      </a:r>
                    </a:p>
                  </a:txBody>
                  <a:tcPr anchor="ctr">
                    <a:lnL>
                      <a:noFill/>
                    </a:lnL>
                    <a:lnR>
                      <a:noFill/>
                    </a:lnR>
                    <a:lnT w="12700" cap="flat" cmpd="sng" algn="ctr">
                      <a:solidFill>
                        <a:schemeClr val="tx1"/>
                      </a:solidFill>
                      <a:prstDash val="solid"/>
                      <a:round/>
                      <a:headEnd type="none" w="med" len="med"/>
                      <a:tailEnd type="none" w="med" len="med"/>
                    </a:lnT>
                    <a:lnB>
                      <a:noFill/>
                    </a:lnB>
                    <a:noFill/>
                  </a:tcPr>
                </a:tc>
                <a:tc>
                  <a:txBody>
                    <a:bodyPr/>
                    <a:lstStyle/>
                    <a:p>
                      <a:pPr algn="r">
                        <a:buNone/>
                      </a:pPr>
                      <a:r>
                        <a:rPr lang="en-US" dirty="0"/>
                        <a:t>92.1%</a:t>
                      </a:r>
                    </a:p>
                  </a:txBody>
                  <a:tcPr anchor="ctr">
                    <a:lnL>
                      <a:noFill/>
                    </a:lnL>
                    <a:lnR>
                      <a:noFill/>
                    </a:lnR>
                    <a:lnT w="12700" cap="flat" cmpd="sng" algn="ctr">
                      <a:solidFill>
                        <a:schemeClr val="tx1"/>
                      </a:solidFill>
                      <a:prstDash val="solid"/>
                      <a:round/>
                      <a:headEnd type="none" w="med" len="med"/>
                      <a:tailEnd type="none" w="med" len="med"/>
                    </a:lnT>
                    <a:lnB>
                      <a:noFill/>
                    </a:lnB>
                    <a:noFill/>
                  </a:tcPr>
                </a:tc>
                <a:tc>
                  <a:txBody>
                    <a:bodyPr/>
                    <a:lstStyle/>
                    <a:p>
                      <a:pPr algn="r">
                        <a:buNone/>
                      </a:pPr>
                      <a:r>
                        <a:rPr lang="en-US" dirty="0"/>
                        <a:t>70%</a:t>
                      </a:r>
                    </a:p>
                  </a:txBody>
                  <a:tcPr anchor="ctr">
                    <a:lnL>
                      <a:noFill/>
                    </a:lnL>
                    <a:lnR>
                      <a:noFill/>
                    </a:lnR>
                    <a:lnT w="12700" cap="flat" cmpd="sng" algn="ctr">
                      <a:solidFill>
                        <a:schemeClr val="tx1"/>
                      </a:solidFill>
                      <a:prstDash val="solid"/>
                      <a:round/>
                      <a:headEnd type="none" w="med" len="med"/>
                      <a:tailEnd type="none" w="med" len="med"/>
                    </a:lnT>
                    <a:lnB>
                      <a:noFill/>
                    </a:lnB>
                    <a:noFill/>
                  </a:tcPr>
                </a:tc>
                <a:extLst>
                  <a:ext uri="{0D108BD9-81ED-4DB2-BD59-A6C34878D82A}">
                    <a16:rowId xmlns:a16="http://schemas.microsoft.com/office/drawing/2014/main" val="2607817944"/>
                  </a:ext>
                </a:extLst>
              </a:tr>
              <a:tr h="0">
                <a:tc>
                  <a:txBody>
                    <a:bodyPr/>
                    <a:lstStyle/>
                    <a:p>
                      <a:pPr>
                        <a:buNone/>
                      </a:pPr>
                      <a:r>
                        <a:rPr lang="en-US" dirty="0"/>
                        <a:t>Standalone LSTM</a:t>
                      </a:r>
                    </a:p>
                  </a:txBody>
                  <a:tcPr anchor="ctr">
                    <a:lnL>
                      <a:noFill/>
                    </a:lnL>
                    <a:lnR>
                      <a:noFill/>
                    </a:lnR>
                    <a:lnT>
                      <a:noFill/>
                    </a:lnT>
                    <a:lnB>
                      <a:noFill/>
                    </a:lnB>
                    <a:noFill/>
                  </a:tcPr>
                </a:tc>
                <a:tc>
                  <a:txBody>
                    <a:bodyPr/>
                    <a:lstStyle/>
                    <a:p>
                      <a:pPr algn="r">
                        <a:buNone/>
                      </a:pPr>
                      <a:r>
                        <a:rPr lang="en-US" dirty="0"/>
                        <a:t>91.7%</a:t>
                      </a:r>
                    </a:p>
                  </a:txBody>
                  <a:tcPr anchor="ctr">
                    <a:lnL>
                      <a:noFill/>
                    </a:lnL>
                    <a:lnR>
                      <a:noFill/>
                    </a:lnR>
                    <a:lnT>
                      <a:noFill/>
                    </a:lnT>
                    <a:lnB>
                      <a:noFill/>
                    </a:lnB>
                    <a:noFill/>
                  </a:tcPr>
                </a:tc>
                <a:tc>
                  <a:txBody>
                    <a:bodyPr/>
                    <a:lstStyle/>
                    <a:p>
                      <a:pPr algn="r">
                        <a:buNone/>
                      </a:pPr>
                      <a:r>
                        <a:rPr lang="en-US" dirty="0"/>
                        <a:t>87.0%</a:t>
                      </a:r>
                    </a:p>
                  </a:txBody>
                  <a:tcPr anchor="ctr">
                    <a:lnL>
                      <a:noFill/>
                    </a:lnL>
                    <a:lnR>
                      <a:noFill/>
                    </a:lnR>
                    <a:lnT>
                      <a:noFill/>
                    </a:lnT>
                    <a:lnB>
                      <a:noFill/>
                    </a:lnB>
                    <a:noFill/>
                  </a:tcPr>
                </a:tc>
                <a:tc>
                  <a:txBody>
                    <a:bodyPr/>
                    <a:lstStyle/>
                    <a:p>
                      <a:pPr algn="r">
                        <a:buNone/>
                      </a:pPr>
                      <a:r>
                        <a:rPr lang="en-US" dirty="0"/>
                        <a:t>88.2%</a:t>
                      </a:r>
                    </a:p>
                  </a:txBody>
                  <a:tcPr anchor="ctr">
                    <a:lnL>
                      <a:noFill/>
                    </a:lnL>
                    <a:lnR>
                      <a:noFill/>
                    </a:lnR>
                    <a:lnT>
                      <a:noFill/>
                    </a:lnT>
                    <a:lnB>
                      <a:noFill/>
                    </a:lnB>
                    <a:noFill/>
                  </a:tcPr>
                </a:tc>
                <a:tc>
                  <a:txBody>
                    <a:bodyPr/>
                    <a:lstStyle/>
                    <a:p>
                      <a:pPr algn="r">
                        <a:buNone/>
                      </a:pPr>
                      <a:r>
                        <a:rPr lang="en-US" dirty="0"/>
                        <a:t>30%</a:t>
                      </a:r>
                    </a:p>
                  </a:txBody>
                  <a:tcPr anchor="ctr">
                    <a:lnL>
                      <a:noFill/>
                    </a:lnL>
                    <a:lnR>
                      <a:noFill/>
                    </a:lnR>
                    <a:lnT>
                      <a:noFill/>
                    </a:lnT>
                    <a:lnB>
                      <a:noFill/>
                    </a:lnB>
                    <a:noFill/>
                  </a:tcPr>
                </a:tc>
                <a:extLst>
                  <a:ext uri="{0D108BD9-81ED-4DB2-BD59-A6C34878D82A}">
                    <a16:rowId xmlns:a16="http://schemas.microsoft.com/office/drawing/2014/main" val="1410765755"/>
                  </a:ext>
                </a:extLst>
              </a:tr>
              <a:tr h="0">
                <a:tc>
                  <a:txBody>
                    <a:bodyPr/>
                    <a:lstStyle/>
                    <a:p>
                      <a:pPr>
                        <a:buNone/>
                      </a:pPr>
                      <a:r>
                        <a:rPr lang="en-US" dirty="0"/>
                        <a:t>LSTM–EnKF</a:t>
                      </a:r>
                    </a:p>
                  </a:txBody>
                  <a:tcPr anchor="ctr">
                    <a:lnL>
                      <a:noFill/>
                    </a:lnL>
                    <a:lnR>
                      <a:noFill/>
                    </a:lnR>
                    <a:lnT>
                      <a:noFill/>
                    </a:lnT>
                    <a:lnB w="12700" cap="flat" cmpd="sng" algn="ctr">
                      <a:solidFill>
                        <a:schemeClr val="tx1"/>
                      </a:solidFill>
                      <a:prstDash val="solid"/>
                      <a:round/>
                      <a:headEnd type="none" w="med" len="med"/>
                      <a:tailEnd type="none" w="med" len="med"/>
                    </a:lnB>
                    <a:noFill/>
                  </a:tcPr>
                </a:tc>
                <a:tc>
                  <a:txBody>
                    <a:bodyPr/>
                    <a:lstStyle/>
                    <a:p>
                      <a:pPr algn="r">
                        <a:buNone/>
                      </a:pPr>
                      <a:r>
                        <a:rPr lang="en-US" dirty="0"/>
                        <a:t>90.9%</a:t>
                      </a:r>
                    </a:p>
                  </a:txBody>
                  <a:tcPr anchor="ctr">
                    <a:lnL>
                      <a:noFill/>
                    </a:lnL>
                    <a:lnR>
                      <a:noFill/>
                    </a:lnR>
                    <a:lnT>
                      <a:noFill/>
                    </a:lnT>
                    <a:lnB w="12700" cap="flat" cmpd="sng" algn="ctr">
                      <a:solidFill>
                        <a:schemeClr val="tx1"/>
                      </a:solidFill>
                      <a:prstDash val="solid"/>
                      <a:round/>
                      <a:headEnd type="none" w="med" len="med"/>
                      <a:tailEnd type="none" w="med" len="med"/>
                    </a:lnB>
                    <a:noFill/>
                  </a:tcPr>
                </a:tc>
                <a:tc>
                  <a:txBody>
                    <a:bodyPr/>
                    <a:lstStyle/>
                    <a:p>
                      <a:pPr algn="r">
                        <a:buNone/>
                      </a:pPr>
                      <a:r>
                        <a:rPr lang="en-US" dirty="0"/>
                        <a:t>84.8%</a:t>
                      </a:r>
                    </a:p>
                  </a:txBody>
                  <a:tcPr anchor="ctr">
                    <a:lnL>
                      <a:noFill/>
                    </a:lnL>
                    <a:lnR>
                      <a:noFill/>
                    </a:lnR>
                    <a:lnT>
                      <a:noFill/>
                    </a:lnT>
                    <a:lnB w="12700" cap="flat" cmpd="sng" algn="ctr">
                      <a:solidFill>
                        <a:schemeClr val="tx1"/>
                      </a:solidFill>
                      <a:prstDash val="solid"/>
                      <a:round/>
                      <a:headEnd type="none" w="med" len="med"/>
                      <a:tailEnd type="none" w="med" len="med"/>
                    </a:lnB>
                    <a:noFill/>
                  </a:tcPr>
                </a:tc>
                <a:tc>
                  <a:txBody>
                    <a:bodyPr/>
                    <a:lstStyle/>
                    <a:p>
                      <a:pPr algn="r">
                        <a:buNone/>
                      </a:pPr>
                      <a:r>
                        <a:rPr lang="en-US" dirty="0"/>
                        <a:t>88.2%</a:t>
                      </a:r>
                    </a:p>
                  </a:txBody>
                  <a:tcPr anchor="ctr">
                    <a:lnL>
                      <a:noFill/>
                    </a:lnL>
                    <a:lnR>
                      <a:noFill/>
                    </a:lnR>
                    <a:lnT>
                      <a:noFill/>
                    </a:lnT>
                    <a:lnB w="12700" cap="flat" cmpd="sng" algn="ctr">
                      <a:solidFill>
                        <a:schemeClr val="tx1"/>
                      </a:solidFill>
                      <a:prstDash val="solid"/>
                      <a:round/>
                      <a:headEnd type="none" w="med" len="med"/>
                      <a:tailEnd type="none" w="med" len="med"/>
                    </a:lnB>
                    <a:noFill/>
                  </a:tcPr>
                </a:tc>
                <a:tc>
                  <a:txBody>
                    <a:bodyPr/>
                    <a:lstStyle/>
                    <a:p>
                      <a:pPr algn="r">
                        <a:buNone/>
                      </a:pPr>
                      <a:r>
                        <a:rPr lang="en-US" dirty="0"/>
                        <a:t>40%</a:t>
                      </a:r>
                    </a:p>
                  </a:txBody>
                  <a:tcPr anchor="ctr">
                    <a:lnL>
                      <a:noFill/>
                    </a:lnL>
                    <a:lnR>
                      <a:noFill/>
                    </a:lnR>
                    <a:lnT>
                      <a:noFill/>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9001147"/>
                  </a:ext>
                </a:extLst>
              </a:tr>
            </a:tbl>
          </a:graphicData>
        </a:graphic>
      </p:graphicFrame>
      <p:sp>
        <p:nvSpPr>
          <p:cNvPr id="11" name="TextBox 10">
            <a:extLst>
              <a:ext uri="{FF2B5EF4-FFF2-40B4-BE49-F238E27FC236}">
                <a16:creationId xmlns:a16="http://schemas.microsoft.com/office/drawing/2014/main" id="{FFE4EF27-2734-F979-2A52-54A8B757D52C}"/>
              </a:ext>
            </a:extLst>
          </p:cNvPr>
          <p:cNvSpPr txBox="1"/>
          <p:nvPr/>
        </p:nvSpPr>
        <p:spPr>
          <a:xfrm>
            <a:off x="838199" y="1632975"/>
            <a:ext cx="7179846" cy="369332"/>
          </a:xfrm>
          <a:prstGeom prst="rect">
            <a:avLst/>
          </a:prstGeom>
          <a:noFill/>
        </p:spPr>
        <p:txBody>
          <a:bodyPr wrap="square">
            <a:spAutoFit/>
          </a:bodyPr>
          <a:lstStyle/>
          <a:p>
            <a:r>
              <a:rPr lang="en-US" dirty="0">
                <a:solidFill>
                  <a:srgbClr val="004684"/>
                </a:solidFill>
              </a:rPr>
              <a:t>Higher onset detection can come at the cost of more false alarms</a:t>
            </a:r>
          </a:p>
        </p:txBody>
      </p:sp>
      <p:sp>
        <p:nvSpPr>
          <p:cNvPr id="17" name="TextBox 16">
            <a:extLst>
              <a:ext uri="{FF2B5EF4-FFF2-40B4-BE49-F238E27FC236}">
                <a16:creationId xmlns:a16="http://schemas.microsoft.com/office/drawing/2014/main" id="{F3828FED-C6CB-86AC-4E47-5436FE7FFF4F}"/>
              </a:ext>
            </a:extLst>
          </p:cNvPr>
          <p:cNvSpPr txBox="1"/>
          <p:nvPr/>
        </p:nvSpPr>
        <p:spPr>
          <a:xfrm>
            <a:off x="3920329" y="6518904"/>
            <a:ext cx="2327924" cy="276999"/>
          </a:xfrm>
          <a:prstGeom prst="rect">
            <a:avLst/>
          </a:prstGeom>
          <a:noFill/>
        </p:spPr>
        <p:txBody>
          <a:bodyPr wrap="square">
            <a:spAutoFit/>
          </a:bodyPr>
          <a:lstStyle/>
          <a:p>
            <a:r>
              <a:rPr kumimoji="0" lang="da-DK" sz="1200" b="0" i="0" u="none" strike="noStrike" kern="1200" cap="none" spc="0" normalizeH="0" baseline="0" noProof="0" dirty="0">
                <a:ln>
                  <a:noFill/>
                </a:ln>
                <a:solidFill>
                  <a:srgbClr val="000000">
                    <a:tint val="75000"/>
                  </a:srgbClr>
                </a:solidFill>
                <a:effectLst/>
                <a:uLnTx/>
                <a:uFillTx/>
                <a:latin typeface="Arial" panose="020B0604020202020204"/>
                <a:ea typeface="+mn-ea"/>
                <a:cs typeface="Arial" panose="020B0604020202020204" pitchFamily="34" charset="0"/>
              </a:rPr>
              <a:t>ChatGPT 5.5 Generated Iamge </a:t>
            </a:r>
            <a:endParaRPr lang="en-US" dirty="0"/>
          </a:p>
        </p:txBody>
      </p:sp>
      <p:pic>
        <p:nvPicPr>
          <p:cNvPr id="27" name="Picture 26">
            <a:extLst>
              <a:ext uri="{FF2B5EF4-FFF2-40B4-BE49-F238E27FC236}">
                <a16:creationId xmlns:a16="http://schemas.microsoft.com/office/drawing/2014/main" id="{5823285B-AF12-29AD-4C3C-3B63E365BCDA}"/>
              </a:ext>
            </a:extLst>
          </p:cNvPr>
          <p:cNvPicPr>
            <a:picLocks noChangeAspect="1"/>
          </p:cNvPicPr>
          <p:nvPr/>
        </p:nvPicPr>
        <p:blipFill>
          <a:blip r:embed="rId3">
            <a:extLst>
              <a:ext uri="{28A0092B-C50C-407E-A947-70E740481C1C}">
                <a14:useLocalDpi xmlns:a14="http://schemas.microsoft.com/office/drawing/2010/main" val="0"/>
              </a:ext>
            </a:extLst>
          </a:blip>
          <a:srcRect t="8568"/>
          <a:stretch>
            <a:fillRect/>
          </a:stretch>
        </p:blipFill>
        <p:spPr>
          <a:xfrm>
            <a:off x="739597" y="3704272"/>
            <a:ext cx="5508656" cy="2834640"/>
          </a:xfrm>
          <a:prstGeom prst="rect">
            <a:avLst/>
          </a:prstGeom>
        </p:spPr>
      </p:pic>
    </p:spTree>
    <p:extLst>
      <p:ext uri="{BB962C8B-B14F-4D97-AF65-F5344CB8AC3E}">
        <p14:creationId xmlns:p14="http://schemas.microsoft.com/office/powerpoint/2010/main" val="35260266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719988-2CF3-F64F-A8A2-12CAB29231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FB8A24-89CD-01F3-A04E-61E49501104B}"/>
              </a:ext>
            </a:extLst>
          </p:cNvPr>
          <p:cNvSpPr>
            <a:spLocks noGrp="1"/>
          </p:cNvSpPr>
          <p:nvPr>
            <p:ph type="title"/>
          </p:nvPr>
        </p:nvSpPr>
        <p:spPr/>
        <p:txBody>
          <a:bodyPr/>
          <a:lstStyle/>
          <a:p>
            <a:r>
              <a:rPr lang="en-US" dirty="0">
                <a:solidFill>
                  <a:srgbClr val="004684"/>
                </a:solidFill>
              </a:rPr>
              <a:t>Uncertainty rises during bloom transitions: Onset and decay</a:t>
            </a:r>
          </a:p>
        </p:txBody>
      </p:sp>
      <p:sp>
        <p:nvSpPr>
          <p:cNvPr id="7" name="Slide Number Placeholder 4">
            <a:extLst>
              <a:ext uri="{FF2B5EF4-FFF2-40B4-BE49-F238E27FC236}">
                <a16:creationId xmlns:a16="http://schemas.microsoft.com/office/drawing/2014/main" id="{B9B05CED-8DFA-52A1-726E-4F712D600349}"/>
              </a:ext>
            </a:extLst>
          </p:cNvPr>
          <p:cNvSpPr>
            <a:spLocks noGrp="1"/>
          </p:cNvSpPr>
          <p:nvPr>
            <p:ph type="sldNum" sz="quarter" idx="17"/>
          </p:nvPr>
        </p:nvSpPr>
        <p:spPr>
          <a:xfrm>
            <a:off x="6677526" y="6356350"/>
            <a:ext cx="4676274" cy="365125"/>
          </a:xfrm>
        </p:spPr>
        <p:txBody>
          <a:bodyPr/>
          <a:lstStyle/>
          <a:p>
            <a:r>
              <a:rPr lang="da-DK" dirty="0"/>
              <a:t>Blanco et al. (In-Review)</a:t>
            </a:r>
          </a:p>
        </p:txBody>
      </p:sp>
      <p:pic>
        <p:nvPicPr>
          <p:cNvPr id="4" name="Picture 3">
            <a:extLst>
              <a:ext uri="{FF2B5EF4-FFF2-40B4-BE49-F238E27FC236}">
                <a16:creationId xmlns:a16="http://schemas.microsoft.com/office/drawing/2014/main" id="{651296F9-BAB5-EE66-D645-176006E14507}"/>
              </a:ext>
            </a:extLst>
          </p:cNvPr>
          <p:cNvPicPr>
            <a:picLocks noChangeAspect="1"/>
          </p:cNvPicPr>
          <p:nvPr/>
        </p:nvPicPr>
        <p:blipFill>
          <a:blip r:embed="rId3"/>
          <a:stretch>
            <a:fillRect/>
          </a:stretch>
        </p:blipFill>
        <p:spPr>
          <a:xfrm>
            <a:off x="2145954" y="1356553"/>
            <a:ext cx="7900091" cy="4934519"/>
          </a:xfrm>
          <a:prstGeom prst="rect">
            <a:avLst/>
          </a:prstGeom>
        </p:spPr>
      </p:pic>
    </p:spTree>
    <p:extLst>
      <p:ext uri="{BB962C8B-B14F-4D97-AF65-F5344CB8AC3E}">
        <p14:creationId xmlns:p14="http://schemas.microsoft.com/office/powerpoint/2010/main" val="41296418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78EFA-1E2D-2015-3DD8-08F18C45EDDF}"/>
              </a:ext>
            </a:extLst>
          </p:cNvPr>
          <p:cNvSpPr>
            <a:spLocks noGrp="1"/>
          </p:cNvSpPr>
          <p:nvPr>
            <p:ph type="title"/>
          </p:nvPr>
        </p:nvSpPr>
        <p:spPr/>
        <p:txBody>
          <a:bodyPr/>
          <a:lstStyle/>
          <a:p>
            <a:r>
              <a:rPr lang="en-US" dirty="0">
                <a:solidFill>
                  <a:srgbClr val="004684"/>
                </a:solidFill>
              </a:rPr>
              <a:t>The model shows a useful one-week early signal, but persistence means timing should be interpreted cautiously</a:t>
            </a:r>
          </a:p>
        </p:txBody>
      </p:sp>
      <p:pic>
        <p:nvPicPr>
          <p:cNvPr id="6" name="Picture 5">
            <a:extLst>
              <a:ext uri="{FF2B5EF4-FFF2-40B4-BE49-F238E27FC236}">
                <a16:creationId xmlns:a16="http://schemas.microsoft.com/office/drawing/2014/main" id="{DC86505D-A8BB-8A42-237A-93C63D0F8A91}"/>
              </a:ext>
            </a:extLst>
          </p:cNvPr>
          <p:cNvPicPr>
            <a:picLocks noChangeAspect="1"/>
          </p:cNvPicPr>
          <p:nvPr/>
        </p:nvPicPr>
        <p:blipFill>
          <a:blip r:embed="rId3"/>
          <a:stretch>
            <a:fillRect/>
          </a:stretch>
        </p:blipFill>
        <p:spPr>
          <a:xfrm>
            <a:off x="433906" y="1912851"/>
            <a:ext cx="5944115" cy="3712786"/>
          </a:xfrm>
          <a:prstGeom prst="rect">
            <a:avLst/>
          </a:prstGeom>
        </p:spPr>
      </p:pic>
      <p:pic>
        <p:nvPicPr>
          <p:cNvPr id="8" name="Picture 7">
            <a:extLst>
              <a:ext uri="{FF2B5EF4-FFF2-40B4-BE49-F238E27FC236}">
                <a16:creationId xmlns:a16="http://schemas.microsoft.com/office/drawing/2014/main" id="{64C5FCD8-E5FE-0208-D3EA-869094A46596}"/>
              </a:ext>
            </a:extLst>
          </p:cNvPr>
          <p:cNvPicPr>
            <a:picLocks noChangeAspect="1"/>
          </p:cNvPicPr>
          <p:nvPr/>
        </p:nvPicPr>
        <p:blipFill>
          <a:blip r:embed="rId4"/>
          <a:stretch>
            <a:fillRect/>
          </a:stretch>
        </p:blipFill>
        <p:spPr>
          <a:xfrm>
            <a:off x="6583277" y="1951547"/>
            <a:ext cx="5174817" cy="2912382"/>
          </a:xfrm>
          <a:prstGeom prst="rect">
            <a:avLst/>
          </a:prstGeom>
        </p:spPr>
      </p:pic>
      <p:sp>
        <p:nvSpPr>
          <p:cNvPr id="9" name="TextBox 8">
            <a:extLst>
              <a:ext uri="{FF2B5EF4-FFF2-40B4-BE49-F238E27FC236}">
                <a16:creationId xmlns:a16="http://schemas.microsoft.com/office/drawing/2014/main" id="{06A56875-AD47-22E4-F124-2781C23E24E0}"/>
              </a:ext>
            </a:extLst>
          </p:cNvPr>
          <p:cNvSpPr txBox="1"/>
          <p:nvPr/>
        </p:nvSpPr>
        <p:spPr>
          <a:xfrm>
            <a:off x="9332302" y="4863929"/>
            <a:ext cx="2327924" cy="276999"/>
          </a:xfrm>
          <a:prstGeom prst="rect">
            <a:avLst/>
          </a:prstGeom>
          <a:noFill/>
        </p:spPr>
        <p:txBody>
          <a:bodyPr wrap="square">
            <a:spAutoFit/>
          </a:bodyPr>
          <a:lstStyle/>
          <a:p>
            <a:r>
              <a:rPr kumimoji="0" lang="da-DK" sz="1200" b="0" i="0" u="none" strike="noStrike" kern="1200" cap="none" spc="0" normalizeH="0" baseline="0" noProof="0" dirty="0">
                <a:ln>
                  <a:noFill/>
                </a:ln>
                <a:solidFill>
                  <a:srgbClr val="000000">
                    <a:tint val="75000"/>
                  </a:srgbClr>
                </a:solidFill>
                <a:effectLst/>
                <a:uLnTx/>
                <a:uFillTx/>
                <a:latin typeface="Arial" panose="020B0604020202020204"/>
                <a:ea typeface="+mn-ea"/>
                <a:cs typeface="Arial" panose="020B0604020202020204" pitchFamily="34" charset="0"/>
              </a:rPr>
              <a:t>ChatGPT 5.5 Generated Iamge </a:t>
            </a:r>
            <a:endParaRPr lang="en-US" dirty="0"/>
          </a:p>
        </p:txBody>
      </p:sp>
      <p:sp>
        <p:nvSpPr>
          <p:cNvPr id="10" name="Slide Number Placeholder 4">
            <a:extLst>
              <a:ext uri="{FF2B5EF4-FFF2-40B4-BE49-F238E27FC236}">
                <a16:creationId xmlns:a16="http://schemas.microsoft.com/office/drawing/2014/main" id="{452BF713-A1CA-8166-323E-E271B62299D1}"/>
              </a:ext>
            </a:extLst>
          </p:cNvPr>
          <p:cNvSpPr>
            <a:spLocks noGrp="1"/>
          </p:cNvSpPr>
          <p:nvPr>
            <p:ph type="sldNum" sz="quarter" idx="17"/>
          </p:nvPr>
        </p:nvSpPr>
        <p:spPr>
          <a:xfrm>
            <a:off x="6677526" y="6356350"/>
            <a:ext cx="4676274" cy="365125"/>
          </a:xfrm>
        </p:spPr>
        <p:txBody>
          <a:bodyPr/>
          <a:lstStyle/>
          <a:p>
            <a:r>
              <a:rPr lang="da-DK" dirty="0"/>
              <a:t>Blanco et al. (In-Review)</a:t>
            </a:r>
          </a:p>
        </p:txBody>
      </p:sp>
    </p:spTree>
    <p:extLst>
      <p:ext uri="{BB962C8B-B14F-4D97-AF65-F5344CB8AC3E}">
        <p14:creationId xmlns:p14="http://schemas.microsoft.com/office/powerpoint/2010/main" val="6249319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extBox 36">
            <a:extLst>
              <a:ext uri="{FF2B5EF4-FFF2-40B4-BE49-F238E27FC236}">
                <a16:creationId xmlns:a16="http://schemas.microsoft.com/office/drawing/2014/main" id="{1C5175A7-AE3E-07EF-DF5B-A89F815C1956}"/>
              </a:ext>
            </a:extLst>
          </p:cNvPr>
          <p:cNvSpPr txBox="1"/>
          <p:nvPr/>
        </p:nvSpPr>
        <p:spPr>
          <a:xfrm>
            <a:off x="5601210" y="4534853"/>
            <a:ext cx="5394960" cy="1015663"/>
          </a:xfrm>
          <a:prstGeom prst="rect">
            <a:avLst/>
          </a:prstGeom>
          <a:solidFill>
            <a:schemeClr val="accent1">
              <a:lumMod val="20000"/>
              <a:lumOff val="80000"/>
            </a:schemeClr>
          </a:solidFill>
          <a:ln>
            <a:solidFill>
              <a:schemeClr val="tx1"/>
            </a:solidFill>
          </a:ln>
        </p:spPr>
        <p:txBody>
          <a:bodyPr wrap="square" rtlCol="0">
            <a:spAutoFit/>
          </a:bodyPr>
          <a:lstStyle>
            <a:defPPr>
              <a:defRPr lang="en-US"/>
            </a:defPPr>
            <a:lvl1pPr>
              <a:defRPr sz="20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Task 4.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Model</a:t>
            </a:r>
            <a:r>
              <a:rPr kumimoji="0" lang="en-US" sz="2000" b="0" i="0" u="none" strike="noStrike" kern="1200" cap="none" spc="0" normalizeH="0" baseline="0" noProof="0" dirty="0">
                <a:ln>
                  <a:noFill/>
                </a:ln>
                <a:solidFill>
                  <a:srgbClr val="FF0000"/>
                </a:solidFill>
                <a:effectLst/>
                <a:uLnTx/>
                <a:uFillTx/>
                <a:latin typeface="Calibri" panose="020F0502020204030204"/>
                <a:ea typeface="+mn-ea"/>
                <a:cs typeface="+mn-cs"/>
              </a:rPr>
              <a:t> future health impacts of red tides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by linking red tide projection to respiratory health outcomes under different climate scenarios</a:t>
            </a:r>
          </a:p>
        </p:txBody>
      </p:sp>
      <p:sp>
        <p:nvSpPr>
          <p:cNvPr id="38" name="TextBox 37">
            <a:extLst>
              <a:ext uri="{FF2B5EF4-FFF2-40B4-BE49-F238E27FC236}">
                <a16:creationId xmlns:a16="http://schemas.microsoft.com/office/drawing/2014/main" id="{F92F9B41-93D3-7431-8AC3-97E97651B61B}"/>
              </a:ext>
            </a:extLst>
          </p:cNvPr>
          <p:cNvSpPr txBox="1"/>
          <p:nvPr/>
        </p:nvSpPr>
        <p:spPr>
          <a:xfrm>
            <a:off x="5601210" y="5958929"/>
            <a:ext cx="5394960" cy="707886"/>
          </a:xfrm>
          <a:prstGeom prst="rect">
            <a:avLst/>
          </a:prstGeom>
          <a:solidFill>
            <a:schemeClr val="accent1">
              <a:lumMod val="20000"/>
              <a:lumOff val="80000"/>
            </a:schemeClr>
          </a:solidFill>
          <a:ln>
            <a:solidFill>
              <a:schemeClr val="tx1"/>
            </a:solidFill>
          </a:ln>
        </p:spPr>
        <p:txBody>
          <a:bodyPr wrap="square" rtlCol="0">
            <a:spAutoFit/>
          </a:bodyPr>
          <a:lstStyle>
            <a:defPPr>
              <a:defRPr lang="en-US"/>
            </a:defPPr>
            <a:lvl1pPr>
              <a:defRPr sz="20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Task 5.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Develop </a:t>
            </a:r>
            <a:r>
              <a:rPr kumimoji="0" lang="en-US" sz="2000" b="0" i="0" u="none" strike="noStrike" kern="1200" cap="none" spc="0" normalizeH="0" baseline="0" noProof="0" dirty="0">
                <a:ln>
                  <a:noFill/>
                </a:ln>
                <a:solidFill>
                  <a:srgbClr val="FF0000"/>
                </a:solidFill>
                <a:effectLst/>
                <a:uLnTx/>
                <a:uFillTx/>
                <a:latin typeface="Calibri" panose="020F0502020204030204"/>
                <a:ea typeface="+mn-ea"/>
                <a:cs typeface="+mn-cs"/>
              </a:rPr>
              <a:t>public health mitigation strategies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through integration and stakeholder engagement</a:t>
            </a:r>
            <a:endParaRPr kumimoji="0" lang="en-US" sz="20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B4F15B7D-E58C-8C28-3336-5069C36F2288}"/>
              </a:ext>
            </a:extLst>
          </p:cNvPr>
          <p:cNvSpPr txBox="1"/>
          <p:nvPr/>
        </p:nvSpPr>
        <p:spPr>
          <a:xfrm>
            <a:off x="6694143" y="2689915"/>
            <a:ext cx="4835348" cy="400110"/>
          </a:xfrm>
          <a:prstGeom prst="rect">
            <a:avLst/>
          </a:prstGeom>
          <a:noFill/>
          <a:ln>
            <a:solidFill>
              <a:schemeClr val="bg1"/>
            </a:solidFill>
          </a:ln>
        </p:spPr>
        <p:txBody>
          <a:bodyPr wrap="square" rtlCol="0">
            <a:spAutoFit/>
          </a:bodyPr>
          <a:lstStyle>
            <a:defPPr>
              <a:defRPr lang="en-US"/>
            </a:defPPr>
            <a:lvl1pPr algn="ctr">
              <a:defRPr sz="2400">
                <a:solidFill>
                  <a:srgbClr val="00B050"/>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Red tide event machine learning models</a:t>
            </a:r>
          </a:p>
        </p:txBody>
      </p:sp>
      <p:sp>
        <p:nvSpPr>
          <p:cNvPr id="40" name="TextBox 39">
            <a:extLst>
              <a:ext uri="{FF2B5EF4-FFF2-40B4-BE49-F238E27FC236}">
                <a16:creationId xmlns:a16="http://schemas.microsoft.com/office/drawing/2014/main" id="{1566AEFA-5429-8245-5F49-B572603454C7}"/>
              </a:ext>
            </a:extLst>
          </p:cNvPr>
          <p:cNvSpPr txBox="1"/>
          <p:nvPr/>
        </p:nvSpPr>
        <p:spPr>
          <a:xfrm>
            <a:off x="6694143" y="1272062"/>
            <a:ext cx="2636520" cy="408413"/>
          </a:xfrm>
          <a:prstGeom prst="rect">
            <a:avLst/>
          </a:prstGeom>
          <a:noFill/>
          <a:ln>
            <a:solidFill>
              <a:schemeClr val="bg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Red tide event data</a:t>
            </a:r>
          </a:p>
        </p:txBody>
      </p:sp>
      <p:cxnSp>
        <p:nvCxnSpPr>
          <p:cNvPr id="21" name="Straight Arrow Connector 20">
            <a:extLst>
              <a:ext uri="{FF2B5EF4-FFF2-40B4-BE49-F238E27FC236}">
                <a16:creationId xmlns:a16="http://schemas.microsoft.com/office/drawing/2014/main" id="{A08BF363-9ED0-6D83-21AB-8F3ABDB51C5D}"/>
              </a:ext>
            </a:extLst>
          </p:cNvPr>
          <p:cNvCxnSpPr>
            <a:stCxn id="30" idx="2"/>
            <a:endCxn id="35" idx="0"/>
          </p:cNvCxnSpPr>
          <p:nvPr/>
        </p:nvCxnSpPr>
        <p:spPr>
          <a:xfrm>
            <a:off x="8298690" y="1278285"/>
            <a:ext cx="0" cy="4084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64227C58-4894-1505-1B59-832A0BD070CB}"/>
              </a:ext>
            </a:extLst>
          </p:cNvPr>
          <p:cNvCxnSpPr>
            <a:stCxn id="35" idx="2"/>
            <a:endCxn id="36" idx="0"/>
          </p:cNvCxnSpPr>
          <p:nvPr/>
        </p:nvCxnSpPr>
        <p:spPr>
          <a:xfrm>
            <a:off x="8298690" y="2702362"/>
            <a:ext cx="0" cy="4084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F3B16002-31CF-6D2F-F7AA-45AF8DCEF863}"/>
              </a:ext>
            </a:extLst>
          </p:cNvPr>
          <p:cNvCxnSpPr>
            <a:stCxn id="36" idx="2"/>
            <a:endCxn id="37" idx="0"/>
          </p:cNvCxnSpPr>
          <p:nvPr/>
        </p:nvCxnSpPr>
        <p:spPr>
          <a:xfrm>
            <a:off x="8298690" y="4126439"/>
            <a:ext cx="0" cy="4084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09BEA2FC-7081-A2C3-03D8-F4ACDBC91B3D}"/>
              </a:ext>
            </a:extLst>
          </p:cNvPr>
          <p:cNvCxnSpPr>
            <a:cxnSpLocks/>
            <a:stCxn id="37" idx="2"/>
            <a:endCxn id="38" idx="0"/>
          </p:cNvCxnSpPr>
          <p:nvPr/>
        </p:nvCxnSpPr>
        <p:spPr>
          <a:xfrm>
            <a:off x="8298690" y="5550516"/>
            <a:ext cx="0" cy="40841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16DFA66D-3B89-5712-BFFC-7D523DE53D1A}"/>
              </a:ext>
            </a:extLst>
          </p:cNvPr>
          <p:cNvSpPr txBox="1"/>
          <p:nvPr/>
        </p:nvSpPr>
        <p:spPr>
          <a:xfrm>
            <a:off x="5601210" y="1686699"/>
            <a:ext cx="5394960" cy="1015663"/>
          </a:xfrm>
          <a:prstGeom prst="rect">
            <a:avLst/>
          </a:prstGeom>
          <a:solidFill>
            <a:schemeClr val="accent1">
              <a:lumMod val="20000"/>
              <a:lumOff val="80000"/>
            </a:schemeClr>
          </a:solidFill>
          <a:ln>
            <a:solidFill>
              <a:schemeClr val="tx1"/>
            </a:solidFill>
          </a:ln>
        </p:spPr>
        <p:txBody>
          <a:bodyPr wrap="square" rtlCol="0">
            <a:spAutoFit/>
          </a:bodyPr>
          <a:lstStyle>
            <a:defPPr>
              <a:defRPr lang="en-US"/>
            </a:defPPr>
            <a:lvl1pPr>
              <a:defRPr sz="20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Task 2</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Develop </a:t>
            </a:r>
            <a:r>
              <a:rPr kumimoji="0" lang="en-US" sz="2000" b="0" i="0" u="none" strike="noStrike" kern="1200" cap="none" spc="0" normalizeH="0" baseline="0" noProof="0" dirty="0">
                <a:ln>
                  <a:noFill/>
                </a:ln>
                <a:solidFill>
                  <a:srgbClr val="FF0000"/>
                </a:solidFill>
                <a:effectLst/>
                <a:uLnTx/>
                <a:uFillTx/>
                <a:latin typeface="Calibri" panose="020F0502020204030204"/>
                <a:ea typeface="+mn-ea"/>
                <a:cs typeface="+mn-cs"/>
              </a:rPr>
              <a:t>machine learning models for predicting red tide events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based on climate and environmental drivers </a:t>
            </a:r>
          </a:p>
        </p:txBody>
      </p:sp>
      <p:sp>
        <p:nvSpPr>
          <p:cNvPr id="28" name="TextBox 27">
            <a:extLst>
              <a:ext uri="{FF2B5EF4-FFF2-40B4-BE49-F238E27FC236}">
                <a16:creationId xmlns:a16="http://schemas.microsoft.com/office/drawing/2014/main" id="{9D4FCBDE-AC2D-7E38-9024-ADC2643614DF}"/>
              </a:ext>
            </a:extLst>
          </p:cNvPr>
          <p:cNvSpPr txBox="1"/>
          <p:nvPr/>
        </p:nvSpPr>
        <p:spPr>
          <a:xfrm>
            <a:off x="6694143" y="4122475"/>
            <a:ext cx="3908246" cy="400110"/>
          </a:xfrm>
          <a:prstGeom prst="rect">
            <a:avLst/>
          </a:prstGeom>
          <a:noFill/>
          <a:ln>
            <a:solidFill>
              <a:schemeClr val="bg1"/>
            </a:solidFill>
          </a:ln>
        </p:spPr>
        <p:txBody>
          <a:bodyPr wrap="square" rtlCol="0">
            <a:spAutoFit/>
          </a:bodyPr>
          <a:lstStyle>
            <a:defPPr>
              <a:defRPr lang="en-US"/>
            </a:defPPr>
            <a:lvl1pPr algn="ctr">
              <a:defRPr sz="2400">
                <a:solidFill>
                  <a:srgbClr val="00B050"/>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Red tide event future projections</a:t>
            </a:r>
          </a:p>
        </p:txBody>
      </p:sp>
      <p:sp>
        <p:nvSpPr>
          <p:cNvPr id="36" name="TextBox 35">
            <a:extLst>
              <a:ext uri="{FF2B5EF4-FFF2-40B4-BE49-F238E27FC236}">
                <a16:creationId xmlns:a16="http://schemas.microsoft.com/office/drawing/2014/main" id="{10141A06-FCE0-350D-27A4-A255E4D62ED3}"/>
              </a:ext>
            </a:extLst>
          </p:cNvPr>
          <p:cNvSpPr txBox="1"/>
          <p:nvPr/>
        </p:nvSpPr>
        <p:spPr>
          <a:xfrm>
            <a:off x="5601210" y="3110776"/>
            <a:ext cx="5394960" cy="1015663"/>
          </a:xfrm>
          <a:prstGeom prst="rect">
            <a:avLst/>
          </a:prstGeom>
          <a:solidFill>
            <a:schemeClr val="accent1">
              <a:lumMod val="20000"/>
              <a:lumOff val="80000"/>
            </a:schemeClr>
          </a:solidFill>
          <a:ln>
            <a:solidFill>
              <a:schemeClr val="tx1"/>
            </a:solidFill>
          </a:ln>
        </p:spPr>
        <p:txBody>
          <a:bodyPr wrap="square" rtlCol="0">
            <a:spAutoFit/>
          </a:bodyPr>
          <a:lstStyle>
            <a:defPPr>
              <a:defRPr lang="en-US"/>
            </a:defPPr>
            <a:lvl1pPr>
              <a:defRPr sz="20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Task 3</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Develop </a:t>
            </a:r>
            <a:r>
              <a:rPr kumimoji="0" lang="en-US" sz="2000" b="0" i="0" u="none" strike="noStrike" kern="1200" cap="none" spc="0" normalizeH="0" baseline="0" noProof="0" dirty="0">
                <a:ln>
                  <a:noFill/>
                </a:ln>
                <a:solidFill>
                  <a:srgbClr val="FF0000"/>
                </a:solidFill>
                <a:effectLst/>
                <a:uLnTx/>
                <a:uFillTx/>
                <a:latin typeface="Calibri" panose="020F0502020204030204"/>
                <a:ea typeface="+mn-ea"/>
                <a:cs typeface="+mn-cs"/>
              </a:rPr>
              <a:t>Earth system model ensemble to project red tide events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under different climate scenarios using ML models</a:t>
            </a:r>
          </a:p>
        </p:txBody>
      </p:sp>
      <p:sp>
        <p:nvSpPr>
          <p:cNvPr id="30" name="TextBox 29">
            <a:extLst>
              <a:ext uri="{FF2B5EF4-FFF2-40B4-BE49-F238E27FC236}">
                <a16:creationId xmlns:a16="http://schemas.microsoft.com/office/drawing/2014/main" id="{2D7D2459-CB1D-1DD1-CCAD-EC572B75A9F4}"/>
              </a:ext>
            </a:extLst>
          </p:cNvPr>
          <p:cNvSpPr txBox="1"/>
          <p:nvPr/>
        </p:nvSpPr>
        <p:spPr>
          <a:xfrm>
            <a:off x="5601210" y="262622"/>
            <a:ext cx="5394960" cy="1015663"/>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Rask 1.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Collect and analyze of ground-based and remote sensing data on </a:t>
            </a:r>
            <a:r>
              <a:rPr kumimoji="0" lang="en-US" sz="2000" b="0" i="0" u="none" strike="noStrike" kern="1200" cap="none" spc="0" normalizeH="0" baseline="0" noProof="0" dirty="0">
                <a:ln>
                  <a:noFill/>
                </a:ln>
                <a:solidFill>
                  <a:srgbClr val="FF0000"/>
                </a:solidFill>
                <a:effectLst/>
                <a:uLnTx/>
                <a:uFillTx/>
                <a:latin typeface="Calibri" panose="020F0502020204030204"/>
                <a:ea typeface="+mn-ea"/>
                <a:cs typeface="+mn-cs"/>
              </a:rPr>
              <a:t>red tide event, and red tide public health data</a:t>
            </a:r>
          </a:p>
        </p:txBody>
      </p:sp>
      <p:sp>
        <p:nvSpPr>
          <p:cNvPr id="34" name="TextBox 33">
            <a:extLst>
              <a:ext uri="{FF2B5EF4-FFF2-40B4-BE49-F238E27FC236}">
                <a16:creationId xmlns:a16="http://schemas.microsoft.com/office/drawing/2014/main" id="{41A45474-2856-9849-A915-44D6511C8E17}"/>
              </a:ext>
            </a:extLst>
          </p:cNvPr>
          <p:cNvSpPr txBox="1"/>
          <p:nvPr/>
        </p:nvSpPr>
        <p:spPr>
          <a:xfrm rot="5400000">
            <a:off x="10007041" y="2782067"/>
            <a:ext cx="3207655" cy="400110"/>
          </a:xfrm>
          <a:prstGeom prst="rect">
            <a:avLst/>
          </a:prstGeom>
          <a:noFill/>
          <a:ln>
            <a:solidFill>
              <a:schemeClr val="bg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Red tide public health data</a:t>
            </a:r>
          </a:p>
        </p:txBody>
      </p:sp>
      <p:cxnSp>
        <p:nvCxnSpPr>
          <p:cNvPr id="41" name="Connector: Elbow 40">
            <a:extLst>
              <a:ext uri="{FF2B5EF4-FFF2-40B4-BE49-F238E27FC236}">
                <a16:creationId xmlns:a16="http://schemas.microsoft.com/office/drawing/2014/main" id="{F0A607FB-782D-52E6-0906-656827A14FF2}"/>
              </a:ext>
            </a:extLst>
          </p:cNvPr>
          <p:cNvCxnSpPr>
            <a:stCxn id="30" idx="3"/>
            <a:endCxn id="37" idx="3"/>
          </p:cNvCxnSpPr>
          <p:nvPr/>
        </p:nvCxnSpPr>
        <p:spPr>
          <a:xfrm>
            <a:off x="10996170" y="770454"/>
            <a:ext cx="12700" cy="4272231"/>
          </a:xfrm>
          <a:prstGeom prst="bentConnector3">
            <a:avLst>
              <a:gd name="adj1" fmla="val 265714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EDF3CAC-74DC-DC6C-FA48-8520F7197FB9}"/>
              </a:ext>
            </a:extLst>
          </p:cNvPr>
          <p:cNvSpPr txBox="1"/>
          <p:nvPr/>
        </p:nvSpPr>
        <p:spPr>
          <a:xfrm>
            <a:off x="5921257" y="5526735"/>
            <a:ext cx="4727559" cy="400110"/>
          </a:xfrm>
          <a:prstGeom prst="rect">
            <a:avLst/>
          </a:prstGeom>
          <a:noFill/>
          <a:ln>
            <a:solidFill>
              <a:schemeClr val="bg1"/>
            </a:solidFill>
          </a:ln>
        </p:spPr>
        <p:txBody>
          <a:bodyPr wrap="square" rtlCol="0">
            <a:spAutoFit/>
          </a:bodyPr>
          <a:lstStyle>
            <a:defPPr>
              <a:defRPr lang="en-US"/>
            </a:defPPr>
            <a:lvl1pPr algn="ctr">
              <a:defRPr sz="2400">
                <a:solidFill>
                  <a:srgbClr val="00B050"/>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Red tide public health future projections</a:t>
            </a:r>
          </a:p>
        </p:txBody>
      </p:sp>
      <p:sp>
        <p:nvSpPr>
          <p:cNvPr id="3" name="TextBox 2">
            <a:extLst>
              <a:ext uri="{FF2B5EF4-FFF2-40B4-BE49-F238E27FC236}">
                <a16:creationId xmlns:a16="http://schemas.microsoft.com/office/drawing/2014/main" id="{70116F2A-DB70-268E-1FFF-A755C1DD7E68}"/>
              </a:ext>
            </a:extLst>
          </p:cNvPr>
          <p:cNvSpPr txBox="1"/>
          <p:nvPr/>
        </p:nvSpPr>
        <p:spPr>
          <a:xfrm>
            <a:off x="300298" y="262622"/>
            <a:ext cx="5288211" cy="1643527"/>
          </a:xfrm>
          <a:prstGeom prst="rect">
            <a:avLst/>
          </a:prstGeom>
        </p:spPr>
        <p:txBody>
          <a:bodyPr vert="horz" lIns="0" tIns="0" rIns="0" bIns="0" rtlCol="0" anchor="t">
            <a:noAutofit/>
          </a:bodyPr>
          <a:lstStyle>
            <a:lvl1pPr>
              <a:lnSpc>
                <a:spcPct val="90000"/>
              </a:lnSpc>
              <a:spcBef>
                <a:spcPct val="0"/>
              </a:spcBef>
              <a:buNone/>
              <a:defRPr sz="2800" b="1">
                <a:solidFill>
                  <a:srgbClr val="004684"/>
                </a:solidFill>
                <a:latin typeface="+mj-lt"/>
                <a:ea typeface="+mj-ea"/>
                <a:cs typeface="Arial" panose="020B0604020202020204" pitchFamily="34" charset="0"/>
              </a:defRPr>
            </a:lvl1pPr>
          </a:lstStyle>
          <a:p>
            <a:r>
              <a:rPr lang="en-US" dirty="0"/>
              <a:t>Data-model framework of predicting and mitigating red tide health impacts under climate change</a:t>
            </a:r>
          </a:p>
        </p:txBody>
      </p:sp>
      <p:pic>
        <p:nvPicPr>
          <p:cNvPr id="52" name="Picture 51">
            <a:extLst>
              <a:ext uri="{FF2B5EF4-FFF2-40B4-BE49-F238E27FC236}">
                <a16:creationId xmlns:a16="http://schemas.microsoft.com/office/drawing/2014/main" id="{BD33A36A-B0F0-4A57-2D3A-E11CBD94ADED}"/>
              </a:ext>
            </a:extLst>
          </p:cNvPr>
          <p:cNvPicPr>
            <a:picLocks noChangeAspect="1"/>
          </p:cNvPicPr>
          <p:nvPr/>
        </p:nvPicPr>
        <p:blipFill>
          <a:blip r:embed="rId3"/>
          <a:stretch>
            <a:fillRect/>
          </a:stretch>
        </p:blipFill>
        <p:spPr>
          <a:xfrm>
            <a:off x="399675" y="2689915"/>
            <a:ext cx="4629709" cy="3976860"/>
          </a:xfrm>
          <a:prstGeom prst="rect">
            <a:avLst/>
          </a:prstGeom>
        </p:spPr>
      </p:pic>
    </p:spTree>
    <p:extLst>
      <p:ext uri="{BB962C8B-B14F-4D97-AF65-F5344CB8AC3E}">
        <p14:creationId xmlns:p14="http://schemas.microsoft.com/office/powerpoint/2010/main" val="3327445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D4C6B6-23B1-3D5F-71CE-7F0AD7D24B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4E0363-482C-4F2D-C9A1-6CBE599E6738}"/>
              </a:ext>
            </a:extLst>
          </p:cNvPr>
          <p:cNvSpPr>
            <a:spLocks noGrp="1"/>
          </p:cNvSpPr>
          <p:nvPr>
            <p:ph type="title"/>
          </p:nvPr>
        </p:nvSpPr>
        <p:spPr/>
        <p:txBody>
          <a:bodyPr/>
          <a:lstStyle/>
          <a:p>
            <a:r>
              <a:rPr lang="en-US" dirty="0">
                <a:solidFill>
                  <a:srgbClr val="004684"/>
                </a:solidFill>
              </a:rPr>
              <a:t>Spatiotemporal deep learning as a screening tool, not a definitive bloom predictor</a:t>
            </a:r>
          </a:p>
        </p:txBody>
      </p:sp>
      <p:pic>
        <p:nvPicPr>
          <p:cNvPr id="4" name="Picture 3">
            <a:extLst>
              <a:ext uri="{FF2B5EF4-FFF2-40B4-BE49-F238E27FC236}">
                <a16:creationId xmlns:a16="http://schemas.microsoft.com/office/drawing/2014/main" id="{812581EE-29ED-4EF8-99FB-6340BBD7C6E3}"/>
              </a:ext>
            </a:extLst>
          </p:cNvPr>
          <p:cNvPicPr>
            <a:picLocks noChangeAspect="1"/>
          </p:cNvPicPr>
          <p:nvPr/>
        </p:nvPicPr>
        <p:blipFill>
          <a:blip r:embed="rId3"/>
          <a:stretch>
            <a:fillRect/>
          </a:stretch>
        </p:blipFill>
        <p:spPr>
          <a:xfrm>
            <a:off x="2662583" y="1593217"/>
            <a:ext cx="6866834" cy="4577889"/>
          </a:xfrm>
          <a:prstGeom prst="rect">
            <a:avLst/>
          </a:prstGeom>
        </p:spPr>
      </p:pic>
      <p:sp>
        <p:nvSpPr>
          <p:cNvPr id="7" name="TextBox 6">
            <a:extLst>
              <a:ext uri="{FF2B5EF4-FFF2-40B4-BE49-F238E27FC236}">
                <a16:creationId xmlns:a16="http://schemas.microsoft.com/office/drawing/2014/main" id="{36A3AB9A-A8BD-8031-4497-A9D3F206D555}"/>
              </a:ext>
            </a:extLst>
          </p:cNvPr>
          <p:cNvSpPr txBox="1"/>
          <p:nvPr/>
        </p:nvSpPr>
        <p:spPr>
          <a:xfrm>
            <a:off x="6634715" y="6291072"/>
            <a:ext cx="3040912" cy="276999"/>
          </a:xfrm>
          <a:prstGeom prst="rect">
            <a:avLst/>
          </a:prstGeom>
          <a:noFill/>
        </p:spPr>
        <p:txBody>
          <a:bodyPr wrap="square">
            <a:spAutoFit/>
          </a:bodyPr>
          <a:lstStyle/>
          <a:p>
            <a:r>
              <a:rPr lang="en-US" sz="1200" dirty="0"/>
              <a:t>St. Lucie River in Stuart (Greg Lovett, AP)</a:t>
            </a:r>
          </a:p>
        </p:txBody>
      </p:sp>
    </p:spTree>
    <p:extLst>
      <p:ext uri="{BB962C8B-B14F-4D97-AF65-F5344CB8AC3E}">
        <p14:creationId xmlns:p14="http://schemas.microsoft.com/office/powerpoint/2010/main" val="17923372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90026B-AFB0-8F3C-6B41-0743E265EB50}"/>
              </a:ext>
            </a:extLst>
          </p:cNvPr>
          <p:cNvSpPr>
            <a:spLocks noGrp="1"/>
          </p:cNvSpPr>
          <p:nvPr>
            <p:ph type="title"/>
          </p:nvPr>
        </p:nvSpPr>
        <p:spPr/>
        <p:txBody>
          <a:bodyPr/>
          <a:lstStyle/>
          <a:p>
            <a:r>
              <a:rPr lang="en-US" dirty="0">
                <a:solidFill>
                  <a:srgbClr val="004684"/>
                </a:solidFill>
              </a:rPr>
              <a:t>Managed freshwater releases create delayed, spatially distributed bloom risk</a:t>
            </a:r>
          </a:p>
        </p:txBody>
      </p:sp>
      <p:sp>
        <p:nvSpPr>
          <p:cNvPr id="4" name="Slide Number Placeholder 3">
            <a:extLst>
              <a:ext uri="{FF2B5EF4-FFF2-40B4-BE49-F238E27FC236}">
                <a16:creationId xmlns:a16="http://schemas.microsoft.com/office/drawing/2014/main" id="{72ADC50F-DEF0-53C3-7D26-65B36921246B}"/>
              </a:ext>
            </a:extLst>
          </p:cNvPr>
          <p:cNvSpPr>
            <a:spLocks noGrp="1"/>
          </p:cNvSpPr>
          <p:nvPr>
            <p:ph type="sldNum" sz="quarter" idx="17"/>
          </p:nvPr>
        </p:nvSpPr>
        <p:spPr/>
        <p:txBody>
          <a:bodyPr/>
          <a:lstStyle/>
          <a:p>
            <a:r>
              <a:rPr lang="en-US" dirty="0"/>
              <a:t>Hewitt and Elshall (In-Review)</a:t>
            </a:r>
          </a:p>
        </p:txBody>
      </p:sp>
      <p:pic>
        <p:nvPicPr>
          <p:cNvPr id="6" name="Picture 5">
            <a:extLst>
              <a:ext uri="{FF2B5EF4-FFF2-40B4-BE49-F238E27FC236}">
                <a16:creationId xmlns:a16="http://schemas.microsoft.com/office/drawing/2014/main" id="{F2C6C506-AC06-73E8-E742-C8F1E6DF354D}"/>
              </a:ext>
            </a:extLst>
          </p:cNvPr>
          <p:cNvPicPr>
            <a:picLocks noChangeAspect="1"/>
          </p:cNvPicPr>
          <p:nvPr/>
        </p:nvPicPr>
        <p:blipFill>
          <a:blip r:embed="rId3"/>
          <a:stretch>
            <a:fillRect/>
          </a:stretch>
        </p:blipFill>
        <p:spPr>
          <a:xfrm>
            <a:off x="3134982" y="1615322"/>
            <a:ext cx="5944115" cy="4590686"/>
          </a:xfrm>
          <a:prstGeom prst="rect">
            <a:avLst/>
          </a:prstGeom>
        </p:spPr>
      </p:pic>
    </p:spTree>
    <p:extLst>
      <p:ext uri="{BB962C8B-B14F-4D97-AF65-F5344CB8AC3E}">
        <p14:creationId xmlns:p14="http://schemas.microsoft.com/office/powerpoint/2010/main" val="20963111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icture 49">
            <a:extLst>
              <a:ext uri="{FF2B5EF4-FFF2-40B4-BE49-F238E27FC236}">
                <a16:creationId xmlns:a16="http://schemas.microsoft.com/office/drawing/2014/main" id="{D43B66B2-5F5B-6FD8-8724-20C0C886DDEA}"/>
              </a:ext>
            </a:extLst>
          </p:cNvPr>
          <p:cNvPicPr>
            <a:picLocks noChangeAspect="1"/>
          </p:cNvPicPr>
          <p:nvPr/>
        </p:nvPicPr>
        <p:blipFill>
          <a:blip r:embed="rId3"/>
          <a:stretch>
            <a:fillRect/>
          </a:stretch>
        </p:blipFill>
        <p:spPr>
          <a:xfrm>
            <a:off x="6095" y="0"/>
            <a:ext cx="12179809" cy="6858000"/>
          </a:xfrm>
          <a:prstGeom prst="rect">
            <a:avLst/>
          </a:prstGeom>
        </p:spPr>
      </p:pic>
      <p:pic>
        <p:nvPicPr>
          <p:cNvPr id="23" name="Picture 22">
            <a:extLst>
              <a:ext uri="{FF2B5EF4-FFF2-40B4-BE49-F238E27FC236}">
                <a16:creationId xmlns:a16="http://schemas.microsoft.com/office/drawing/2014/main" id="{5C9AFD44-AE9B-C74E-1823-CBFD6BD3613C}"/>
              </a:ext>
            </a:extLst>
          </p:cNvPr>
          <p:cNvPicPr>
            <a:picLocks noChangeAspect="1"/>
          </p:cNvPicPr>
          <p:nvPr/>
        </p:nvPicPr>
        <p:blipFill>
          <a:blip r:embed="rId4"/>
          <a:srcRect l="76072" t="78096" r="14690" b="4920"/>
          <a:stretch>
            <a:fillRect/>
          </a:stretch>
        </p:blipFill>
        <p:spPr>
          <a:xfrm>
            <a:off x="10741634" y="4865914"/>
            <a:ext cx="1125703" cy="1164771"/>
          </a:xfrm>
          <a:prstGeom prst="rect">
            <a:avLst/>
          </a:prstGeom>
        </p:spPr>
      </p:pic>
      <p:pic>
        <p:nvPicPr>
          <p:cNvPr id="29" name="Picture 28">
            <a:extLst>
              <a:ext uri="{FF2B5EF4-FFF2-40B4-BE49-F238E27FC236}">
                <a16:creationId xmlns:a16="http://schemas.microsoft.com/office/drawing/2014/main" id="{4A4271DB-BC2C-7188-E732-8040AAF06EA3}"/>
              </a:ext>
            </a:extLst>
          </p:cNvPr>
          <p:cNvPicPr>
            <a:picLocks noChangeAspect="1"/>
          </p:cNvPicPr>
          <p:nvPr/>
        </p:nvPicPr>
        <p:blipFill>
          <a:blip r:embed="rId4"/>
          <a:srcRect l="82809" t="62858" r="9419" b="21586"/>
          <a:stretch>
            <a:fillRect/>
          </a:stretch>
        </p:blipFill>
        <p:spPr>
          <a:xfrm>
            <a:off x="9563100" y="4963885"/>
            <a:ext cx="947057" cy="1066800"/>
          </a:xfrm>
          <a:prstGeom prst="rect">
            <a:avLst/>
          </a:prstGeom>
        </p:spPr>
      </p:pic>
      <p:pic>
        <p:nvPicPr>
          <p:cNvPr id="30" name="Picture 29">
            <a:extLst>
              <a:ext uri="{FF2B5EF4-FFF2-40B4-BE49-F238E27FC236}">
                <a16:creationId xmlns:a16="http://schemas.microsoft.com/office/drawing/2014/main" id="{E48C622B-48BD-705E-9D0D-254C83D54475}"/>
              </a:ext>
            </a:extLst>
          </p:cNvPr>
          <p:cNvPicPr>
            <a:picLocks noChangeAspect="1"/>
          </p:cNvPicPr>
          <p:nvPr/>
        </p:nvPicPr>
        <p:blipFill>
          <a:blip r:embed="rId4"/>
          <a:srcRect l="71873" t="62699" r="21070" b="22698"/>
          <a:stretch>
            <a:fillRect/>
          </a:stretch>
        </p:blipFill>
        <p:spPr>
          <a:xfrm>
            <a:off x="8445077" y="5029199"/>
            <a:ext cx="859971" cy="1001486"/>
          </a:xfrm>
          <a:prstGeom prst="rect">
            <a:avLst/>
          </a:prstGeom>
        </p:spPr>
      </p:pic>
      <p:pic>
        <p:nvPicPr>
          <p:cNvPr id="31" name="Picture 30">
            <a:extLst>
              <a:ext uri="{FF2B5EF4-FFF2-40B4-BE49-F238E27FC236}">
                <a16:creationId xmlns:a16="http://schemas.microsoft.com/office/drawing/2014/main" id="{A8936B22-7F51-7A1B-3F29-26EFF3AD0BFE}"/>
              </a:ext>
            </a:extLst>
          </p:cNvPr>
          <p:cNvPicPr>
            <a:picLocks noChangeAspect="1"/>
          </p:cNvPicPr>
          <p:nvPr/>
        </p:nvPicPr>
        <p:blipFill>
          <a:blip r:embed="rId4"/>
          <a:srcRect l="81879" t="45556" r="9545" b="38571"/>
          <a:stretch>
            <a:fillRect/>
          </a:stretch>
        </p:blipFill>
        <p:spPr>
          <a:xfrm>
            <a:off x="9514115" y="3853542"/>
            <a:ext cx="1045028" cy="1088572"/>
          </a:xfrm>
          <a:prstGeom prst="rect">
            <a:avLst/>
          </a:prstGeom>
        </p:spPr>
      </p:pic>
      <p:pic>
        <p:nvPicPr>
          <p:cNvPr id="32" name="Picture 31">
            <a:extLst>
              <a:ext uri="{FF2B5EF4-FFF2-40B4-BE49-F238E27FC236}">
                <a16:creationId xmlns:a16="http://schemas.microsoft.com/office/drawing/2014/main" id="{2A647A7D-0954-FEEB-F308-26E76A1E9F68}"/>
              </a:ext>
            </a:extLst>
          </p:cNvPr>
          <p:cNvPicPr>
            <a:picLocks noChangeAspect="1"/>
          </p:cNvPicPr>
          <p:nvPr/>
        </p:nvPicPr>
        <p:blipFill>
          <a:blip r:embed="rId4"/>
          <a:srcRect l="70445" t="46112" r="20317" b="36904"/>
          <a:stretch>
            <a:fillRect/>
          </a:stretch>
        </p:blipFill>
        <p:spPr>
          <a:xfrm>
            <a:off x="8293646" y="3864428"/>
            <a:ext cx="1125703" cy="1164771"/>
          </a:xfrm>
          <a:prstGeom prst="rect">
            <a:avLst/>
          </a:prstGeom>
        </p:spPr>
      </p:pic>
      <p:pic>
        <p:nvPicPr>
          <p:cNvPr id="38" name="Picture 37">
            <a:extLst>
              <a:ext uri="{FF2B5EF4-FFF2-40B4-BE49-F238E27FC236}">
                <a16:creationId xmlns:a16="http://schemas.microsoft.com/office/drawing/2014/main" id="{22C6884B-01FA-71E8-23A2-1A3074960BC1}"/>
              </a:ext>
            </a:extLst>
          </p:cNvPr>
          <p:cNvPicPr>
            <a:picLocks noChangeAspect="1"/>
          </p:cNvPicPr>
          <p:nvPr/>
        </p:nvPicPr>
        <p:blipFill>
          <a:blip r:embed="rId5"/>
          <a:srcRect l="4152" t="21587" r="33462" b="9047"/>
          <a:stretch>
            <a:fillRect/>
          </a:stretch>
        </p:blipFill>
        <p:spPr>
          <a:xfrm>
            <a:off x="463612" y="1523999"/>
            <a:ext cx="7598557" cy="4757058"/>
          </a:xfrm>
          <a:prstGeom prst="rect">
            <a:avLst/>
          </a:prstGeom>
        </p:spPr>
      </p:pic>
      <p:sp>
        <p:nvSpPr>
          <p:cNvPr id="43" name="TextBox 42">
            <a:extLst>
              <a:ext uri="{FF2B5EF4-FFF2-40B4-BE49-F238E27FC236}">
                <a16:creationId xmlns:a16="http://schemas.microsoft.com/office/drawing/2014/main" id="{180B5AE2-E657-CB7E-20DA-6AB61E0F4427}"/>
              </a:ext>
            </a:extLst>
          </p:cNvPr>
          <p:cNvSpPr txBox="1"/>
          <p:nvPr/>
        </p:nvSpPr>
        <p:spPr>
          <a:xfrm>
            <a:off x="1097220" y="6335484"/>
            <a:ext cx="9833943" cy="369332"/>
          </a:xfrm>
          <a:prstGeom prst="rect">
            <a:avLst/>
          </a:prstGeom>
          <a:noFill/>
        </p:spPr>
        <p:txBody>
          <a:bodyPr wrap="square">
            <a:spAutoFit/>
          </a:bodyPr>
          <a:lstStyle/>
          <a:p>
            <a:pPr algn="ctr">
              <a:defRPr/>
            </a:pPr>
            <a:r>
              <a:rPr lang="en-US" dirty="0">
                <a:solidFill>
                  <a:srgbClr val="3CAB89"/>
                </a:solidFill>
                <a:latin typeface="+mj-lt"/>
                <a:cs typeface="Arial" panose="020B0604020202020204" pitchFamily="34" charset="0"/>
              </a:rPr>
              <a:t>Human-centered AI asks: Who uses data? Who is affected? What remains uncertain?</a:t>
            </a:r>
          </a:p>
        </p:txBody>
      </p:sp>
      <p:sp>
        <p:nvSpPr>
          <p:cNvPr id="45" name="TextBox 44">
            <a:extLst>
              <a:ext uri="{FF2B5EF4-FFF2-40B4-BE49-F238E27FC236}">
                <a16:creationId xmlns:a16="http://schemas.microsoft.com/office/drawing/2014/main" id="{1A22749F-F739-9B0A-CC72-CA75A15F942F}"/>
              </a:ext>
            </a:extLst>
          </p:cNvPr>
          <p:cNvSpPr txBox="1"/>
          <p:nvPr/>
        </p:nvSpPr>
        <p:spPr>
          <a:xfrm>
            <a:off x="335548" y="158996"/>
            <a:ext cx="11736710" cy="661720"/>
          </a:xfrm>
          <a:prstGeom prst="rect">
            <a:avLst/>
          </a:prstGeom>
          <a:noFill/>
        </p:spPr>
        <p:txBody>
          <a:bodyPr wrap="square">
            <a:spAutoFit/>
          </a:bodyPr>
          <a:lstStyle/>
          <a:p>
            <a:r>
              <a:rPr lang="en-US" sz="3600" b="1" dirty="0">
                <a:solidFill>
                  <a:srgbClr val="004684"/>
                </a:solidFill>
              </a:rPr>
              <a:t>Human-Centered AI for South Florida Waters</a:t>
            </a:r>
          </a:p>
        </p:txBody>
      </p:sp>
      <p:sp>
        <p:nvSpPr>
          <p:cNvPr id="46" name="Rectangle 45">
            <a:extLst>
              <a:ext uri="{FF2B5EF4-FFF2-40B4-BE49-F238E27FC236}">
                <a16:creationId xmlns:a16="http://schemas.microsoft.com/office/drawing/2014/main" id="{497C67A1-29C6-9C0C-52F1-8B098388930A}"/>
              </a:ext>
            </a:extLst>
          </p:cNvPr>
          <p:cNvSpPr/>
          <p:nvPr/>
        </p:nvSpPr>
        <p:spPr>
          <a:xfrm>
            <a:off x="328707" y="803057"/>
            <a:ext cx="9101528" cy="400110"/>
          </a:xfrm>
          <a:prstGeom prst="rect">
            <a:avLst/>
          </a:prstGeom>
        </p:spPr>
        <p:txBody>
          <a:bodyPr wrap="square">
            <a:spAutoFit/>
          </a:bodyPr>
          <a:lstStyle/>
          <a:p>
            <a:pPr lvl="0">
              <a:defRPr/>
            </a:pPr>
            <a:r>
              <a:rPr lang="en-US" sz="2000" dirty="0">
                <a:solidFill>
                  <a:srgbClr val="3CAB89"/>
                </a:solidFill>
                <a:latin typeface="+mj-lt"/>
                <a:cs typeface="Arial" panose="020B0604020202020204" pitchFamily="34" charset="0"/>
              </a:rPr>
              <a:t>From water data to insight and decision support </a:t>
            </a:r>
          </a:p>
        </p:txBody>
      </p:sp>
    </p:spTree>
    <p:extLst>
      <p:ext uri="{BB962C8B-B14F-4D97-AF65-F5344CB8AC3E}">
        <p14:creationId xmlns:p14="http://schemas.microsoft.com/office/powerpoint/2010/main" val="948520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E2343D-D7AD-A100-1342-A91F3871D1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7B0D12-DECB-12F6-BD13-378650532921}"/>
              </a:ext>
            </a:extLst>
          </p:cNvPr>
          <p:cNvSpPr>
            <a:spLocks noGrp="1"/>
          </p:cNvSpPr>
          <p:nvPr>
            <p:ph type="title"/>
          </p:nvPr>
        </p:nvSpPr>
        <p:spPr/>
        <p:txBody>
          <a:bodyPr/>
          <a:lstStyle/>
          <a:p>
            <a:r>
              <a:rPr lang="en-US" dirty="0">
                <a:solidFill>
                  <a:srgbClr val="004684"/>
                </a:solidFill>
              </a:rPr>
              <a:t>A spatially blind model misses the estuary so ConvLSTM treats it like a moving water-quality movie</a:t>
            </a:r>
          </a:p>
        </p:txBody>
      </p:sp>
      <p:sp>
        <p:nvSpPr>
          <p:cNvPr id="4" name="Slide Number Placeholder 3">
            <a:extLst>
              <a:ext uri="{FF2B5EF4-FFF2-40B4-BE49-F238E27FC236}">
                <a16:creationId xmlns:a16="http://schemas.microsoft.com/office/drawing/2014/main" id="{F35B241D-3C52-C647-5DA7-DF298C965A2C}"/>
              </a:ext>
            </a:extLst>
          </p:cNvPr>
          <p:cNvSpPr>
            <a:spLocks noGrp="1"/>
          </p:cNvSpPr>
          <p:nvPr>
            <p:ph type="sldNum" sz="quarter" idx="17"/>
          </p:nvPr>
        </p:nvSpPr>
        <p:spPr/>
        <p:txBody>
          <a:bodyPr/>
          <a:lstStyle/>
          <a:p>
            <a:r>
              <a:rPr lang="en-US" dirty="0"/>
              <a:t>Hewitt and Elshall (In-Review)</a:t>
            </a:r>
          </a:p>
        </p:txBody>
      </p:sp>
      <p:pic>
        <p:nvPicPr>
          <p:cNvPr id="5" name="Picture 4">
            <a:extLst>
              <a:ext uri="{FF2B5EF4-FFF2-40B4-BE49-F238E27FC236}">
                <a16:creationId xmlns:a16="http://schemas.microsoft.com/office/drawing/2014/main" id="{21C8469A-AB35-44DE-BD21-D6F90C4C9846}"/>
              </a:ext>
            </a:extLst>
          </p:cNvPr>
          <p:cNvPicPr>
            <a:picLocks noChangeAspect="1"/>
          </p:cNvPicPr>
          <p:nvPr/>
        </p:nvPicPr>
        <p:blipFill>
          <a:blip r:embed="rId3"/>
          <a:srcRect t="15504" b="10543"/>
          <a:stretch>
            <a:fillRect/>
          </a:stretch>
        </p:blipFill>
        <p:spPr>
          <a:xfrm>
            <a:off x="713422" y="1775035"/>
            <a:ext cx="10765156" cy="4480560"/>
          </a:xfrm>
          <a:prstGeom prst="rect">
            <a:avLst/>
          </a:prstGeom>
        </p:spPr>
      </p:pic>
    </p:spTree>
    <p:extLst>
      <p:ext uri="{BB962C8B-B14F-4D97-AF65-F5344CB8AC3E}">
        <p14:creationId xmlns:p14="http://schemas.microsoft.com/office/powerpoint/2010/main" val="13433204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BFDB5-760E-958E-2490-81E454EF5B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C3AEA8-2462-0D2B-94BA-BF5B56B4F65D}"/>
              </a:ext>
            </a:extLst>
          </p:cNvPr>
          <p:cNvSpPr>
            <a:spLocks noGrp="1"/>
          </p:cNvSpPr>
          <p:nvPr>
            <p:ph type="title"/>
          </p:nvPr>
        </p:nvSpPr>
        <p:spPr/>
        <p:txBody>
          <a:bodyPr/>
          <a:lstStyle/>
          <a:p>
            <a:r>
              <a:rPr lang="en-US" dirty="0">
                <a:solidFill>
                  <a:srgbClr val="004684"/>
                </a:solidFill>
              </a:rPr>
              <a:t>ConvLSTM can screen for elevated bloom risk, but it is not precise enough to act alone.</a:t>
            </a:r>
          </a:p>
        </p:txBody>
      </p:sp>
      <p:sp>
        <p:nvSpPr>
          <p:cNvPr id="4" name="Slide Number Placeholder 3">
            <a:extLst>
              <a:ext uri="{FF2B5EF4-FFF2-40B4-BE49-F238E27FC236}">
                <a16:creationId xmlns:a16="http://schemas.microsoft.com/office/drawing/2014/main" id="{F00D96E3-8914-28B8-929D-076E417DBD14}"/>
              </a:ext>
            </a:extLst>
          </p:cNvPr>
          <p:cNvSpPr>
            <a:spLocks noGrp="1"/>
          </p:cNvSpPr>
          <p:nvPr>
            <p:ph type="sldNum" sz="quarter" idx="17"/>
          </p:nvPr>
        </p:nvSpPr>
        <p:spPr/>
        <p:txBody>
          <a:bodyPr/>
          <a:lstStyle/>
          <a:p>
            <a:r>
              <a:rPr lang="en-US" dirty="0"/>
              <a:t>Hewitt and Elshall (In-Review)</a:t>
            </a:r>
          </a:p>
        </p:txBody>
      </p:sp>
      <p:pic>
        <p:nvPicPr>
          <p:cNvPr id="6" name="Picture 5">
            <a:extLst>
              <a:ext uri="{FF2B5EF4-FFF2-40B4-BE49-F238E27FC236}">
                <a16:creationId xmlns:a16="http://schemas.microsoft.com/office/drawing/2014/main" id="{FF989A20-E7D0-1D90-CCFD-44DB263FEE3B}"/>
              </a:ext>
            </a:extLst>
          </p:cNvPr>
          <p:cNvPicPr>
            <a:picLocks noChangeAspect="1"/>
          </p:cNvPicPr>
          <p:nvPr/>
        </p:nvPicPr>
        <p:blipFill>
          <a:blip r:embed="rId3"/>
          <a:stretch>
            <a:fillRect/>
          </a:stretch>
        </p:blipFill>
        <p:spPr>
          <a:xfrm>
            <a:off x="955158" y="1607239"/>
            <a:ext cx="4582236" cy="4582236"/>
          </a:xfrm>
          <a:prstGeom prst="rect">
            <a:avLst/>
          </a:prstGeom>
        </p:spPr>
      </p:pic>
      <p:pic>
        <p:nvPicPr>
          <p:cNvPr id="8" name="Picture 7">
            <a:extLst>
              <a:ext uri="{FF2B5EF4-FFF2-40B4-BE49-F238E27FC236}">
                <a16:creationId xmlns:a16="http://schemas.microsoft.com/office/drawing/2014/main" id="{E6793BAD-9790-87E2-9EEF-DF18413F5533}"/>
              </a:ext>
            </a:extLst>
          </p:cNvPr>
          <p:cNvPicPr>
            <a:picLocks noChangeAspect="1"/>
          </p:cNvPicPr>
          <p:nvPr/>
        </p:nvPicPr>
        <p:blipFill>
          <a:blip r:embed="rId4"/>
          <a:stretch>
            <a:fillRect/>
          </a:stretch>
        </p:blipFill>
        <p:spPr>
          <a:xfrm>
            <a:off x="5912544" y="1620390"/>
            <a:ext cx="4412512" cy="3347243"/>
          </a:xfrm>
          <a:prstGeom prst="rect">
            <a:avLst/>
          </a:prstGeom>
        </p:spPr>
      </p:pic>
      <p:sp>
        <p:nvSpPr>
          <p:cNvPr id="10" name="TextBox 9">
            <a:extLst>
              <a:ext uri="{FF2B5EF4-FFF2-40B4-BE49-F238E27FC236}">
                <a16:creationId xmlns:a16="http://schemas.microsoft.com/office/drawing/2014/main" id="{1B749769-4943-D3E4-BAA8-E7749235A645}"/>
              </a:ext>
            </a:extLst>
          </p:cNvPr>
          <p:cNvSpPr txBox="1"/>
          <p:nvPr/>
        </p:nvSpPr>
        <p:spPr>
          <a:xfrm>
            <a:off x="5912544" y="4967633"/>
            <a:ext cx="6097772" cy="1323439"/>
          </a:xfrm>
          <a:prstGeom prst="rect">
            <a:avLst/>
          </a:prstGeom>
          <a:noFill/>
        </p:spPr>
        <p:txBody>
          <a:bodyPr wrap="square">
            <a:spAutoFit/>
          </a:bodyPr>
          <a:lstStyle/>
          <a:p>
            <a:r>
              <a:rPr lang="en-US" sz="1600" b="1" dirty="0">
                <a:solidFill>
                  <a:srgbClr val="004684"/>
                </a:solidFill>
              </a:rPr>
              <a:t>ConvLSTM screening performance</a:t>
            </a:r>
          </a:p>
          <a:p>
            <a:pPr marL="285750" indent="-285750">
              <a:buFont typeface="Arial" panose="020B0604020202020204" pitchFamily="34" charset="0"/>
              <a:buChar char="•"/>
            </a:pPr>
            <a:r>
              <a:rPr lang="en-US" sz="1600" dirty="0">
                <a:solidFill>
                  <a:srgbClr val="3CAB89"/>
                </a:solidFill>
              </a:rPr>
              <a:t>AUC = 0.837 → better than random screening</a:t>
            </a:r>
          </a:p>
          <a:p>
            <a:pPr marL="285750" indent="-285750">
              <a:buFont typeface="Arial" panose="020B0604020202020204" pitchFamily="34" charset="0"/>
              <a:buChar char="•"/>
            </a:pPr>
            <a:r>
              <a:rPr lang="en-US" sz="1600" dirty="0">
                <a:solidFill>
                  <a:srgbClr val="3CAB89"/>
                </a:solidFill>
              </a:rPr>
              <a:t>Recall = 58.9% → detects many bloom-like events</a:t>
            </a:r>
          </a:p>
          <a:p>
            <a:pPr marL="285750" indent="-285750">
              <a:buFont typeface="Arial" panose="020B0604020202020204" pitchFamily="34" charset="0"/>
              <a:buChar char="•"/>
            </a:pPr>
            <a:r>
              <a:rPr lang="en-US" sz="1600" dirty="0">
                <a:solidFill>
                  <a:srgbClr val="3CAB89"/>
                </a:solidFill>
              </a:rPr>
              <a:t>Precision = 9.5% → many alerts are false positives</a:t>
            </a:r>
          </a:p>
          <a:p>
            <a:pPr marL="285750" indent="-285750">
              <a:buFont typeface="Arial" panose="020B0604020202020204" pitchFamily="34" charset="0"/>
              <a:buChar char="•"/>
            </a:pPr>
            <a:r>
              <a:rPr lang="en-US" sz="1600" dirty="0">
                <a:solidFill>
                  <a:srgbClr val="3CAB89"/>
                </a:solidFill>
              </a:rPr>
              <a:t>Best use: guide monitoring, not automatic action</a:t>
            </a:r>
          </a:p>
        </p:txBody>
      </p:sp>
    </p:spTree>
    <p:extLst>
      <p:ext uri="{BB962C8B-B14F-4D97-AF65-F5344CB8AC3E}">
        <p14:creationId xmlns:p14="http://schemas.microsoft.com/office/powerpoint/2010/main" val="33613326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FC110FBC-54D6-4D42-B326-F77BA892EFB5}"/>
              </a:ext>
            </a:extLst>
          </p:cNvPr>
          <p:cNvSpPr/>
          <p:nvPr/>
        </p:nvSpPr>
        <p:spPr>
          <a:xfrm>
            <a:off x="6155658" y="106533"/>
            <a:ext cx="5920514" cy="6571631"/>
          </a:xfrm>
          <a:prstGeom prst="rect">
            <a:avLst/>
          </a:prstGeom>
          <a:noFill/>
          <a:ln w="50800">
            <a:solidFill>
              <a:srgbClr val="3CAB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7030A0"/>
              </a:solidFill>
            </a:endParaRP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40297" y="4216413"/>
            <a:ext cx="1851054" cy="1862205"/>
          </a:xfrm>
          <a:prstGeom prst="rect">
            <a:avLst/>
          </a:prstGeom>
        </p:spPr>
      </p:pic>
      <p:sp>
        <p:nvSpPr>
          <p:cNvPr id="45" name="Rectangle 44">
            <a:extLst>
              <a:ext uri="{FF2B5EF4-FFF2-40B4-BE49-F238E27FC236}">
                <a16:creationId xmlns:a16="http://schemas.microsoft.com/office/drawing/2014/main" id="{7489352A-A5FD-46E5-A8E2-8927AD1E5144}"/>
              </a:ext>
            </a:extLst>
          </p:cNvPr>
          <p:cNvSpPr/>
          <p:nvPr/>
        </p:nvSpPr>
        <p:spPr>
          <a:xfrm>
            <a:off x="214456" y="106533"/>
            <a:ext cx="5821887" cy="6571631"/>
          </a:xfrm>
          <a:prstGeom prst="rect">
            <a:avLst/>
          </a:prstGeom>
          <a:noFill/>
          <a:ln w="50800">
            <a:solidFill>
              <a:srgbClr val="0046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7030A0"/>
              </a:solidFill>
            </a:endParaRPr>
          </a:p>
        </p:txBody>
      </p:sp>
      <p:pic>
        <p:nvPicPr>
          <p:cNvPr id="2" name="Picture 1">
            <a:extLst>
              <a:ext uri="{FF2B5EF4-FFF2-40B4-BE49-F238E27FC236}">
                <a16:creationId xmlns:a16="http://schemas.microsoft.com/office/drawing/2014/main" id="{9A7FED2A-1E60-4C5F-96CE-D96274B5FB26}"/>
              </a:ext>
            </a:extLst>
          </p:cNvPr>
          <p:cNvPicPr>
            <a:picLocks noChangeAspect="1"/>
          </p:cNvPicPr>
          <p:nvPr/>
        </p:nvPicPr>
        <p:blipFill>
          <a:blip r:embed="rId5"/>
          <a:stretch>
            <a:fillRect/>
          </a:stretch>
        </p:blipFill>
        <p:spPr>
          <a:xfrm>
            <a:off x="9960133" y="4519591"/>
            <a:ext cx="1555565" cy="1555565"/>
          </a:xfrm>
          <a:prstGeom prst="rect">
            <a:avLst/>
          </a:prstGeom>
        </p:spPr>
      </p:pic>
      <p:sp>
        <p:nvSpPr>
          <p:cNvPr id="11" name="TextBox 10">
            <a:extLst>
              <a:ext uri="{FF2B5EF4-FFF2-40B4-BE49-F238E27FC236}">
                <a16:creationId xmlns:a16="http://schemas.microsoft.com/office/drawing/2014/main" id="{F39D6809-FCBD-6A7F-33A7-8484E28E4717}"/>
              </a:ext>
            </a:extLst>
          </p:cNvPr>
          <p:cNvSpPr txBox="1"/>
          <p:nvPr/>
        </p:nvSpPr>
        <p:spPr>
          <a:xfrm>
            <a:off x="553707" y="5592214"/>
            <a:ext cx="2858362" cy="738664"/>
          </a:xfrm>
          <a:prstGeom prst="rect">
            <a:avLst/>
          </a:prstGeom>
          <a:noFill/>
        </p:spPr>
        <p:txBody>
          <a:bodyPr wrap="square">
            <a:spAutoFit/>
          </a:bodyPr>
          <a:lstStyle/>
          <a:p>
            <a:r>
              <a:rPr lang="en-US" sz="1400" dirty="0"/>
              <a:t>Group of Victor Morales Blanco, Daniel Krutky and Peter Nguyen, Software Engineering, WCE</a:t>
            </a:r>
          </a:p>
        </p:txBody>
      </p:sp>
      <p:pic>
        <p:nvPicPr>
          <p:cNvPr id="17" name="Picture 16">
            <a:extLst>
              <a:ext uri="{FF2B5EF4-FFF2-40B4-BE49-F238E27FC236}">
                <a16:creationId xmlns:a16="http://schemas.microsoft.com/office/drawing/2014/main" id="{53B73120-CB9D-6372-0770-8267C07AB093}"/>
              </a:ext>
            </a:extLst>
          </p:cNvPr>
          <p:cNvPicPr>
            <a:picLocks noChangeAspect="1"/>
          </p:cNvPicPr>
          <p:nvPr/>
        </p:nvPicPr>
        <p:blipFill>
          <a:blip r:embed="rId6"/>
          <a:stretch>
            <a:fillRect/>
          </a:stretch>
        </p:blipFill>
        <p:spPr>
          <a:xfrm>
            <a:off x="553707" y="3763599"/>
            <a:ext cx="2662613" cy="1775075"/>
          </a:xfrm>
          <a:prstGeom prst="rect">
            <a:avLst/>
          </a:prstGeom>
        </p:spPr>
      </p:pic>
      <p:pic>
        <p:nvPicPr>
          <p:cNvPr id="21" name="Picture 20">
            <a:extLst>
              <a:ext uri="{FF2B5EF4-FFF2-40B4-BE49-F238E27FC236}">
                <a16:creationId xmlns:a16="http://schemas.microsoft.com/office/drawing/2014/main" id="{A2F7A9D1-833A-BFCC-08CC-409C02E2B3EF}"/>
              </a:ext>
            </a:extLst>
          </p:cNvPr>
          <p:cNvPicPr>
            <a:picLocks noChangeAspect="1"/>
          </p:cNvPicPr>
          <p:nvPr/>
        </p:nvPicPr>
        <p:blipFill>
          <a:blip r:embed="rId7"/>
          <a:stretch>
            <a:fillRect/>
          </a:stretch>
        </p:blipFill>
        <p:spPr>
          <a:xfrm>
            <a:off x="3609454" y="1031822"/>
            <a:ext cx="2147339" cy="2318135"/>
          </a:xfrm>
          <a:prstGeom prst="rect">
            <a:avLst/>
          </a:prstGeom>
        </p:spPr>
      </p:pic>
      <p:sp>
        <p:nvSpPr>
          <p:cNvPr id="27" name="TextBox 26">
            <a:extLst>
              <a:ext uri="{FF2B5EF4-FFF2-40B4-BE49-F238E27FC236}">
                <a16:creationId xmlns:a16="http://schemas.microsoft.com/office/drawing/2014/main" id="{B69065DF-BD62-E6D5-21AE-C19D641658A2}"/>
              </a:ext>
            </a:extLst>
          </p:cNvPr>
          <p:cNvSpPr txBox="1"/>
          <p:nvPr/>
        </p:nvSpPr>
        <p:spPr>
          <a:xfrm>
            <a:off x="3573668" y="3401084"/>
            <a:ext cx="1805066" cy="1015663"/>
          </a:xfrm>
          <a:prstGeom prst="rect">
            <a:avLst/>
          </a:prstGeom>
          <a:noFill/>
        </p:spPr>
        <p:txBody>
          <a:bodyPr wrap="square">
            <a:spAutoFit/>
          </a:bodyPr>
          <a:lstStyle/>
          <a:p>
            <a:r>
              <a:rPr lang="en-US" sz="1400" dirty="0"/>
              <a:t>Nathan Hewitt Graduate Student, The Water School</a:t>
            </a:r>
          </a:p>
          <a:p>
            <a:endParaRPr lang="en-US" dirty="0"/>
          </a:p>
        </p:txBody>
      </p:sp>
      <p:pic>
        <p:nvPicPr>
          <p:cNvPr id="44" name="Picture 43">
            <a:extLst>
              <a:ext uri="{FF2B5EF4-FFF2-40B4-BE49-F238E27FC236}">
                <a16:creationId xmlns:a16="http://schemas.microsoft.com/office/drawing/2014/main" id="{2B37D7A1-56F1-AFC7-47AB-81986DACF21E}"/>
              </a:ext>
            </a:extLst>
          </p:cNvPr>
          <p:cNvPicPr>
            <a:picLocks noChangeAspect="1"/>
          </p:cNvPicPr>
          <p:nvPr/>
        </p:nvPicPr>
        <p:blipFill>
          <a:blip r:embed="rId8"/>
          <a:stretch>
            <a:fillRect/>
          </a:stretch>
        </p:blipFill>
        <p:spPr>
          <a:xfrm>
            <a:off x="634397" y="1031822"/>
            <a:ext cx="2621610" cy="1966208"/>
          </a:xfrm>
          <a:prstGeom prst="rect">
            <a:avLst/>
          </a:prstGeom>
        </p:spPr>
      </p:pic>
      <p:sp>
        <p:nvSpPr>
          <p:cNvPr id="50" name="TextBox 49">
            <a:extLst>
              <a:ext uri="{FF2B5EF4-FFF2-40B4-BE49-F238E27FC236}">
                <a16:creationId xmlns:a16="http://schemas.microsoft.com/office/drawing/2014/main" id="{0D2B436B-CEE7-3C22-51CC-C0AA2049F082}"/>
              </a:ext>
            </a:extLst>
          </p:cNvPr>
          <p:cNvSpPr txBox="1"/>
          <p:nvPr/>
        </p:nvSpPr>
        <p:spPr>
          <a:xfrm>
            <a:off x="553705" y="3042122"/>
            <a:ext cx="2049036" cy="523220"/>
          </a:xfrm>
          <a:prstGeom prst="rect">
            <a:avLst/>
          </a:prstGeom>
          <a:noFill/>
        </p:spPr>
        <p:txBody>
          <a:bodyPr wrap="square">
            <a:spAutoFit/>
          </a:bodyPr>
          <a:lstStyle/>
          <a:p>
            <a:r>
              <a:rPr lang="en-US" sz="1400" dirty="0"/>
              <a:t>Matthew Duus</a:t>
            </a:r>
          </a:p>
          <a:p>
            <a:r>
              <a:rPr lang="en-US" sz="1400" dirty="0"/>
              <a:t>Civil Engineering, WCE</a:t>
            </a:r>
          </a:p>
        </p:txBody>
      </p:sp>
      <p:pic>
        <p:nvPicPr>
          <p:cNvPr id="52" name="Picture 51">
            <a:extLst>
              <a:ext uri="{FF2B5EF4-FFF2-40B4-BE49-F238E27FC236}">
                <a16:creationId xmlns:a16="http://schemas.microsoft.com/office/drawing/2014/main" id="{17E5B2D8-0567-F406-5BA5-1E0807232B05}"/>
              </a:ext>
            </a:extLst>
          </p:cNvPr>
          <p:cNvPicPr>
            <a:picLocks noChangeAspect="1"/>
          </p:cNvPicPr>
          <p:nvPr/>
        </p:nvPicPr>
        <p:blipFill>
          <a:blip r:embed="rId9"/>
          <a:stretch>
            <a:fillRect/>
          </a:stretch>
        </p:blipFill>
        <p:spPr>
          <a:xfrm>
            <a:off x="7138842" y="212857"/>
            <a:ext cx="4145927" cy="3106181"/>
          </a:xfrm>
          <a:prstGeom prst="rect">
            <a:avLst/>
          </a:prstGeom>
        </p:spPr>
      </p:pic>
      <p:sp>
        <p:nvSpPr>
          <p:cNvPr id="54" name="TextBox 53">
            <a:extLst>
              <a:ext uri="{FF2B5EF4-FFF2-40B4-BE49-F238E27FC236}">
                <a16:creationId xmlns:a16="http://schemas.microsoft.com/office/drawing/2014/main" id="{A458783A-8CEB-1FE9-74C7-1618BA54FD3A}"/>
              </a:ext>
            </a:extLst>
          </p:cNvPr>
          <p:cNvSpPr txBox="1"/>
          <p:nvPr/>
        </p:nvSpPr>
        <p:spPr>
          <a:xfrm>
            <a:off x="6924266" y="3324778"/>
            <a:ext cx="4694692" cy="523220"/>
          </a:xfrm>
          <a:prstGeom prst="rect">
            <a:avLst/>
          </a:prstGeom>
          <a:noFill/>
        </p:spPr>
        <p:txBody>
          <a:bodyPr wrap="square">
            <a:spAutoFit/>
          </a:bodyPr>
          <a:lstStyle/>
          <a:p>
            <a:r>
              <a:rPr lang="en-US" sz="1400" dirty="0"/>
              <a:t>Group of Michael Alvear, Luis Cabrera, Mark Schwartz, and Christopher Smith, Software Engineering, WCE</a:t>
            </a:r>
          </a:p>
        </p:txBody>
      </p:sp>
      <p:pic>
        <p:nvPicPr>
          <p:cNvPr id="55" name="Picture 54">
            <a:extLst>
              <a:ext uri="{FF2B5EF4-FFF2-40B4-BE49-F238E27FC236}">
                <a16:creationId xmlns:a16="http://schemas.microsoft.com/office/drawing/2014/main" id="{86B8FBE5-E3A8-DBC4-AF39-1765485BFE1D}"/>
              </a:ext>
            </a:extLst>
          </p:cNvPr>
          <p:cNvPicPr>
            <a:picLocks noChangeAspect="1"/>
          </p:cNvPicPr>
          <p:nvPr/>
        </p:nvPicPr>
        <p:blipFill>
          <a:blip r:embed="rId10"/>
          <a:srcRect t="7143"/>
          <a:stretch>
            <a:fillRect/>
          </a:stretch>
        </p:blipFill>
        <p:spPr>
          <a:xfrm>
            <a:off x="7061688" y="3861998"/>
            <a:ext cx="2363371" cy="2194560"/>
          </a:xfrm>
          <a:prstGeom prst="rect">
            <a:avLst/>
          </a:prstGeom>
        </p:spPr>
      </p:pic>
      <p:sp>
        <p:nvSpPr>
          <p:cNvPr id="56" name="TextBox 55">
            <a:extLst>
              <a:ext uri="{FF2B5EF4-FFF2-40B4-BE49-F238E27FC236}">
                <a16:creationId xmlns:a16="http://schemas.microsoft.com/office/drawing/2014/main" id="{C338DF23-9722-CB59-E9F3-C7E15A97EEED}"/>
              </a:ext>
            </a:extLst>
          </p:cNvPr>
          <p:cNvSpPr txBox="1"/>
          <p:nvPr/>
        </p:nvSpPr>
        <p:spPr>
          <a:xfrm>
            <a:off x="6716472" y="6100669"/>
            <a:ext cx="2997424" cy="523220"/>
          </a:xfrm>
          <a:prstGeom prst="rect">
            <a:avLst/>
          </a:prstGeom>
          <a:noFill/>
        </p:spPr>
        <p:txBody>
          <a:bodyPr wrap="square">
            <a:spAutoFit/>
          </a:bodyPr>
          <a:lstStyle/>
          <a:p>
            <a:pPr algn="ctr"/>
            <a:r>
              <a:rPr lang="en-US" sz="1400" dirty="0"/>
              <a:t>Mewcha A. Gebremedhin Environmental Engineering, WCE</a:t>
            </a:r>
          </a:p>
        </p:txBody>
      </p:sp>
      <p:sp>
        <p:nvSpPr>
          <p:cNvPr id="57" name="TextBox 56">
            <a:extLst>
              <a:ext uri="{FF2B5EF4-FFF2-40B4-BE49-F238E27FC236}">
                <a16:creationId xmlns:a16="http://schemas.microsoft.com/office/drawing/2014/main" id="{1F82EA63-4C99-40A1-B6E5-EBB4DEBBECEB}"/>
              </a:ext>
            </a:extLst>
          </p:cNvPr>
          <p:cNvSpPr txBox="1"/>
          <p:nvPr/>
        </p:nvSpPr>
        <p:spPr>
          <a:xfrm>
            <a:off x="1466150" y="212857"/>
            <a:ext cx="3514398" cy="492443"/>
          </a:xfrm>
          <a:prstGeom prst="rect">
            <a:avLst/>
          </a:prstGeom>
          <a:noFill/>
        </p:spPr>
        <p:txBody>
          <a:bodyPr wrap="square">
            <a:spAutoFit/>
          </a:bodyPr>
          <a:lstStyle/>
          <a:p>
            <a:pPr algn="ctr"/>
            <a:r>
              <a:rPr lang="en-US" sz="2600" b="1" dirty="0">
                <a:solidFill>
                  <a:srgbClr val="004684"/>
                </a:solidFill>
              </a:rPr>
              <a:t>Acknowledgements </a:t>
            </a:r>
          </a:p>
        </p:txBody>
      </p:sp>
    </p:spTree>
    <p:custDataLst>
      <p:tags r:id="rId1"/>
    </p:custDataLst>
    <p:extLst>
      <p:ext uri="{BB962C8B-B14F-4D97-AF65-F5344CB8AC3E}">
        <p14:creationId xmlns:p14="http://schemas.microsoft.com/office/powerpoint/2010/main" val="2353079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45" grpId="0" animBg="1"/>
      <p:bldP spid="11" grpId="0"/>
      <p:bldP spid="27" grpId="0"/>
      <p:bldP spid="50" grpId="0"/>
      <p:bldP spid="54" grpId="0"/>
      <p:bldP spid="5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C88B71B8-EBAE-4834-9B4B-1F00D751CD66}"/>
              </a:ext>
            </a:extLst>
          </p:cNvPr>
          <p:cNvPicPr>
            <a:picLocks noGrp="1" noChangeAspect="1"/>
          </p:cNvPicPr>
          <p:nvPr>
            <p:ph sz="quarter" idx="24"/>
          </p:nvPr>
        </p:nvPicPr>
        <p:blipFill>
          <a:blip r:embed="rId3">
            <a:extLst>
              <a:ext uri="{28A0092B-C50C-407E-A947-70E740481C1C}">
                <a14:useLocalDpi xmlns:a14="http://schemas.microsoft.com/office/drawing/2010/main" val="0"/>
              </a:ext>
            </a:extLst>
          </a:blip>
          <a:stretch>
            <a:fillRect/>
          </a:stretch>
        </p:blipFill>
        <p:spPr>
          <a:xfrm>
            <a:off x="2327593" y="1779588"/>
            <a:ext cx="7559039" cy="4576762"/>
          </a:xfrm>
        </p:spPr>
      </p:pic>
      <p:sp>
        <p:nvSpPr>
          <p:cNvPr id="5" name="Slide Number Placeholder 4">
            <a:extLst>
              <a:ext uri="{FF2B5EF4-FFF2-40B4-BE49-F238E27FC236}">
                <a16:creationId xmlns:a16="http://schemas.microsoft.com/office/drawing/2014/main" id="{736C374D-3DB1-6649-B8BA-A021D02E51C2}"/>
              </a:ext>
            </a:extLst>
          </p:cNvPr>
          <p:cNvSpPr>
            <a:spLocks noGrp="1"/>
          </p:cNvSpPr>
          <p:nvPr>
            <p:ph type="sldNum" sz="quarter" idx="17"/>
          </p:nvPr>
        </p:nvSpPr>
        <p:spPr/>
        <p:txBody>
          <a:bodyPr/>
          <a:lstStyle/>
          <a:p>
            <a:r>
              <a:rPr lang="en-US" dirty="0"/>
              <a:t>Image Credit: Sid Perkins</a:t>
            </a:r>
          </a:p>
        </p:txBody>
      </p:sp>
      <p:sp>
        <p:nvSpPr>
          <p:cNvPr id="10" name="Title 4">
            <a:extLst>
              <a:ext uri="{FF2B5EF4-FFF2-40B4-BE49-F238E27FC236}">
                <a16:creationId xmlns:a16="http://schemas.microsoft.com/office/drawing/2014/main" id="{33F84952-1A64-4656-B22C-2E0F67BA4B0A}"/>
              </a:ext>
            </a:extLst>
          </p:cNvPr>
          <p:cNvSpPr txBox="1">
            <a:spLocks/>
          </p:cNvSpPr>
          <p:nvPr/>
        </p:nvSpPr>
        <p:spPr>
          <a:xfrm>
            <a:off x="838199" y="566928"/>
            <a:ext cx="10537683" cy="873436"/>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2800" b="1" kern="1200">
                <a:solidFill>
                  <a:schemeClr val="accent5"/>
                </a:solidFill>
                <a:latin typeface="+mj-lt"/>
                <a:ea typeface="+mj-ea"/>
                <a:cs typeface="Arial" panose="020B0604020202020204" pitchFamily="34" charset="0"/>
              </a:defRPr>
            </a:lvl1pPr>
          </a:lstStyle>
          <a:p>
            <a:r>
              <a:rPr lang="en-US" dirty="0">
                <a:solidFill>
                  <a:srgbClr val="004684"/>
                </a:solidFill>
              </a:rPr>
              <a:t>Red tide projection is challenging as multiple climate drivers can alter the occurrence, intensity, and toxicity of red tides</a:t>
            </a:r>
          </a:p>
        </p:txBody>
      </p:sp>
    </p:spTree>
    <p:extLst>
      <p:ext uri="{BB962C8B-B14F-4D97-AF65-F5344CB8AC3E}">
        <p14:creationId xmlns:p14="http://schemas.microsoft.com/office/powerpoint/2010/main" val="2853389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36C374D-3DB1-6649-B8BA-A021D02E51C2}"/>
              </a:ext>
            </a:extLst>
          </p:cNvPr>
          <p:cNvSpPr>
            <a:spLocks noGrp="1"/>
          </p:cNvSpPr>
          <p:nvPr>
            <p:ph type="sldNum" sz="quarter" idx="17"/>
          </p:nvPr>
        </p:nvSpPr>
        <p:spPr>
          <a:xfrm>
            <a:off x="8610600" y="6356350"/>
            <a:ext cx="2743200" cy="365125"/>
          </a:xfrm>
        </p:spPr>
        <p:txBody>
          <a:bodyPr/>
          <a:lstStyle/>
          <a:p>
            <a:r>
              <a:rPr lang="en-US" dirty="0"/>
              <a:t>Elshall et al. 2022 EES</a:t>
            </a:r>
          </a:p>
        </p:txBody>
      </p:sp>
      <p:pic>
        <p:nvPicPr>
          <p:cNvPr id="9" name="Content Placeholder 8">
            <a:extLst>
              <a:ext uri="{FF2B5EF4-FFF2-40B4-BE49-F238E27FC236}">
                <a16:creationId xmlns:a16="http://schemas.microsoft.com/office/drawing/2014/main" id="{104BF52A-6632-4244-B85F-02FA8AAF12C6}"/>
              </a:ext>
            </a:extLst>
          </p:cNvPr>
          <p:cNvPicPr>
            <a:picLocks noGrp="1" noChangeAspect="1"/>
          </p:cNvPicPr>
          <p:nvPr>
            <p:ph sz="quarter" idx="24"/>
          </p:nvPr>
        </p:nvPicPr>
        <p:blipFill rotWithShape="1">
          <a:blip r:embed="rId3">
            <a:extLst>
              <a:ext uri="{28A0092B-C50C-407E-A947-70E740481C1C}">
                <a14:useLocalDpi xmlns:a14="http://schemas.microsoft.com/office/drawing/2010/main" val="0"/>
              </a:ext>
            </a:extLst>
          </a:blip>
          <a:srcRect b="68167"/>
          <a:stretch/>
        </p:blipFill>
        <p:spPr>
          <a:xfrm>
            <a:off x="850642" y="1884143"/>
            <a:ext cx="10490715" cy="3931920"/>
          </a:xfrm>
        </p:spPr>
      </p:pic>
      <p:sp>
        <p:nvSpPr>
          <p:cNvPr id="13" name="Title 4">
            <a:extLst>
              <a:ext uri="{FF2B5EF4-FFF2-40B4-BE49-F238E27FC236}">
                <a16:creationId xmlns:a16="http://schemas.microsoft.com/office/drawing/2014/main" id="{44231ED9-2DEF-4E3C-A1C6-BF8DD8C61F6F}"/>
              </a:ext>
            </a:extLst>
          </p:cNvPr>
          <p:cNvSpPr>
            <a:spLocks noGrp="1"/>
          </p:cNvSpPr>
          <p:nvPr>
            <p:ph type="title"/>
          </p:nvPr>
        </p:nvSpPr>
        <p:spPr>
          <a:xfrm>
            <a:off x="838197" y="566928"/>
            <a:ext cx="11184469" cy="873436"/>
          </a:xfrm>
        </p:spPr>
        <p:txBody>
          <a:bodyPr/>
          <a:lstStyle/>
          <a:p>
            <a:r>
              <a:rPr lang="en-US" dirty="0">
                <a:solidFill>
                  <a:srgbClr val="004684"/>
                </a:solidFill>
              </a:rPr>
              <a:t>Projecting red tides online by an Earth system model (ESM) has potential, yet now it is only plausible offline using ESM outputs </a:t>
            </a:r>
          </a:p>
        </p:txBody>
      </p:sp>
      <p:pic>
        <p:nvPicPr>
          <p:cNvPr id="17" name="Picture 16">
            <a:extLst>
              <a:ext uri="{FF2B5EF4-FFF2-40B4-BE49-F238E27FC236}">
                <a16:creationId xmlns:a16="http://schemas.microsoft.com/office/drawing/2014/main" id="{DB206042-595F-426B-A40C-0CE2F81604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0642" y="6008571"/>
            <a:ext cx="822960" cy="822960"/>
          </a:xfrm>
          <a:prstGeom prst="rect">
            <a:avLst/>
          </a:prstGeom>
        </p:spPr>
      </p:pic>
    </p:spTree>
    <p:extLst>
      <p:ext uri="{BB962C8B-B14F-4D97-AF65-F5344CB8AC3E}">
        <p14:creationId xmlns:p14="http://schemas.microsoft.com/office/powerpoint/2010/main" val="25905882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36C374D-3DB1-6649-B8BA-A021D02E51C2}"/>
              </a:ext>
            </a:extLst>
          </p:cNvPr>
          <p:cNvSpPr>
            <a:spLocks noGrp="1"/>
          </p:cNvSpPr>
          <p:nvPr>
            <p:ph type="sldNum" sz="quarter" idx="17"/>
          </p:nvPr>
        </p:nvSpPr>
        <p:spPr>
          <a:xfrm>
            <a:off x="8610600" y="6356350"/>
            <a:ext cx="2743200" cy="365125"/>
          </a:xfrm>
        </p:spPr>
        <p:txBody>
          <a:bodyPr/>
          <a:lstStyle/>
          <a:p>
            <a:r>
              <a:rPr lang="en-US" dirty="0"/>
              <a:t>Elshall et al. 2022 CS</a:t>
            </a:r>
          </a:p>
        </p:txBody>
      </p:sp>
      <p:sp>
        <p:nvSpPr>
          <p:cNvPr id="13" name="Title 4">
            <a:extLst>
              <a:ext uri="{FF2B5EF4-FFF2-40B4-BE49-F238E27FC236}">
                <a16:creationId xmlns:a16="http://schemas.microsoft.com/office/drawing/2014/main" id="{44231ED9-2DEF-4E3C-A1C6-BF8DD8C61F6F}"/>
              </a:ext>
            </a:extLst>
          </p:cNvPr>
          <p:cNvSpPr>
            <a:spLocks noGrp="1"/>
          </p:cNvSpPr>
          <p:nvPr>
            <p:ph type="title"/>
          </p:nvPr>
        </p:nvSpPr>
        <p:spPr>
          <a:xfrm>
            <a:off x="838199" y="566928"/>
            <a:ext cx="10537683" cy="873436"/>
          </a:xfrm>
        </p:spPr>
        <p:txBody>
          <a:bodyPr/>
          <a:lstStyle/>
          <a:p>
            <a:r>
              <a:rPr lang="en-US" dirty="0">
                <a:solidFill>
                  <a:srgbClr val="004684"/>
                </a:solidFill>
              </a:rPr>
              <a:t>A high resolution-ESM can reproduce regional phenomena like Loop Current, a warm ocean current that drives red tides  </a:t>
            </a:r>
          </a:p>
        </p:txBody>
      </p:sp>
      <p:pic>
        <p:nvPicPr>
          <p:cNvPr id="8" name="Picture 7">
            <a:extLst>
              <a:ext uri="{FF2B5EF4-FFF2-40B4-BE49-F238E27FC236}">
                <a16:creationId xmlns:a16="http://schemas.microsoft.com/office/drawing/2014/main" id="{48F1AB7C-BF01-47AC-9FC8-32BB967025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0642" y="5998949"/>
            <a:ext cx="822960" cy="822960"/>
          </a:xfrm>
          <a:prstGeom prst="rect">
            <a:avLst/>
          </a:prstGeom>
        </p:spPr>
      </p:pic>
      <p:sp>
        <p:nvSpPr>
          <p:cNvPr id="29" name="Rectangle 28">
            <a:extLst>
              <a:ext uri="{FF2B5EF4-FFF2-40B4-BE49-F238E27FC236}">
                <a16:creationId xmlns:a16="http://schemas.microsoft.com/office/drawing/2014/main" id="{E0DBC8E6-4ADE-4873-B56E-C606F8572483}"/>
              </a:ext>
            </a:extLst>
          </p:cNvPr>
          <p:cNvSpPr/>
          <p:nvPr/>
        </p:nvSpPr>
        <p:spPr>
          <a:xfrm>
            <a:off x="596842" y="1953440"/>
            <a:ext cx="2468880" cy="822960"/>
          </a:xfrm>
          <a:prstGeom prst="rect">
            <a:avLst/>
          </a:prstGeom>
        </p:spPr>
        <p:txBody>
          <a:bodyPr wrap="square">
            <a:spAutoFit/>
          </a:bodyPr>
          <a:lstStyle/>
          <a:p>
            <a:pPr algn="ctr"/>
            <a:r>
              <a:rPr lang="en-US" sz="1600" dirty="0">
                <a:solidFill>
                  <a:schemeClr val="accent2"/>
                </a:solidFill>
              </a:rPr>
              <a:t>Reanalysis Data</a:t>
            </a:r>
          </a:p>
          <a:p>
            <a:pPr algn="ctr"/>
            <a:r>
              <a:rPr lang="en-US" sz="1600" dirty="0">
                <a:solidFill>
                  <a:schemeClr val="accent2"/>
                </a:solidFill>
              </a:rPr>
              <a:t>Loop Current South </a:t>
            </a:r>
          </a:p>
          <a:p>
            <a:pPr algn="ctr"/>
            <a:r>
              <a:rPr lang="en-US" sz="1600" dirty="0">
                <a:solidFill>
                  <a:schemeClr val="accent2"/>
                </a:solidFill>
              </a:rPr>
              <a:t>March 2010</a:t>
            </a:r>
          </a:p>
        </p:txBody>
      </p:sp>
      <p:sp>
        <p:nvSpPr>
          <p:cNvPr id="30" name="Rectangle 29">
            <a:extLst>
              <a:ext uri="{FF2B5EF4-FFF2-40B4-BE49-F238E27FC236}">
                <a16:creationId xmlns:a16="http://schemas.microsoft.com/office/drawing/2014/main" id="{D090CFF2-04B4-47CE-948D-8BC88F008A37}"/>
              </a:ext>
            </a:extLst>
          </p:cNvPr>
          <p:cNvSpPr/>
          <p:nvPr/>
        </p:nvSpPr>
        <p:spPr>
          <a:xfrm>
            <a:off x="3452884" y="1949422"/>
            <a:ext cx="2468880" cy="830997"/>
          </a:xfrm>
          <a:prstGeom prst="rect">
            <a:avLst/>
          </a:prstGeom>
        </p:spPr>
        <p:txBody>
          <a:bodyPr wrap="square">
            <a:spAutoFit/>
          </a:bodyPr>
          <a:lstStyle/>
          <a:p>
            <a:pPr algn="ctr"/>
            <a:r>
              <a:rPr lang="en-US" sz="1600" dirty="0">
                <a:solidFill>
                  <a:schemeClr val="accent2"/>
                </a:solidFill>
              </a:rPr>
              <a:t>Reanalysis Data</a:t>
            </a:r>
          </a:p>
          <a:p>
            <a:pPr algn="ctr"/>
            <a:r>
              <a:rPr lang="en-US" sz="1600" dirty="0">
                <a:solidFill>
                  <a:schemeClr val="accent2"/>
                </a:solidFill>
              </a:rPr>
              <a:t>Loop Current North </a:t>
            </a:r>
          </a:p>
          <a:p>
            <a:pPr algn="ctr"/>
            <a:r>
              <a:rPr lang="en-US" sz="1600" dirty="0">
                <a:solidFill>
                  <a:schemeClr val="accent2"/>
                </a:solidFill>
              </a:rPr>
              <a:t>June 2010</a:t>
            </a:r>
          </a:p>
        </p:txBody>
      </p:sp>
      <p:sp>
        <p:nvSpPr>
          <p:cNvPr id="31" name="Rectangle 30">
            <a:extLst>
              <a:ext uri="{FF2B5EF4-FFF2-40B4-BE49-F238E27FC236}">
                <a16:creationId xmlns:a16="http://schemas.microsoft.com/office/drawing/2014/main" id="{B3114A58-4542-4F8D-A246-C8D820706C5E}"/>
              </a:ext>
            </a:extLst>
          </p:cNvPr>
          <p:cNvSpPr/>
          <p:nvPr/>
        </p:nvSpPr>
        <p:spPr>
          <a:xfrm>
            <a:off x="6257480" y="1945403"/>
            <a:ext cx="2468880" cy="830997"/>
          </a:xfrm>
          <a:prstGeom prst="rect">
            <a:avLst/>
          </a:prstGeom>
        </p:spPr>
        <p:txBody>
          <a:bodyPr wrap="square">
            <a:spAutoFit/>
          </a:bodyPr>
          <a:lstStyle/>
          <a:p>
            <a:pPr algn="ctr"/>
            <a:r>
              <a:rPr lang="en-US" sz="1600" dirty="0">
                <a:solidFill>
                  <a:schemeClr val="accent2"/>
                </a:solidFill>
              </a:rPr>
              <a:t>High Resolution-ESM</a:t>
            </a:r>
          </a:p>
          <a:p>
            <a:pPr algn="ctr"/>
            <a:r>
              <a:rPr lang="en-US" sz="1600" dirty="0">
                <a:solidFill>
                  <a:schemeClr val="accent2"/>
                </a:solidFill>
              </a:rPr>
              <a:t>Loop Current North  </a:t>
            </a:r>
          </a:p>
          <a:p>
            <a:pPr algn="ctr"/>
            <a:r>
              <a:rPr lang="en-US" sz="1600" dirty="0">
                <a:solidFill>
                  <a:schemeClr val="accent2"/>
                </a:solidFill>
              </a:rPr>
              <a:t>June 2010</a:t>
            </a:r>
          </a:p>
        </p:txBody>
      </p:sp>
      <p:sp>
        <p:nvSpPr>
          <p:cNvPr id="32" name="Rectangle 31">
            <a:extLst>
              <a:ext uri="{FF2B5EF4-FFF2-40B4-BE49-F238E27FC236}">
                <a16:creationId xmlns:a16="http://schemas.microsoft.com/office/drawing/2014/main" id="{B6E192BF-6A2A-45CE-BE99-6A7B3505FC22}"/>
              </a:ext>
            </a:extLst>
          </p:cNvPr>
          <p:cNvSpPr/>
          <p:nvPr/>
        </p:nvSpPr>
        <p:spPr>
          <a:xfrm>
            <a:off x="9152522" y="1949422"/>
            <a:ext cx="2468880" cy="830997"/>
          </a:xfrm>
          <a:prstGeom prst="rect">
            <a:avLst/>
          </a:prstGeom>
        </p:spPr>
        <p:txBody>
          <a:bodyPr wrap="square">
            <a:spAutoFit/>
          </a:bodyPr>
          <a:lstStyle/>
          <a:p>
            <a:pPr algn="ctr"/>
            <a:r>
              <a:rPr lang="en-US" sz="1600" dirty="0">
                <a:solidFill>
                  <a:schemeClr val="accent2"/>
                </a:solidFill>
              </a:rPr>
              <a:t>Low Resolution-ESM</a:t>
            </a:r>
          </a:p>
          <a:p>
            <a:pPr algn="ctr"/>
            <a:r>
              <a:rPr lang="en-US" sz="1600" dirty="0">
                <a:solidFill>
                  <a:schemeClr val="accent2"/>
                </a:solidFill>
              </a:rPr>
              <a:t>Loop Current North </a:t>
            </a:r>
          </a:p>
          <a:p>
            <a:pPr algn="ctr"/>
            <a:r>
              <a:rPr lang="en-US" sz="1600" dirty="0">
                <a:solidFill>
                  <a:schemeClr val="accent2"/>
                </a:solidFill>
              </a:rPr>
              <a:t>June 2010</a:t>
            </a:r>
          </a:p>
        </p:txBody>
      </p:sp>
      <p:pic>
        <p:nvPicPr>
          <p:cNvPr id="38" name="Content Placeholder 5">
            <a:extLst>
              <a:ext uri="{FF2B5EF4-FFF2-40B4-BE49-F238E27FC236}">
                <a16:creationId xmlns:a16="http://schemas.microsoft.com/office/drawing/2014/main" id="{B04EF218-F076-4C9C-A23F-2203BBB7CB5F}"/>
              </a:ext>
            </a:extLst>
          </p:cNvPr>
          <p:cNvPicPr>
            <a:picLocks noChangeAspect="1"/>
          </p:cNvPicPr>
          <p:nvPr/>
        </p:nvPicPr>
        <p:blipFill rotWithShape="1">
          <a:blip r:embed="rId4">
            <a:extLst>
              <a:ext uri="{28A0092B-C50C-407E-A947-70E740481C1C}">
                <a14:useLocalDpi xmlns:a14="http://schemas.microsoft.com/office/drawing/2010/main" val="0"/>
              </a:ext>
            </a:extLst>
          </a:blip>
          <a:srcRect l="1741" t="47316" r="53609" b="14420"/>
          <a:stretch/>
        </p:blipFill>
        <p:spPr>
          <a:xfrm>
            <a:off x="6195683" y="2768689"/>
            <a:ext cx="2592475" cy="2029395"/>
          </a:xfrm>
          <a:prstGeom prst="rect">
            <a:avLst/>
          </a:prstGeom>
          <a:solidFill>
            <a:schemeClr val="accent1"/>
          </a:solidFill>
        </p:spPr>
      </p:pic>
      <p:pic>
        <p:nvPicPr>
          <p:cNvPr id="43" name="Content Placeholder 5">
            <a:extLst>
              <a:ext uri="{FF2B5EF4-FFF2-40B4-BE49-F238E27FC236}">
                <a16:creationId xmlns:a16="http://schemas.microsoft.com/office/drawing/2014/main" id="{CD5E9719-FA41-4DF9-BB24-9C9B4A902FAF}"/>
              </a:ext>
            </a:extLst>
          </p:cNvPr>
          <p:cNvPicPr>
            <a:picLocks noChangeAspect="1"/>
          </p:cNvPicPr>
          <p:nvPr/>
        </p:nvPicPr>
        <p:blipFill rotWithShape="1">
          <a:blip r:embed="rId4">
            <a:extLst>
              <a:ext uri="{28A0092B-C50C-407E-A947-70E740481C1C}">
                <a14:useLocalDpi xmlns:a14="http://schemas.microsoft.com/office/drawing/2010/main" val="0"/>
              </a:ext>
            </a:extLst>
          </a:blip>
          <a:srcRect t="3678" r="52209" b="56574"/>
          <a:stretch/>
        </p:blipFill>
        <p:spPr>
          <a:xfrm>
            <a:off x="431438" y="2729343"/>
            <a:ext cx="2774870" cy="2108086"/>
          </a:xfrm>
          <a:prstGeom prst="rect">
            <a:avLst/>
          </a:prstGeom>
          <a:solidFill>
            <a:schemeClr val="accent1"/>
          </a:solidFill>
        </p:spPr>
      </p:pic>
      <p:pic>
        <p:nvPicPr>
          <p:cNvPr id="44" name="Content Placeholder 5">
            <a:extLst>
              <a:ext uri="{FF2B5EF4-FFF2-40B4-BE49-F238E27FC236}">
                <a16:creationId xmlns:a16="http://schemas.microsoft.com/office/drawing/2014/main" id="{F78C68EB-9F2A-4EBB-BDBF-3901962BD822}"/>
              </a:ext>
            </a:extLst>
          </p:cNvPr>
          <p:cNvPicPr>
            <a:picLocks noChangeAspect="1"/>
          </p:cNvPicPr>
          <p:nvPr/>
        </p:nvPicPr>
        <p:blipFill rotWithShape="1">
          <a:blip r:embed="rId4">
            <a:extLst>
              <a:ext uri="{28A0092B-C50C-407E-A947-70E740481C1C}">
                <a14:useLocalDpi xmlns:a14="http://schemas.microsoft.com/office/drawing/2010/main" val="0"/>
              </a:ext>
            </a:extLst>
          </a:blip>
          <a:srcRect l="49869" t="3678" r="4097" b="56574"/>
          <a:stretch/>
        </p:blipFill>
        <p:spPr>
          <a:xfrm>
            <a:off x="3364565" y="2729343"/>
            <a:ext cx="2672861" cy="2108086"/>
          </a:xfrm>
          <a:prstGeom prst="rect">
            <a:avLst/>
          </a:prstGeom>
          <a:solidFill>
            <a:schemeClr val="accent1"/>
          </a:solidFill>
        </p:spPr>
      </p:pic>
      <p:pic>
        <p:nvPicPr>
          <p:cNvPr id="45" name="Content Placeholder 5">
            <a:extLst>
              <a:ext uri="{FF2B5EF4-FFF2-40B4-BE49-F238E27FC236}">
                <a16:creationId xmlns:a16="http://schemas.microsoft.com/office/drawing/2014/main" id="{E1215FB3-0761-463C-B265-8AE97DF9B3D7}"/>
              </a:ext>
            </a:extLst>
          </p:cNvPr>
          <p:cNvPicPr>
            <a:picLocks noChangeAspect="1"/>
          </p:cNvPicPr>
          <p:nvPr/>
        </p:nvPicPr>
        <p:blipFill rotWithShape="1">
          <a:blip r:embed="rId4">
            <a:extLst>
              <a:ext uri="{28A0092B-C50C-407E-A947-70E740481C1C}">
                <a14:useLocalDpi xmlns:a14="http://schemas.microsoft.com/office/drawing/2010/main" val="0"/>
              </a:ext>
            </a:extLst>
          </a:blip>
          <a:srcRect l="47915" t="46899" b="11403"/>
          <a:stretch/>
        </p:blipFill>
        <p:spPr>
          <a:xfrm>
            <a:off x="8946414" y="2748501"/>
            <a:ext cx="3024204" cy="2211459"/>
          </a:xfrm>
          <a:prstGeom prst="rect">
            <a:avLst/>
          </a:prstGeom>
          <a:solidFill>
            <a:schemeClr val="accent1"/>
          </a:solidFill>
        </p:spPr>
      </p:pic>
      <p:sp>
        <p:nvSpPr>
          <p:cNvPr id="46" name="Rectangle 45">
            <a:extLst>
              <a:ext uri="{FF2B5EF4-FFF2-40B4-BE49-F238E27FC236}">
                <a16:creationId xmlns:a16="http://schemas.microsoft.com/office/drawing/2014/main" id="{0DD91179-0672-45BC-AAA1-6E940E36AED9}"/>
              </a:ext>
            </a:extLst>
          </p:cNvPr>
          <p:cNvSpPr/>
          <p:nvPr/>
        </p:nvSpPr>
        <p:spPr>
          <a:xfrm>
            <a:off x="7315419" y="4740695"/>
            <a:ext cx="1491114" cy="215444"/>
          </a:xfrm>
          <a:prstGeom prst="rect">
            <a:avLst/>
          </a:prstGeom>
        </p:spPr>
        <p:txBody>
          <a:bodyPr wrap="none">
            <a:spAutoFit/>
          </a:bodyPr>
          <a:lstStyle/>
          <a:p>
            <a:r>
              <a:rPr lang="en-US" sz="800" dirty="0"/>
              <a:t>HadGEM3-GC3-MM (25 km)</a:t>
            </a:r>
          </a:p>
        </p:txBody>
      </p:sp>
      <p:sp>
        <p:nvSpPr>
          <p:cNvPr id="47" name="Rectangle 46">
            <a:extLst>
              <a:ext uri="{FF2B5EF4-FFF2-40B4-BE49-F238E27FC236}">
                <a16:creationId xmlns:a16="http://schemas.microsoft.com/office/drawing/2014/main" id="{F1AE7674-7060-4454-B8B0-FF773A50E065}"/>
              </a:ext>
            </a:extLst>
          </p:cNvPr>
          <p:cNvSpPr/>
          <p:nvPr/>
        </p:nvSpPr>
        <p:spPr>
          <a:xfrm>
            <a:off x="10680999" y="4877328"/>
            <a:ext cx="990977" cy="215444"/>
          </a:xfrm>
          <a:prstGeom prst="rect">
            <a:avLst/>
          </a:prstGeom>
        </p:spPr>
        <p:txBody>
          <a:bodyPr wrap="none">
            <a:spAutoFit/>
          </a:bodyPr>
          <a:lstStyle/>
          <a:p>
            <a:r>
              <a:rPr lang="en-US" sz="800" dirty="0"/>
              <a:t>E3SM (30-60 km)</a:t>
            </a:r>
          </a:p>
        </p:txBody>
      </p:sp>
      <p:sp>
        <p:nvSpPr>
          <p:cNvPr id="48" name="Rectangle 47">
            <a:extLst>
              <a:ext uri="{FF2B5EF4-FFF2-40B4-BE49-F238E27FC236}">
                <a16:creationId xmlns:a16="http://schemas.microsoft.com/office/drawing/2014/main" id="{DD7DE0FB-40E9-4ADE-BCFA-3A2B5FB8FD3A}"/>
              </a:ext>
            </a:extLst>
          </p:cNvPr>
          <p:cNvSpPr/>
          <p:nvPr/>
        </p:nvSpPr>
        <p:spPr>
          <a:xfrm>
            <a:off x="3705254" y="4740695"/>
            <a:ext cx="2324675" cy="215444"/>
          </a:xfrm>
          <a:prstGeom prst="rect">
            <a:avLst/>
          </a:prstGeom>
        </p:spPr>
        <p:txBody>
          <a:bodyPr wrap="none">
            <a:spAutoFit/>
          </a:bodyPr>
          <a:lstStyle/>
          <a:p>
            <a:pPr lvl="0">
              <a:defRPr/>
            </a:pPr>
            <a:r>
              <a:rPr lang="en-US" sz="800" dirty="0"/>
              <a:t>CMEMS global-reanalysis-phy-001–030 (8 km)</a:t>
            </a:r>
          </a:p>
        </p:txBody>
      </p:sp>
      <p:sp>
        <p:nvSpPr>
          <p:cNvPr id="49" name="Rectangle 48">
            <a:extLst>
              <a:ext uri="{FF2B5EF4-FFF2-40B4-BE49-F238E27FC236}">
                <a16:creationId xmlns:a16="http://schemas.microsoft.com/office/drawing/2014/main" id="{F36727C2-3CDF-473A-9326-C95483A01423}"/>
              </a:ext>
            </a:extLst>
          </p:cNvPr>
          <p:cNvSpPr/>
          <p:nvPr/>
        </p:nvSpPr>
        <p:spPr>
          <a:xfrm>
            <a:off x="849486" y="4740695"/>
            <a:ext cx="2324675" cy="215444"/>
          </a:xfrm>
          <a:prstGeom prst="rect">
            <a:avLst/>
          </a:prstGeom>
        </p:spPr>
        <p:txBody>
          <a:bodyPr wrap="none">
            <a:spAutoFit/>
          </a:bodyPr>
          <a:lstStyle/>
          <a:p>
            <a:pPr lvl="0">
              <a:defRPr/>
            </a:pPr>
            <a:r>
              <a:rPr lang="en-US" sz="800" dirty="0"/>
              <a:t>CMEMS global-reanalysis-phy-001–030 (8 km)</a:t>
            </a:r>
          </a:p>
        </p:txBody>
      </p:sp>
      <p:pic>
        <p:nvPicPr>
          <p:cNvPr id="50" name="Content Placeholder 5">
            <a:extLst>
              <a:ext uri="{FF2B5EF4-FFF2-40B4-BE49-F238E27FC236}">
                <a16:creationId xmlns:a16="http://schemas.microsoft.com/office/drawing/2014/main" id="{9D68E110-032F-4107-BDE4-D1CF5475975C}"/>
              </a:ext>
            </a:extLst>
          </p:cNvPr>
          <p:cNvPicPr>
            <a:picLocks noChangeAspect="1"/>
          </p:cNvPicPr>
          <p:nvPr/>
        </p:nvPicPr>
        <p:blipFill rotWithShape="1">
          <a:blip r:embed="rId4">
            <a:extLst>
              <a:ext uri="{28A0092B-C50C-407E-A947-70E740481C1C}">
                <a14:useLocalDpi xmlns:a14="http://schemas.microsoft.com/office/drawing/2010/main" val="0"/>
              </a:ext>
            </a:extLst>
          </a:blip>
          <a:srcRect l="5048" t="87463" r="8051" b="593"/>
          <a:stretch/>
        </p:blipFill>
        <p:spPr>
          <a:xfrm>
            <a:off x="3573145" y="5005132"/>
            <a:ext cx="5045709" cy="633484"/>
          </a:xfrm>
          <a:prstGeom prst="rect">
            <a:avLst/>
          </a:prstGeom>
          <a:solidFill>
            <a:schemeClr val="accent1"/>
          </a:solidFill>
        </p:spPr>
      </p:pic>
    </p:spTree>
    <p:extLst>
      <p:ext uri="{BB962C8B-B14F-4D97-AF65-F5344CB8AC3E}">
        <p14:creationId xmlns:p14="http://schemas.microsoft.com/office/powerpoint/2010/main" val="30547290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36C374D-3DB1-6649-B8BA-A021D02E51C2}"/>
              </a:ext>
            </a:extLst>
          </p:cNvPr>
          <p:cNvSpPr>
            <a:spLocks noGrp="1"/>
          </p:cNvSpPr>
          <p:nvPr>
            <p:ph type="sldNum" sz="quarter" idx="17"/>
          </p:nvPr>
        </p:nvSpPr>
        <p:spPr>
          <a:xfrm>
            <a:off x="8610600" y="6356350"/>
            <a:ext cx="2743200" cy="365125"/>
          </a:xfrm>
        </p:spPr>
        <p:txBody>
          <a:bodyPr/>
          <a:lstStyle/>
          <a:p>
            <a:r>
              <a:rPr lang="da-DK" dirty="0"/>
              <a:t>Elshall et al. 2022 CS</a:t>
            </a:r>
          </a:p>
        </p:txBody>
      </p:sp>
      <p:pic>
        <p:nvPicPr>
          <p:cNvPr id="7" name="Content Placeholder 6">
            <a:extLst>
              <a:ext uri="{FF2B5EF4-FFF2-40B4-BE49-F238E27FC236}">
                <a16:creationId xmlns:a16="http://schemas.microsoft.com/office/drawing/2014/main" id="{DFC3649D-EB26-4F99-8256-732DE71C0E54}"/>
              </a:ext>
            </a:extLst>
          </p:cNvPr>
          <p:cNvPicPr>
            <a:picLocks noGrp="1" noChangeAspect="1"/>
          </p:cNvPicPr>
          <p:nvPr>
            <p:ph sz="quarter" idx="24"/>
          </p:nvPr>
        </p:nvPicPr>
        <p:blipFill>
          <a:blip r:embed="rId3">
            <a:extLst>
              <a:ext uri="{28A0092B-C50C-407E-A947-70E740481C1C}">
                <a14:useLocalDpi xmlns:a14="http://schemas.microsoft.com/office/drawing/2010/main" val="0"/>
              </a:ext>
            </a:extLst>
          </a:blip>
          <a:stretch>
            <a:fillRect/>
          </a:stretch>
        </p:blipFill>
        <p:spPr>
          <a:xfrm>
            <a:off x="4316256" y="1677776"/>
            <a:ext cx="7130864" cy="4576762"/>
          </a:xfrm>
        </p:spPr>
      </p:pic>
      <p:pic>
        <p:nvPicPr>
          <p:cNvPr id="10" name="Picture 9">
            <a:extLst>
              <a:ext uri="{FF2B5EF4-FFF2-40B4-BE49-F238E27FC236}">
                <a16:creationId xmlns:a16="http://schemas.microsoft.com/office/drawing/2014/main" id="{50C3EE31-F9AC-4DF1-B5F2-208821271150}"/>
              </a:ext>
            </a:extLst>
          </p:cNvPr>
          <p:cNvPicPr>
            <a:picLocks noChangeAspect="1"/>
          </p:cNvPicPr>
          <p:nvPr/>
        </p:nvPicPr>
        <p:blipFill rotWithShape="1">
          <a:blip r:embed="rId4">
            <a:extLst>
              <a:ext uri="{28A0092B-C50C-407E-A947-70E740481C1C}">
                <a14:useLocalDpi xmlns:a14="http://schemas.microsoft.com/office/drawing/2010/main" val="0"/>
              </a:ext>
            </a:extLst>
          </a:blip>
          <a:srcRect l="626" t="-1" r="51666" b="13843"/>
          <a:stretch/>
        </p:blipFill>
        <p:spPr>
          <a:xfrm>
            <a:off x="734915" y="1551009"/>
            <a:ext cx="3092045" cy="2286000"/>
          </a:xfrm>
          <a:prstGeom prst="rect">
            <a:avLst/>
          </a:prstGeom>
        </p:spPr>
      </p:pic>
      <p:pic>
        <p:nvPicPr>
          <p:cNvPr id="17" name="Picture 16">
            <a:extLst>
              <a:ext uri="{FF2B5EF4-FFF2-40B4-BE49-F238E27FC236}">
                <a16:creationId xmlns:a16="http://schemas.microsoft.com/office/drawing/2014/main" id="{FE81B8B6-7F87-44D0-ABB5-EA6F2DEB7970}"/>
              </a:ext>
            </a:extLst>
          </p:cNvPr>
          <p:cNvPicPr>
            <a:picLocks noChangeAspect="1"/>
          </p:cNvPicPr>
          <p:nvPr/>
        </p:nvPicPr>
        <p:blipFill rotWithShape="1">
          <a:blip r:embed="rId4">
            <a:extLst>
              <a:ext uri="{28A0092B-C50C-407E-A947-70E740481C1C}">
                <a14:useLocalDpi xmlns:a14="http://schemas.microsoft.com/office/drawing/2010/main" val="0"/>
              </a:ext>
            </a:extLst>
          </a:blip>
          <a:srcRect l="52210"/>
          <a:stretch/>
        </p:blipFill>
        <p:spPr>
          <a:xfrm>
            <a:off x="734915" y="3887152"/>
            <a:ext cx="3095565" cy="2651760"/>
          </a:xfrm>
          <a:prstGeom prst="rect">
            <a:avLst/>
          </a:prstGeom>
        </p:spPr>
      </p:pic>
      <p:cxnSp>
        <p:nvCxnSpPr>
          <p:cNvPr id="15" name="Straight Arrow Connector 14">
            <a:extLst>
              <a:ext uri="{FF2B5EF4-FFF2-40B4-BE49-F238E27FC236}">
                <a16:creationId xmlns:a16="http://schemas.microsoft.com/office/drawing/2014/main" id="{0C7AA60A-2D83-49B6-840D-B716285DE2F5}"/>
              </a:ext>
            </a:extLst>
          </p:cNvPr>
          <p:cNvCxnSpPr>
            <a:cxnSpLocks/>
          </p:cNvCxnSpPr>
          <p:nvPr/>
        </p:nvCxnSpPr>
        <p:spPr>
          <a:xfrm flipV="1">
            <a:off x="2490237" y="3194746"/>
            <a:ext cx="2230734" cy="2122878"/>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4ABF4DCC-031D-49EB-9EBF-49C7DBF942A0}"/>
              </a:ext>
            </a:extLst>
          </p:cNvPr>
          <p:cNvCxnSpPr>
            <a:cxnSpLocks/>
          </p:cNvCxnSpPr>
          <p:nvPr/>
        </p:nvCxnSpPr>
        <p:spPr>
          <a:xfrm flipV="1">
            <a:off x="2351314" y="2635035"/>
            <a:ext cx="2572378" cy="188552"/>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F2E1931C-FB5E-4B75-9ED2-D0B3ED020F10}"/>
              </a:ext>
            </a:extLst>
          </p:cNvPr>
          <p:cNvSpPr/>
          <p:nvPr/>
        </p:nvSpPr>
        <p:spPr>
          <a:xfrm>
            <a:off x="6877246" y="3377241"/>
            <a:ext cx="2008883" cy="400110"/>
          </a:xfrm>
          <a:prstGeom prst="rect">
            <a:avLst/>
          </a:prstGeom>
        </p:spPr>
        <p:txBody>
          <a:bodyPr wrap="none">
            <a:spAutoFit/>
          </a:bodyPr>
          <a:lstStyle/>
          <a:p>
            <a:r>
              <a:rPr lang="en-US" sz="2000" dirty="0">
                <a:solidFill>
                  <a:schemeClr val="accent6"/>
                </a:solidFill>
              </a:rPr>
              <a:t>LC-S Ratio 0.27</a:t>
            </a:r>
          </a:p>
        </p:txBody>
      </p:sp>
      <p:sp>
        <p:nvSpPr>
          <p:cNvPr id="11" name="Rectangle 10">
            <a:extLst>
              <a:ext uri="{FF2B5EF4-FFF2-40B4-BE49-F238E27FC236}">
                <a16:creationId xmlns:a16="http://schemas.microsoft.com/office/drawing/2014/main" id="{31391A93-6E63-4668-9306-521D8DDA6DF8}"/>
              </a:ext>
            </a:extLst>
          </p:cNvPr>
          <p:cNvSpPr/>
          <p:nvPr/>
        </p:nvSpPr>
        <p:spPr>
          <a:xfrm>
            <a:off x="6877246" y="5670773"/>
            <a:ext cx="2008883" cy="400110"/>
          </a:xfrm>
          <a:prstGeom prst="rect">
            <a:avLst/>
          </a:prstGeom>
        </p:spPr>
        <p:txBody>
          <a:bodyPr wrap="none">
            <a:spAutoFit/>
          </a:bodyPr>
          <a:lstStyle/>
          <a:p>
            <a:r>
              <a:rPr lang="en-US" sz="2000" dirty="0">
                <a:solidFill>
                  <a:schemeClr val="accent6"/>
                </a:solidFill>
              </a:rPr>
              <a:t>LC-S Ratio 0.23</a:t>
            </a:r>
          </a:p>
        </p:txBody>
      </p:sp>
      <p:sp>
        <p:nvSpPr>
          <p:cNvPr id="4" name="Title 4">
            <a:extLst>
              <a:ext uri="{FF2B5EF4-FFF2-40B4-BE49-F238E27FC236}">
                <a16:creationId xmlns:a16="http://schemas.microsoft.com/office/drawing/2014/main" id="{2CD47A96-0300-DE63-3FD6-F12C4F5957A9}"/>
              </a:ext>
            </a:extLst>
          </p:cNvPr>
          <p:cNvSpPr>
            <a:spLocks noGrp="1"/>
          </p:cNvSpPr>
          <p:nvPr>
            <p:ph type="title"/>
          </p:nvPr>
        </p:nvSpPr>
        <p:spPr>
          <a:xfrm>
            <a:off x="838199" y="566928"/>
            <a:ext cx="10537683" cy="873436"/>
          </a:xfrm>
        </p:spPr>
        <p:txBody>
          <a:bodyPr/>
          <a:lstStyle/>
          <a:p>
            <a:r>
              <a:rPr lang="en-US" dirty="0">
                <a:solidFill>
                  <a:srgbClr val="004684"/>
                </a:solidFill>
              </a:rPr>
              <a:t>A high resolution-ESM can reproduce regional phenomena like Loop Current, a warm ocean current that drives red tides  </a:t>
            </a:r>
          </a:p>
        </p:txBody>
      </p:sp>
    </p:spTree>
    <p:extLst>
      <p:ext uri="{BB962C8B-B14F-4D97-AF65-F5344CB8AC3E}">
        <p14:creationId xmlns:p14="http://schemas.microsoft.com/office/powerpoint/2010/main" val="6969095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C8A52B9F-C076-2CBC-742D-7BEC445C17F5}"/>
              </a:ext>
            </a:extLst>
          </p:cNvPr>
          <p:cNvPicPr>
            <a:picLocks noChangeAspect="1"/>
          </p:cNvPicPr>
          <p:nvPr/>
        </p:nvPicPr>
        <p:blipFill>
          <a:blip r:embed="rId3"/>
          <a:stretch>
            <a:fillRect/>
          </a:stretch>
        </p:blipFill>
        <p:spPr>
          <a:xfrm>
            <a:off x="865814" y="1358268"/>
            <a:ext cx="3225064" cy="5121084"/>
          </a:xfrm>
          <a:prstGeom prst="rect">
            <a:avLst/>
          </a:prstGeom>
        </p:spPr>
      </p:pic>
      <p:sp>
        <p:nvSpPr>
          <p:cNvPr id="6" name="Title 4">
            <a:extLst>
              <a:ext uri="{FF2B5EF4-FFF2-40B4-BE49-F238E27FC236}">
                <a16:creationId xmlns:a16="http://schemas.microsoft.com/office/drawing/2014/main" id="{F8FE22EF-B4C9-BFD7-CF8C-FF50208E071A}"/>
              </a:ext>
            </a:extLst>
          </p:cNvPr>
          <p:cNvSpPr>
            <a:spLocks noGrp="1"/>
          </p:cNvSpPr>
          <p:nvPr>
            <p:ph type="title"/>
          </p:nvPr>
        </p:nvSpPr>
        <p:spPr>
          <a:xfrm>
            <a:off x="848709" y="566928"/>
            <a:ext cx="10537683" cy="873436"/>
          </a:xfrm>
        </p:spPr>
        <p:txBody>
          <a:bodyPr/>
          <a:lstStyle/>
          <a:p>
            <a:r>
              <a:rPr lang="en-US" dirty="0">
                <a:solidFill>
                  <a:srgbClr val="004684"/>
                </a:solidFill>
              </a:rPr>
              <a:t>Loop Current is just on main driver among other physical and environmental drivers </a:t>
            </a:r>
          </a:p>
        </p:txBody>
      </p:sp>
      <p:pic>
        <p:nvPicPr>
          <p:cNvPr id="12" name="Picture 11">
            <a:extLst>
              <a:ext uri="{FF2B5EF4-FFF2-40B4-BE49-F238E27FC236}">
                <a16:creationId xmlns:a16="http://schemas.microsoft.com/office/drawing/2014/main" id="{DAD494EC-5100-8EC5-B9AF-B1994905C6D1}"/>
              </a:ext>
            </a:extLst>
          </p:cNvPr>
          <p:cNvPicPr>
            <a:picLocks noChangeAspect="1"/>
          </p:cNvPicPr>
          <p:nvPr/>
        </p:nvPicPr>
        <p:blipFill>
          <a:blip r:embed="rId4"/>
          <a:srcRect l="34121" r="32940"/>
          <a:stretch>
            <a:fillRect/>
          </a:stretch>
        </p:blipFill>
        <p:spPr>
          <a:xfrm>
            <a:off x="4539031" y="1358712"/>
            <a:ext cx="3113938" cy="5120640"/>
          </a:xfrm>
          <a:prstGeom prst="rect">
            <a:avLst/>
          </a:prstGeom>
        </p:spPr>
      </p:pic>
      <p:pic>
        <p:nvPicPr>
          <p:cNvPr id="13" name="Picture 12">
            <a:extLst>
              <a:ext uri="{FF2B5EF4-FFF2-40B4-BE49-F238E27FC236}">
                <a16:creationId xmlns:a16="http://schemas.microsoft.com/office/drawing/2014/main" id="{4E4187E1-258F-C150-4541-EBF2C00DA794}"/>
              </a:ext>
            </a:extLst>
          </p:cNvPr>
          <p:cNvPicPr>
            <a:picLocks noChangeAspect="1"/>
          </p:cNvPicPr>
          <p:nvPr/>
        </p:nvPicPr>
        <p:blipFill>
          <a:blip r:embed="rId4"/>
          <a:srcRect l="67060"/>
          <a:stretch>
            <a:fillRect/>
          </a:stretch>
        </p:blipFill>
        <p:spPr>
          <a:xfrm>
            <a:off x="8198069" y="1363975"/>
            <a:ext cx="3113938" cy="5120640"/>
          </a:xfrm>
          <a:prstGeom prst="rect">
            <a:avLst/>
          </a:prstGeom>
        </p:spPr>
      </p:pic>
      <p:pic>
        <p:nvPicPr>
          <p:cNvPr id="14" name="Picture 13">
            <a:extLst>
              <a:ext uri="{FF2B5EF4-FFF2-40B4-BE49-F238E27FC236}">
                <a16:creationId xmlns:a16="http://schemas.microsoft.com/office/drawing/2014/main" id="{D149FC80-BEEC-6A11-81A8-1B6B5E7D8CC3}"/>
              </a:ext>
            </a:extLst>
          </p:cNvPr>
          <p:cNvPicPr>
            <a:picLocks noChangeAspect="1"/>
          </p:cNvPicPr>
          <p:nvPr/>
        </p:nvPicPr>
        <p:blipFill>
          <a:blip r:embed="rId4"/>
          <a:srcRect l="1850" t="49340" r="82031" b="19181"/>
          <a:stretch>
            <a:fillRect/>
          </a:stretch>
        </p:blipFill>
        <p:spPr>
          <a:xfrm>
            <a:off x="2440866" y="3866445"/>
            <a:ext cx="1523809" cy="1611923"/>
          </a:xfrm>
          <a:prstGeom prst="rect">
            <a:avLst/>
          </a:prstGeom>
        </p:spPr>
      </p:pic>
      <p:pic>
        <p:nvPicPr>
          <p:cNvPr id="15" name="Picture 14">
            <a:extLst>
              <a:ext uri="{FF2B5EF4-FFF2-40B4-BE49-F238E27FC236}">
                <a16:creationId xmlns:a16="http://schemas.microsoft.com/office/drawing/2014/main" id="{FBCF46A3-5D05-F847-F62A-8C07D30F3E3C}"/>
              </a:ext>
            </a:extLst>
          </p:cNvPr>
          <p:cNvPicPr>
            <a:picLocks noChangeAspect="1"/>
          </p:cNvPicPr>
          <p:nvPr/>
        </p:nvPicPr>
        <p:blipFill>
          <a:blip r:embed="rId4"/>
          <a:srcRect l="18305" t="49872" r="67606" b="18649"/>
          <a:stretch>
            <a:fillRect/>
          </a:stretch>
        </p:blipFill>
        <p:spPr>
          <a:xfrm>
            <a:off x="1078173" y="3866445"/>
            <a:ext cx="1331959" cy="1611923"/>
          </a:xfrm>
          <a:prstGeom prst="rect">
            <a:avLst/>
          </a:prstGeom>
        </p:spPr>
      </p:pic>
      <p:pic>
        <p:nvPicPr>
          <p:cNvPr id="20" name="Picture 19">
            <a:extLst>
              <a:ext uri="{FF2B5EF4-FFF2-40B4-BE49-F238E27FC236}">
                <a16:creationId xmlns:a16="http://schemas.microsoft.com/office/drawing/2014/main" id="{B06279C7-5155-6D52-0937-7BDE77F93DFB}"/>
              </a:ext>
            </a:extLst>
          </p:cNvPr>
          <p:cNvPicPr>
            <a:picLocks noChangeAspect="1"/>
          </p:cNvPicPr>
          <p:nvPr/>
        </p:nvPicPr>
        <p:blipFill>
          <a:blip r:embed="rId5"/>
          <a:srcRect l="1846" t="16698" r="81390" b="50513"/>
          <a:stretch>
            <a:fillRect/>
          </a:stretch>
        </p:blipFill>
        <p:spPr>
          <a:xfrm>
            <a:off x="2452206" y="2249726"/>
            <a:ext cx="1463040" cy="1550076"/>
          </a:xfrm>
          <a:prstGeom prst="rect">
            <a:avLst/>
          </a:prstGeom>
        </p:spPr>
      </p:pic>
      <p:pic>
        <p:nvPicPr>
          <p:cNvPr id="21" name="Picture 20">
            <a:extLst>
              <a:ext uri="{FF2B5EF4-FFF2-40B4-BE49-F238E27FC236}">
                <a16:creationId xmlns:a16="http://schemas.microsoft.com/office/drawing/2014/main" id="{405DC4DF-3397-7F30-7840-BEA4F64AB337}"/>
              </a:ext>
            </a:extLst>
          </p:cNvPr>
          <p:cNvPicPr>
            <a:picLocks noChangeAspect="1"/>
          </p:cNvPicPr>
          <p:nvPr/>
        </p:nvPicPr>
        <p:blipFill>
          <a:blip r:embed="rId5"/>
          <a:srcRect l="19249" t="16698" r="67973" b="49074"/>
          <a:stretch>
            <a:fillRect/>
          </a:stretch>
        </p:blipFill>
        <p:spPr>
          <a:xfrm>
            <a:off x="1115344" y="2255065"/>
            <a:ext cx="1275738" cy="1550076"/>
          </a:xfrm>
          <a:prstGeom prst="rect">
            <a:avLst/>
          </a:prstGeom>
        </p:spPr>
      </p:pic>
      <p:sp>
        <p:nvSpPr>
          <p:cNvPr id="25" name="Slide Number Placeholder 4">
            <a:extLst>
              <a:ext uri="{FF2B5EF4-FFF2-40B4-BE49-F238E27FC236}">
                <a16:creationId xmlns:a16="http://schemas.microsoft.com/office/drawing/2014/main" id="{C69405FE-6DE0-836A-A5BF-D6FA1326AF9A}"/>
              </a:ext>
            </a:extLst>
          </p:cNvPr>
          <p:cNvSpPr>
            <a:spLocks noGrp="1"/>
          </p:cNvSpPr>
          <p:nvPr>
            <p:ph type="sldNum" sz="quarter" idx="17"/>
          </p:nvPr>
        </p:nvSpPr>
        <p:spPr>
          <a:xfrm>
            <a:off x="8610600" y="6356350"/>
            <a:ext cx="2743200" cy="365125"/>
          </a:xfrm>
        </p:spPr>
        <p:txBody>
          <a:bodyPr/>
          <a:lstStyle/>
          <a:p>
            <a:r>
              <a:rPr lang="da-DK" dirty="0"/>
              <a:t>Duus et al. (2026)</a:t>
            </a:r>
          </a:p>
        </p:txBody>
      </p:sp>
    </p:spTree>
    <p:extLst>
      <p:ext uri="{BB962C8B-B14F-4D97-AF65-F5344CB8AC3E}">
        <p14:creationId xmlns:p14="http://schemas.microsoft.com/office/powerpoint/2010/main" val="3807360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687D52-D8B8-F3DA-4093-D21AC4084346}"/>
              </a:ext>
            </a:extLst>
          </p:cNvPr>
          <p:cNvSpPr>
            <a:spLocks noGrp="1"/>
          </p:cNvSpPr>
          <p:nvPr>
            <p:ph type="title"/>
          </p:nvPr>
        </p:nvSpPr>
        <p:spPr>
          <a:xfrm>
            <a:off x="838199" y="566928"/>
            <a:ext cx="10845801" cy="873436"/>
          </a:xfrm>
        </p:spPr>
        <p:txBody>
          <a:bodyPr/>
          <a:lstStyle/>
          <a:p>
            <a:r>
              <a:rPr lang="en-US" dirty="0">
                <a:solidFill>
                  <a:srgbClr val="004684"/>
                </a:solidFill>
              </a:rPr>
              <a:t>Random Forest classifier trained on weekly data (1993-2018, tested on independent years (2019-2024) shows high accuracy </a:t>
            </a:r>
          </a:p>
        </p:txBody>
      </p:sp>
      <p:pic>
        <p:nvPicPr>
          <p:cNvPr id="6" name="Picture 5">
            <a:extLst>
              <a:ext uri="{FF2B5EF4-FFF2-40B4-BE49-F238E27FC236}">
                <a16:creationId xmlns:a16="http://schemas.microsoft.com/office/drawing/2014/main" id="{D9DFD776-77B2-E121-F9C9-B312CEF44202}"/>
              </a:ext>
            </a:extLst>
          </p:cNvPr>
          <p:cNvPicPr>
            <a:picLocks noChangeAspect="1"/>
          </p:cNvPicPr>
          <p:nvPr/>
        </p:nvPicPr>
        <p:blipFill>
          <a:blip r:embed="rId3"/>
          <a:stretch>
            <a:fillRect/>
          </a:stretch>
        </p:blipFill>
        <p:spPr>
          <a:xfrm>
            <a:off x="742848" y="1681664"/>
            <a:ext cx="10630104" cy="4297680"/>
          </a:xfrm>
          <a:prstGeom prst="rect">
            <a:avLst/>
          </a:prstGeom>
        </p:spPr>
      </p:pic>
      <p:sp>
        <p:nvSpPr>
          <p:cNvPr id="7" name="Slide Number Placeholder 4">
            <a:extLst>
              <a:ext uri="{FF2B5EF4-FFF2-40B4-BE49-F238E27FC236}">
                <a16:creationId xmlns:a16="http://schemas.microsoft.com/office/drawing/2014/main" id="{EE68FD52-AAB8-2B49-F66A-4B7B5D6180D8}"/>
              </a:ext>
            </a:extLst>
          </p:cNvPr>
          <p:cNvSpPr>
            <a:spLocks noGrp="1"/>
          </p:cNvSpPr>
          <p:nvPr>
            <p:ph type="sldNum" sz="quarter" idx="17"/>
          </p:nvPr>
        </p:nvSpPr>
        <p:spPr>
          <a:xfrm>
            <a:off x="8610600" y="6356350"/>
            <a:ext cx="2743200" cy="365125"/>
          </a:xfrm>
        </p:spPr>
        <p:txBody>
          <a:bodyPr/>
          <a:lstStyle/>
          <a:p>
            <a:r>
              <a:rPr lang="da-DK" dirty="0"/>
              <a:t>Duus et al. (2026)</a:t>
            </a:r>
          </a:p>
        </p:txBody>
      </p:sp>
      <p:sp>
        <p:nvSpPr>
          <p:cNvPr id="9" name="TextBox 8">
            <a:extLst>
              <a:ext uri="{FF2B5EF4-FFF2-40B4-BE49-F238E27FC236}">
                <a16:creationId xmlns:a16="http://schemas.microsoft.com/office/drawing/2014/main" id="{37D369A6-E828-E567-419B-D679BB7801C5}"/>
              </a:ext>
            </a:extLst>
          </p:cNvPr>
          <p:cNvSpPr txBox="1"/>
          <p:nvPr/>
        </p:nvSpPr>
        <p:spPr>
          <a:xfrm>
            <a:off x="2222499" y="6017444"/>
            <a:ext cx="2870201" cy="338554"/>
          </a:xfrm>
          <a:prstGeom prst="rect">
            <a:avLst/>
          </a:prstGeom>
          <a:noFill/>
        </p:spPr>
        <p:txBody>
          <a:bodyPr wrap="square">
            <a:spAutoFit/>
          </a:bodyPr>
          <a:lstStyle/>
          <a:p>
            <a:r>
              <a:rPr lang="en-US" sz="1600" b="0" i="0" kern="1200" dirty="0">
                <a:solidFill>
                  <a:schemeClr val="tx1"/>
                </a:solidFill>
                <a:effectLst/>
                <a:latin typeface="+mn-lt"/>
                <a:ea typeface="+mn-ea"/>
                <a:cs typeface="+mn-cs"/>
              </a:rPr>
              <a:t>balanced accuracy 85.5%</a:t>
            </a:r>
            <a:endParaRPr lang="en-US" sz="1600" dirty="0"/>
          </a:p>
        </p:txBody>
      </p:sp>
      <p:sp>
        <p:nvSpPr>
          <p:cNvPr id="10" name="TextBox 9">
            <a:extLst>
              <a:ext uri="{FF2B5EF4-FFF2-40B4-BE49-F238E27FC236}">
                <a16:creationId xmlns:a16="http://schemas.microsoft.com/office/drawing/2014/main" id="{49A995A3-1DD3-A405-376B-D0E785ACF89C}"/>
              </a:ext>
            </a:extLst>
          </p:cNvPr>
          <p:cNvSpPr txBox="1"/>
          <p:nvPr/>
        </p:nvSpPr>
        <p:spPr>
          <a:xfrm>
            <a:off x="7480299" y="6030144"/>
            <a:ext cx="2870201" cy="338554"/>
          </a:xfrm>
          <a:prstGeom prst="rect">
            <a:avLst/>
          </a:prstGeom>
          <a:noFill/>
        </p:spPr>
        <p:txBody>
          <a:bodyPr wrap="square">
            <a:spAutoFit/>
          </a:bodyPr>
          <a:lstStyle/>
          <a:p>
            <a:r>
              <a:rPr lang="en-US" sz="1600" b="0" i="0" kern="1200" dirty="0">
                <a:solidFill>
                  <a:schemeClr val="tx1"/>
                </a:solidFill>
                <a:effectLst/>
                <a:latin typeface="+mn-lt"/>
                <a:ea typeface="+mn-ea"/>
                <a:cs typeface="+mn-cs"/>
              </a:rPr>
              <a:t>balanced accuracy 87.6% </a:t>
            </a:r>
            <a:endParaRPr lang="en-US" sz="1600" dirty="0"/>
          </a:p>
        </p:txBody>
      </p:sp>
    </p:spTree>
    <p:extLst>
      <p:ext uri="{BB962C8B-B14F-4D97-AF65-F5344CB8AC3E}">
        <p14:creationId xmlns:p14="http://schemas.microsoft.com/office/powerpoint/2010/main" val="341013135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9.9"/>
</p:tagLst>
</file>

<file path=ppt/theme/theme1.xml><?xml version="1.0" encoding="utf-8"?>
<a:theme xmlns:a="http://schemas.openxmlformats.org/drawingml/2006/main" name="Office Theme">
  <a:themeElements>
    <a:clrScheme name="Custom 16">
      <a:dk1>
        <a:srgbClr val="000000"/>
      </a:dk1>
      <a:lt1>
        <a:srgbClr val="FFFFFF"/>
      </a:lt1>
      <a:dk2>
        <a:srgbClr val="574512"/>
      </a:dk2>
      <a:lt2>
        <a:srgbClr val="6C3C0D"/>
      </a:lt2>
      <a:accent1>
        <a:srgbClr val="DDDDDD"/>
      </a:accent1>
      <a:accent2>
        <a:srgbClr val="616A78"/>
      </a:accent2>
      <a:accent3>
        <a:srgbClr val="B18A2C"/>
      </a:accent3>
      <a:accent4>
        <a:srgbClr val="D87C1B"/>
      </a:accent4>
      <a:accent5>
        <a:srgbClr val="2E515E"/>
      </a:accent5>
      <a:accent6>
        <a:srgbClr val="1D7CB8"/>
      </a:accent6>
      <a:hlink>
        <a:srgbClr val="FFFFFF"/>
      </a:hlink>
      <a:folHlink>
        <a:srgbClr val="FFFF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ssertion-Evidence-Template_Win32_CP_v19.potx" id="{F7F7AC7C-B7AB-44FD-AC83-76356AEA967F}" vid="{C271DA4D-3F28-4C4F-A66E-BDB8F32B9A4D}"/>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139E87BDF575F41BFC7ABC7B837F9BC" ma:contentTypeVersion="9" ma:contentTypeDescription="Create a new document." ma:contentTypeScope="" ma:versionID="cb9469aad60902b87ada8964502f073b">
  <xsd:schema xmlns:xsd="http://www.w3.org/2001/XMLSchema" xmlns:xs="http://www.w3.org/2001/XMLSchema" xmlns:p="http://schemas.microsoft.com/office/2006/metadata/properties" xmlns:ns3="48629cc4-8e90-4663-bb05-2958479f8a03" targetNamespace="http://schemas.microsoft.com/office/2006/metadata/properties" ma:root="true" ma:fieldsID="57f82d811a156203287c87764c0c7cb1" ns3:_="">
    <xsd:import namespace="48629cc4-8e90-4663-bb05-2958479f8a03"/>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629cc4-8e90-4663-bb05-2958479f8a0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3EE0F90-6719-4D7D-A078-6163450D0FBA}">
  <ds:schemaRefs>
    <ds:schemaRef ds:uri="http://purl.org/dc/elements/1.1/"/>
    <ds:schemaRef ds:uri="http://schemas.openxmlformats.org/package/2006/metadata/core-properties"/>
    <ds:schemaRef ds:uri="48629cc4-8e90-4663-bb05-2958479f8a03"/>
    <ds:schemaRef ds:uri="http://purl.org/dc/dcmitype/"/>
    <ds:schemaRef ds:uri="http://purl.org/dc/terms/"/>
    <ds:schemaRef ds:uri="http://schemas.microsoft.com/office/2006/documentManagement/types"/>
    <ds:schemaRef ds:uri="http://schemas.microsoft.com/office/infopath/2007/PartnerControl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85244B74-38E2-474E-B587-76957CFF4E6F}">
  <ds:schemaRefs>
    <ds:schemaRef ds:uri="http://schemas.microsoft.com/sharepoint/v3/contenttype/forms"/>
  </ds:schemaRefs>
</ds:datastoreItem>
</file>

<file path=customXml/itemProps3.xml><?xml version="1.0" encoding="utf-8"?>
<ds:datastoreItem xmlns:ds="http://schemas.openxmlformats.org/officeDocument/2006/customXml" ds:itemID="{A4BAC9B5-497B-4966-AB29-27B58AEA540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629cc4-8e90-4663-bb05-2958479f8a0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f7a5a4ef-4ffa-4c80-bfb3-c12e28872099}" enabled="0" method="" siteId="{f7a5a4ef-4ffa-4c80-bfb3-c12e28872099}" removed="1"/>
</clbl:labelList>
</file>

<file path=docProps/app.xml><?xml version="1.0" encoding="utf-8"?>
<Properties xmlns="http://schemas.openxmlformats.org/officeDocument/2006/extended-properties" xmlns:vt="http://schemas.openxmlformats.org/officeDocument/2006/docPropsVTypes">
  <Template>tf33940113_win32</Template>
  <TotalTime>474</TotalTime>
  <Words>4165</Words>
  <Application>Microsoft Office PowerPoint</Application>
  <PresentationFormat>Widescreen</PresentationFormat>
  <Paragraphs>340</Paragraphs>
  <Slides>21</Slides>
  <Notes>21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21</vt:i4>
      </vt:variant>
    </vt:vector>
  </HeadingPairs>
  <TitlesOfParts>
    <vt:vector size="29" baseType="lpstr">
      <vt:lpstr>SimSun</vt:lpstr>
      <vt:lpstr>Arial</vt:lpstr>
      <vt:lpstr>Calibri</vt:lpstr>
      <vt:lpstr>Calibri Light</vt:lpstr>
      <vt:lpstr>Montserrat</vt:lpstr>
      <vt:lpstr>Verdana</vt:lpstr>
      <vt:lpstr>Office Theme</vt:lpstr>
      <vt:lpstr>1_Office Theme</vt:lpstr>
      <vt:lpstr>PowerPoint Presentation</vt:lpstr>
      <vt:lpstr>PowerPoint Presentation</vt:lpstr>
      <vt:lpstr>PowerPoint Presentation</vt:lpstr>
      <vt:lpstr>PowerPoint Presentation</vt:lpstr>
      <vt:lpstr>Projecting red tides online by an Earth system model (ESM) has potential, yet now it is only plausible offline using ESM outputs </vt:lpstr>
      <vt:lpstr>A high resolution-ESM can reproduce regional phenomena like Loop Current, a warm ocean current that drives red tides  </vt:lpstr>
      <vt:lpstr>A high resolution-ESM can reproduce regional phenomena like Loop Current, a warm ocean current that drives red tides  </vt:lpstr>
      <vt:lpstr>Loop Current is just on main driver among other physical and environmental drivers </vt:lpstr>
      <vt:lpstr>Random Forest classifier trained on weekly data (1993-2018, tested on independent years (2019-2024) shows high accuracy </vt:lpstr>
      <vt:lpstr>The model reliably separates bloom and non-bloom weeks and identifies a practical alert threshold</vt:lpstr>
      <vt:lpstr>Red tide risk increases nonlinearly and not simply under the highest nutrients</vt:lpstr>
      <vt:lpstr>Red tide risk reflects nutrient combinations, not a single nutrient acting alone</vt:lpstr>
      <vt:lpstr>Why accuracy alone is not enough? Early warning needs confidence not just a bloom or no-bloom label</vt:lpstr>
      <vt:lpstr>The hybrid model performs similarly to LSTM but adds uncertainty information</vt:lpstr>
      <vt:lpstr>Uncertainty rises during bloom transitions: Onset and decay</vt:lpstr>
      <vt:lpstr>The model shows a useful one-week early signal, but persistence means timing should be interpreted cautiously</vt:lpstr>
      <vt:lpstr>PowerPoint Presentation</vt:lpstr>
      <vt:lpstr>Spatiotemporal deep learning as a screening tool, not a definitive bloom predictor</vt:lpstr>
      <vt:lpstr>Managed freshwater releases create delayed, spatially distributed bloom risk</vt:lpstr>
      <vt:lpstr>A spatially blind model misses the estuary so ConvLSTM treats it like a moving water-quality movie</vt:lpstr>
      <vt:lpstr>ConvLSTM can screen for elevated bloom risk, but it is not precise enough to act alone.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Gebremedhin, Mewcha Amha</dc:creator>
  <cp:lastModifiedBy>Gebremedhin, Mewcha Amha</cp:lastModifiedBy>
  <cp:revision>2</cp:revision>
  <dcterms:created xsi:type="dcterms:W3CDTF">2022-11-29T20:19:06Z</dcterms:created>
  <dcterms:modified xsi:type="dcterms:W3CDTF">2026-08-29T03:19:26Z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0x0101001139E87BDF575F41BFC7ABC7B837F9BC</vt:lpwstr>
  </property>
</Properties>
</file>