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324" r:id="rId3"/>
    <p:sldId id="328" r:id="rId4"/>
    <p:sldId id="329" r:id="rId5"/>
    <p:sldId id="304" r:id="rId6"/>
    <p:sldId id="326" r:id="rId7"/>
    <p:sldId id="277" r:id="rId8"/>
    <p:sldId id="279" r:id="rId9"/>
    <p:sldId id="287" r:id="rId10"/>
    <p:sldId id="305" r:id="rId11"/>
    <p:sldId id="311" r:id="rId12"/>
    <p:sldId id="312" r:id="rId13"/>
    <p:sldId id="314" r:id="rId14"/>
    <p:sldId id="315" r:id="rId15"/>
    <p:sldId id="317" r:id="rId16"/>
    <p:sldId id="318" r:id="rId17"/>
    <p:sldId id="319" r:id="rId18"/>
    <p:sldId id="320" r:id="rId19"/>
    <p:sldId id="321" r:id="rId20"/>
    <p:sldId id="322" r:id="rId21"/>
    <p:sldId id="281" r:id="rId22"/>
    <p:sldId id="29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170" autoAdjust="0"/>
  </p:normalViewPr>
  <p:slideViewPr>
    <p:cSldViewPr snapToGrid="0">
      <p:cViewPr varScale="1">
        <p:scale>
          <a:sx n="96" d="100"/>
          <a:sy n="96" d="100"/>
        </p:scale>
        <p:origin x="115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bremedhin, Mewcha Amha" userId="2a0aff56-200c-49fa-8828-12c11547b4d8" providerId="ADAL" clId="{B7C235DD-3508-44CE-BF17-E028CDC8A755}"/>
    <pc:docChg chg="undo custSel modSld">
      <pc:chgData name="Gebremedhin, Mewcha Amha" userId="2a0aff56-200c-49fa-8828-12c11547b4d8" providerId="ADAL" clId="{B7C235DD-3508-44CE-BF17-E028CDC8A755}" dt="2026-08-29T04:00:15.794" v="59" actId="1076"/>
      <pc:docMkLst>
        <pc:docMk/>
      </pc:docMkLst>
      <pc:sldChg chg="addSp delSp modSp mod">
        <pc:chgData name="Gebremedhin, Mewcha Amha" userId="2a0aff56-200c-49fa-8828-12c11547b4d8" providerId="ADAL" clId="{B7C235DD-3508-44CE-BF17-E028CDC8A755}" dt="2026-08-29T04:00:15.794" v="59" actId="1076"/>
        <pc:sldMkLst>
          <pc:docMk/>
          <pc:sldMk cId="3052212644" sldId="257"/>
        </pc:sldMkLst>
        <pc:spChg chg="mod">
          <ac:chgData name="Gebremedhin, Mewcha Amha" userId="2a0aff56-200c-49fa-8828-12c11547b4d8" providerId="ADAL" clId="{B7C235DD-3508-44CE-BF17-E028CDC8A755}" dt="2026-08-29T04:00:15.794" v="59" actId="1076"/>
          <ac:spMkLst>
            <pc:docMk/>
            <pc:sldMk cId="3052212644" sldId="257"/>
            <ac:spMk id="2" creationId="{7550E489-9931-BCDC-FC66-E199EEC56FBD}"/>
          </ac:spMkLst>
        </pc:spChg>
        <pc:spChg chg="add del mod">
          <ac:chgData name="Gebremedhin, Mewcha Amha" userId="2a0aff56-200c-49fa-8828-12c11547b4d8" providerId="ADAL" clId="{B7C235DD-3508-44CE-BF17-E028CDC8A755}" dt="2026-08-29T04:00:03.932" v="55" actId="1076"/>
          <ac:spMkLst>
            <pc:docMk/>
            <pc:sldMk cId="3052212644" sldId="257"/>
            <ac:spMk id="5" creationId="{F2F360A7-639E-570E-6816-592BAA8331A4}"/>
          </ac:spMkLst>
        </pc:spChg>
        <pc:spChg chg="add mod">
          <ac:chgData name="Gebremedhin, Mewcha Amha" userId="2a0aff56-200c-49fa-8828-12c11547b4d8" providerId="ADAL" clId="{B7C235DD-3508-44CE-BF17-E028CDC8A755}" dt="2026-08-29T03:59:58.387" v="54" actId="947"/>
          <ac:spMkLst>
            <pc:docMk/>
            <pc:sldMk cId="3052212644" sldId="257"/>
            <ac:spMk id="7" creationId="{9C24286B-006E-7F49-07BC-376065DCD55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sv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sv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sv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5.sv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sv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sv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sv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8FAC17-B2ED-4EAD-B161-55DEC982D3D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4_2" csCatId="accent4" phldr="1"/>
      <dgm:spPr/>
      <dgm:t>
        <a:bodyPr/>
        <a:lstStyle/>
        <a:p>
          <a:endParaRPr lang="en-US"/>
        </a:p>
      </dgm:t>
    </dgm:pt>
    <dgm:pt modelId="{B01DDCCB-3D55-4376-AAE8-37EFE23AB3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dirty="0">
              <a:solidFill>
                <a:schemeClr val="tx1"/>
              </a:solidFill>
            </a:rPr>
            <a:t>Sea-level rise</a:t>
          </a:r>
        </a:p>
        <a:p>
          <a:endParaRPr lang="en-US" sz="1400" b="1" dirty="0">
            <a:solidFill>
              <a:schemeClr val="tx1"/>
            </a:solidFill>
          </a:endParaRPr>
        </a:p>
      </dgm:t>
    </dgm:pt>
    <dgm:pt modelId="{59D1B4A1-1277-4F98-9F08-C5DC9E47BCCD}" type="parTrans" cxnId="{53D453FC-C8D9-4D79-B27E-ED02F1230DC9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BC0DEB4F-495D-4540-A29E-89ABBB14826A}" type="sibTrans" cxnId="{53D453FC-C8D9-4D79-B27E-ED02F1230DC9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3009BA83-F903-4CC2-B272-11D820AC50AD}" type="pres">
      <dgm:prSet presAssocID="{098FAC17-B2ED-4EAD-B161-55DEC982D3DD}" presName="root" presStyleCnt="0">
        <dgm:presLayoutVars>
          <dgm:dir/>
          <dgm:resizeHandles val="exact"/>
        </dgm:presLayoutVars>
      </dgm:prSet>
      <dgm:spPr/>
    </dgm:pt>
    <dgm:pt modelId="{855485AC-635E-41E4-A57D-9201E7981D2A}" type="pres">
      <dgm:prSet presAssocID="{B01DDCCB-3D55-4376-AAE8-37EFE23AB378}" presName="compNode" presStyleCnt="0"/>
      <dgm:spPr/>
    </dgm:pt>
    <dgm:pt modelId="{BD26B356-81E0-40A1-AEDD-A7EE0F9C4104}" type="pres">
      <dgm:prSet presAssocID="{B01DDCCB-3D55-4376-AAE8-37EFE23AB378}" presName="iconRect" presStyleLbl="node1" presStyleIdx="0" presStyleCnt="1" custLinFactNeighborY="4689"/>
      <dgm:spPr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  <a:ln>
          <a:noFill/>
        </a:ln>
      </dgm:spPr>
    </dgm:pt>
    <dgm:pt modelId="{D229CF25-25BD-4751-B679-CB96374A4378}" type="pres">
      <dgm:prSet presAssocID="{B01DDCCB-3D55-4376-AAE8-37EFE23AB378}" presName="spaceRect" presStyleCnt="0"/>
      <dgm:spPr/>
    </dgm:pt>
    <dgm:pt modelId="{47801621-CC44-41A0-8B68-62BE4E4E386A}" type="pres">
      <dgm:prSet presAssocID="{B01DDCCB-3D55-4376-AAE8-37EFE23AB378}" presName="textRect" presStyleLbl="revTx" presStyleIdx="0" presStyleCnt="1" custLinFactNeighborX="4543" custLinFactNeighborY="-772">
        <dgm:presLayoutVars>
          <dgm:chMax val="1"/>
          <dgm:chPref val="1"/>
        </dgm:presLayoutVars>
      </dgm:prSet>
      <dgm:spPr/>
    </dgm:pt>
  </dgm:ptLst>
  <dgm:cxnLst>
    <dgm:cxn modelId="{6F26AC62-901F-4CAA-8810-75BE1C6822B2}" type="presOf" srcId="{098FAC17-B2ED-4EAD-B161-55DEC982D3DD}" destId="{3009BA83-F903-4CC2-B272-11D820AC50AD}" srcOrd="0" destOrd="0" presId="urn:microsoft.com/office/officeart/2018/2/layout/IconLabelList"/>
    <dgm:cxn modelId="{AF0233C8-5349-4B1B-9B11-DC61AB03D5AD}" type="presOf" srcId="{B01DDCCB-3D55-4376-AAE8-37EFE23AB378}" destId="{47801621-CC44-41A0-8B68-62BE4E4E386A}" srcOrd="0" destOrd="0" presId="urn:microsoft.com/office/officeart/2018/2/layout/IconLabelList"/>
    <dgm:cxn modelId="{53D453FC-C8D9-4D79-B27E-ED02F1230DC9}" srcId="{098FAC17-B2ED-4EAD-B161-55DEC982D3DD}" destId="{B01DDCCB-3D55-4376-AAE8-37EFE23AB378}" srcOrd="0" destOrd="0" parTransId="{59D1B4A1-1277-4F98-9F08-C5DC9E47BCCD}" sibTransId="{BC0DEB4F-495D-4540-A29E-89ABBB14826A}"/>
    <dgm:cxn modelId="{EBEB14B7-8EBB-44E9-9B27-CCF152B0BDCD}" type="presParOf" srcId="{3009BA83-F903-4CC2-B272-11D820AC50AD}" destId="{855485AC-635E-41E4-A57D-9201E7981D2A}" srcOrd="0" destOrd="0" presId="urn:microsoft.com/office/officeart/2018/2/layout/IconLabelList"/>
    <dgm:cxn modelId="{80AAC457-D2AB-4867-AAA5-54DFD4E67BF9}" type="presParOf" srcId="{855485AC-635E-41E4-A57D-9201E7981D2A}" destId="{BD26B356-81E0-40A1-AEDD-A7EE0F9C4104}" srcOrd="0" destOrd="0" presId="urn:microsoft.com/office/officeart/2018/2/layout/IconLabelList"/>
    <dgm:cxn modelId="{38C9A414-5485-4701-8128-AC55430EB6F5}" type="presParOf" srcId="{855485AC-635E-41E4-A57D-9201E7981D2A}" destId="{D229CF25-25BD-4751-B679-CB96374A4378}" srcOrd="1" destOrd="0" presId="urn:microsoft.com/office/officeart/2018/2/layout/IconLabelList"/>
    <dgm:cxn modelId="{6246725E-1CCE-450D-B579-E8D75C5C5568}" type="presParOf" srcId="{855485AC-635E-41E4-A57D-9201E7981D2A}" destId="{47801621-CC44-41A0-8B68-62BE4E4E386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8FAC17-B2ED-4EAD-B161-55DEC982D3D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4_2" csCatId="accent4" phldr="1"/>
      <dgm:spPr/>
      <dgm:t>
        <a:bodyPr/>
        <a:lstStyle/>
        <a:p>
          <a:endParaRPr lang="en-US"/>
        </a:p>
      </dgm:t>
    </dgm:pt>
    <dgm:pt modelId="{55EF1E9E-4242-4F09-8DCA-D908C5691F4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dirty="0">
              <a:solidFill>
                <a:schemeClr val="tx1"/>
              </a:solidFill>
            </a:rPr>
            <a:t>Changing precipitation patterns</a:t>
          </a:r>
        </a:p>
      </dgm:t>
    </dgm:pt>
    <dgm:pt modelId="{60082ECC-ECF0-4F62-84AE-40E37B147C6B}" type="parTrans" cxnId="{F2758D5A-66E2-4A01-A00C-863ABC1B37E2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611E9A04-3ECC-4F8F-8DDF-2A7B26ADB70A}" type="sibTrans" cxnId="{F2758D5A-66E2-4A01-A00C-863ABC1B37E2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3009BA83-F903-4CC2-B272-11D820AC50AD}" type="pres">
      <dgm:prSet presAssocID="{098FAC17-B2ED-4EAD-B161-55DEC982D3DD}" presName="root" presStyleCnt="0">
        <dgm:presLayoutVars>
          <dgm:dir/>
          <dgm:resizeHandles val="exact"/>
        </dgm:presLayoutVars>
      </dgm:prSet>
      <dgm:spPr/>
    </dgm:pt>
    <dgm:pt modelId="{32613A4A-F4D2-4E01-8EA7-57709AA11966}" type="pres">
      <dgm:prSet presAssocID="{55EF1E9E-4242-4F09-8DCA-D908C5691F4A}" presName="compNode" presStyleCnt="0"/>
      <dgm:spPr/>
    </dgm:pt>
    <dgm:pt modelId="{060BB110-D41F-4807-B3FF-22BCFFD58A66}" type="pres">
      <dgm:prSet presAssocID="{55EF1E9E-4242-4F09-8DCA-D908C5691F4A}" presName="iconRect" presStyleLbl="node1" presStyleIdx="0" presStyleCnt="1" custScaleX="130632" custScaleY="121989" custLinFactNeighborX="-10610" custLinFactNeighborY="-1104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"/>
        </a:ext>
      </dgm:extLst>
    </dgm:pt>
    <dgm:pt modelId="{256FDE95-DCC2-4B7E-8C50-35F1547A30DF}" type="pres">
      <dgm:prSet presAssocID="{55EF1E9E-4242-4F09-8DCA-D908C5691F4A}" presName="spaceRect" presStyleCnt="0"/>
      <dgm:spPr/>
    </dgm:pt>
    <dgm:pt modelId="{C89DE767-18D2-407D-8346-2972E48EBA9C}" type="pres">
      <dgm:prSet presAssocID="{55EF1E9E-4242-4F09-8DCA-D908C5691F4A}" presName="textRect" presStyleLbl="revTx" presStyleIdx="0" presStyleCnt="1" custScaleX="127419" custLinFactNeighborX="-660" custLinFactNeighborY="-15748">
        <dgm:presLayoutVars>
          <dgm:chMax val="1"/>
          <dgm:chPref val="1"/>
        </dgm:presLayoutVars>
      </dgm:prSet>
      <dgm:spPr/>
    </dgm:pt>
  </dgm:ptLst>
  <dgm:cxnLst>
    <dgm:cxn modelId="{1364AD01-34F1-484E-8880-8E6CEA527056}" type="presOf" srcId="{55EF1E9E-4242-4F09-8DCA-D908C5691F4A}" destId="{C89DE767-18D2-407D-8346-2972E48EBA9C}" srcOrd="0" destOrd="0" presId="urn:microsoft.com/office/officeart/2018/2/layout/IconLabelList"/>
    <dgm:cxn modelId="{6F26AC62-901F-4CAA-8810-75BE1C6822B2}" type="presOf" srcId="{098FAC17-B2ED-4EAD-B161-55DEC982D3DD}" destId="{3009BA83-F903-4CC2-B272-11D820AC50AD}" srcOrd="0" destOrd="0" presId="urn:microsoft.com/office/officeart/2018/2/layout/IconLabelList"/>
    <dgm:cxn modelId="{F2758D5A-66E2-4A01-A00C-863ABC1B37E2}" srcId="{098FAC17-B2ED-4EAD-B161-55DEC982D3DD}" destId="{55EF1E9E-4242-4F09-8DCA-D908C5691F4A}" srcOrd="0" destOrd="0" parTransId="{60082ECC-ECF0-4F62-84AE-40E37B147C6B}" sibTransId="{611E9A04-3ECC-4F8F-8DDF-2A7B26ADB70A}"/>
    <dgm:cxn modelId="{49C95478-4211-40C2-B589-4A4FC236B07F}" type="presParOf" srcId="{3009BA83-F903-4CC2-B272-11D820AC50AD}" destId="{32613A4A-F4D2-4E01-8EA7-57709AA11966}" srcOrd="0" destOrd="0" presId="urn:microsoft.com/office/officeart/2018/2/layout/IconLabelList"/>
    <dgm:cxn modelId="{DC9EDD19-2A10-4ECE-A0F0-41C6AAD7E277}" type="presParOf" srcId="{32613A4A-F4D2-4E01-8EA7-57709AA11966}" destId="{060BB110-D41F-4807-B3FF-22BCFFD58A66}" srcOrd="0" destOrd="0" presId="urn:microsoft.com/office/officeart/2018/2/layout/IconLabelList"/>
    <dgm:cxn modelId="{DA10C433-9081-4570-8F8D-41B352683C38}" type="presParOf" srcId="{32613A4A-F4D2-4E01-8EA7-57709AA11966}" destId="{256FDE95-DCC2-4B7E-8C50-35F1547A30DF}" srcOrd="1" destOrd="0" presId="urn:microsoft.com/office/officeart/2018/2/layout/IconLabelList"/>
    <dgm:cxn modelId="{B9D2FBFF-4D87-4365-A433-DA2FBB25B8C4}" type="presParOf" srcId="{32613A4A-F4D2-4E01-8EA7-57709AA11966}" destId="{C89DE767-18D2-407D-8346-2972E48EBA9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5EE828-D987-4672-85F4-55374E5AB3C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5E1E827E-854A-4AB6-A575-EA05CB5C2DD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1800" b="1" dirty="0">
              <a:solidFill>
                <a:schemeClr val="bg1"/>
              </a:solidFill>
            </a:rPr>
            <a:t>Hydrological and management criteria</a:t>
          </a:r>
        </a:p>
      </dgm:t>
    </dgm:pt>
    <dgm:pt modelId="{C8BF1CD1-C8ED-4C42-AF18-4B6CAAB99DFE}" type="parTrans" cxnId="{6E27160B-C144-42F2-A196-20EC9FC4E24F}">
      <dgm:prSet/>
      <dgm:spPr/>
      <dgm:t>
        <a:bodyPr/>
        <a:lstStyle/>
        <a:p>
          <a:endParaRPr lang="en-US"/>
        </a:p>
      </dgm:t>
    </dgm:pt>
    <dgm:pt modelId="{6C18F38E-21AF-4909-BB1C-5C878C5F74CE}" type="sibTrans" cxnId="{6E27160B-C144-42F2-A196-20EC9FC4E24F}">
      <dgm:prSet/>
      <dgm:spPr/>
      <dgm:t>
        <a:bodyPr/>
        <a:lstStyle/>
        <a:p>
          <a:endParaRPr lang="en-US"/>
        </a:p>
      </dgm:t>
    </dgm:pt>
    <dgm:pt modelId="{F0747401-B899-4857-882E-6557FCD9085B}" type="pres">
      <dgm:prSet presAssocID="{585EE828-D987-4672-85F4-55374E5AB3C9}" presName="root" presStyleCnt="0">
        <dgm:presLayoutVars>
          <dgm:dir/>
          <dgm:resizeHandles val="exact"/>
        </dgm:presLayoutVars>
      </dgm:prSet>
      <dgm:spPr/>
    </dgm:pt>
    <dgm:pt modelId="{60CDB148-6BF8-4849-B44A-1E5E016EC605}" type="pres">
      <dgm:prSet presAssocID="{5E1E827E-854A-4AB6-A575-EA05CB5C2DD3}" presName="compNode" presStyleCnt="0"/>
      <dgm:spPr/>
    </dgm:pt>
    <dgm:pt modelId="{137CBA88-F25D-4D11-B70A-1F3FCF319C47}" type="pres">
      <dgm:prSet presAssocID="{5E1E827E-854A-4AB6-A575-EA05CB5C2DD3}" presName="iconRect" presStyleLbl="node1" presStyleIdx="0" presStyleCnt="1" custLinFactNeighborX="-29746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F2291AC-9998-4B8C-B841-F26A23358446}" type="pres">
      <dgm:prSet presAssocID="{5E1E827E-854A-4AB6-A575-EA05CB5C2DD3}" presName="spaceRect" presStyleCnt="0"/>
      <dgm:spPr/>
    </dgm:pt>
    <dgm:pt modelId="{CE3F2892-6AD5-4A6B-BB0C-07FF13B7A8FB}" type="pres">
      <dgm:prSet presAssocID="{5E1E827E-854A-4AB6-A575-EA05CB5C2DD3}" presName="textRect" presStyleLbl="revTx" presStyleIdx="0" presStyleCnt="1" custScaleX="131702" custLinFactNeighborX="-45212">
        <dgm:presLayoutVars>
          <dgm:chMax val="1"/>
          <dgm:chPref val="1"/>
        </dgm:presLayoutVars>
      </dgm:prSet>
      <dgm:spPr/>
    </dgm:pt>
  </dgm:ptLst>
  <dgm:cxnLst>
    <dgm:cxn modelId="{6E27160B-C144-42F2-A196-20EC9FC4E24F}" srcId="{585EE828-D987-4672-85F4-55374E5AB3C9}" destId="{5E1E827E-854A-4AB6-A575-EA05CB5C2DD3}" srcOrd="0" destOrd="0" parTransId="{C8BF1CD1-C8ED-4C42-AF18-4B6CAAB99DFE}" sibTransId="{6C18F38E-21AF-4909-BB1C-5C878C5F74CE}"/>
    <dgm:cxn modelId="{51180192-08C7-4EF9-8C01-BBC02AF6D561}" type="presOf" srcId="{5E1E827E-854A-4AB6-A575-EA05CB5C2DD3}" destId="{CE3F2892-6AD5-4A6B-BB0C-07FF13B7A8FB}" srcOrd="0" destOrd="0" presId="urn:microsoft.com/office/officeart/2018/2/layout/IconLabelList"/>
    <dgm:cxn modelId="{07BDC4DE-3396-48EA-8854-54222D1BE91C}" type="presOf" srcId="{585EE828-D987-4672-85F4-55374E5AB3C9}" destId="{F0747401-B899-4857-882E-6557FCD9085B}" srcOrd="0" destOrd="0" presId="urn:microsoft.com/office/officeart/2018/2/layout/IconLabelList"/>
    <dgm:cxn modelId="{3C6DB1F2-AF05-4C95-AAA8-E67E1D032187}" type="presParOf" srcId="{F0747401-B899-4857-882E-6557FCD9085B}" destId="{60CDB148-6BF8-4849-B44A-1E5E016EC605}" srcOrd="0" destOrd="0" presId="urn:microsoft.com/office/officeart/2018/2/layout/IconLabelList"/>
    <dgm:cxn modelId="{4E1EF3EA-9D4C-4555-9D5E-B8B351189079}" type="presParOf" srcId="{60CDB148-6BF8-4849-B44A-1E5E016EC605}" destId="{137CBA88-F25D-4D11-B70A-1F3FCF319C47}" srcOrd="0" destOrd="0" presId="urn:microsoft.com/office/officeart/2018/2/layout/IconLabelList"/>
    <dgm:cxn modelId="{4ABF2250-12AA-46B1-A8C4-F250914C8124}" type="presParOf" srcId="{60CDB148-6BF8-4849-B44A-1E5E016EC605}" destId="{4F2291AC-9998-4B8C-B841-F26A23358446}" srcOrd="1" destOrd="0" presId="urn:microsoft.com/office/officeart/2018/2/layout/IconLabelList"/>
    <dgm:cxn modelId="{E5216231-D26A-4D38-A7DB-82894B34D6CB}" type="presParOf" srcId="{60CDB148-6BF8-4849-B44A-1E5E016EC605}" destId="{CE3F2892-6AD5-4A6B-BB0C-07FF13B7A8F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5EE828-D987-4672-85F4-55374E5AB3C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4DBD74A8-AE0D-4E7F-B2F0-5812C0504FEB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800" b="1" dirty="0">
              <a:solidFill>
                <a:schemeClr val="bg1"/>
              </a:solidFill>
            </a:rPr>
            <a:t>Weight the criteria</a:t>
          </a:r>
        </a:p>
        <a:p>
          <a:pPr>
            <a:lnSpc>
              <a:spcPct val="100000"/>
            </a:lnSpc>
          </a:pPr>
          <a:r>
            <a:rPr lang="en-US" sz="1800" b="1" dirty="0">
              <a:solidFill>
                <a:schemeClr val="bg1"/>
              </a:solidFill>
            </a:rPr>
            <a:t>[expert and stakeholder] </a:t>
          </a:r>
        </a:p>
      </dgm:t>
    </dgm:pt>
    <dgm:pt modelId="{ED738C5E-3704-43A4-9433-CA5B3460EFA1}" type="sibTrans" cxnId="{680CBE30-E2DE-49A4-9F7B-E925799B1674}">
      <dgm:prSet/>
      <dgm:spPr/>
      <dgm:t>
        <a:bodyPr/>
        <a:lstStyle/>
        <a:p>
          <a:endParaRPr lang="en-US"/>
        </a:p>
      </dgm:t>
    </dgm:pt>
    <dgm:pt modelId="{32B7E257-461E-4DDE-BF55-1043790218FE}" type="parTrans" cxnId="{680CBE30-E2DE-49A4-9F7B-E925799B1674}">
      <dgm:prSet/>
      <dgm:spPr/>
      <dgm:t>
        <a:bodyPr/>
        <a:lstStyle/>
        <a:p>
          <a:endParaRPr lang="en-US"/>
        </a:p>
      </dgm:t>
    </dgm:pt>
    <dgm:pt modelId="{F0747401-B899-4857-882E-6557FCD9085B}" type="pres">
      <dgm:prSet presAssocID="{585EE828-D987-4672-85F4-55374E5AB3C9}" presName="root" presStyleCnt="0">
        <dgm:presLayoutVars>
          <dgm:dir/>
          <dgm:resizeHandles val="exact"/>
        </dgm:presLayoutVars>
      </dgm:prSet>
      <dgm:spPr/>
    </dgm:pt>
    <dgm:pt modelId="{DA3381AF-5025-4A5E-B8E0-7987AFA8B98C}" type="pres">
      <dgm:prSet presAssocID="{4DBD74A8-AE0D-4E7F-B2F0-5812C0504FEB}" presName="compNode" presStyleCnt="0"/>
      <dgm:spPr/>
    </dgm:pt>
    <dgm:pt modelId="{36D9AB94-2240-46CE-8230-D1A31CCA515A}" type="pres">
      <dgm:prSet presAssocID="{4DBD74A8-AE0D-4E7F-B2F0-5812C0504FEB}" presName="iconRect" presStyleLbl="node1" presStyleIdx="0" presStyleCnt="1" custLinFactNeighborX="1360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"/>
        </a:ext>
      </dgm:extLst>
    </dgm:pt>
    <dgm:pt modelId="{227ADB4C-00C7-4B15-9BCA-111D42012937}" type="pres">
      <dgm:prSet presAssocID="{4DBD74A8-AE0D-4E7F-B2F0-5812C0504FEB}" presName="spaceRect" presStyleCnt="0"/>
      <dgm:spPr/>
    </dgm:pt>
    <dgm:pt modelId="{12FEF884-EC2D-4B5B-B6CD-D627D1392C7F}" type="pres">
      <dgm:prSet presAssocID="{4DBD74A8-AE0D-4E7F-B2F0-5812C0504FEB}" presName="textRect" presStyleLbl="revTx" presStyleIdx="0" presStyleCnt="1" custScaleX="182130" custLinFactNeighborX="21747">
        <dgm:presLayoutVars>
          <dgm:chMax val="1"/>
          <dgm:chPref val="1"/>
        </dgm:presLayoutVars>
      </dgm:prSet>
      <dgm:spPr/>
    </dgm:pt>
  </dgm:ptLst>
  <dgm:cxnLst>
    <dgm:cxn modelId="{680CBE30-E2DE-49A4-9F7B-E925799B1674}" srcId="{585EE828-D987-4672-85F4-55374E5AB3C9}" destId="{4DBD74A8-AE0D-4E7F-B2F0-5812C0504FEB}" srcOrd="0" destOrd="0" parTransId="{32B7E257-461E-4DDE-BF55-1043790218FE}" sibTransId="{ED738C5E-3704-43A4-9433-CA5B3460EFA1}"/>
    <dgm:cxn modelId="{A855B7A1-FF2C-415F-A251-C6CB8D57AAB7}" type="presOf" srcId="{4DBD74A8-AE0D-4E7F-B2F0-5812C0504FEB}" destId="{12FEF884-EC2D-4B5B-B6CD-D627D1392C7F}" srcOrd="0" destOrd="0" presId="urn:microsoft.com/office/officeart/2018/2/layout/IconLabelList"/>
    <dgm:cxn modelId="{07BDC4DE-3396-48EA-8854-54222D1BE91C}" type="presOf" srcId="{585EE828-D987-4672-85F4-55374E5AB3C9}" destId="{F0747401-B899-4857-882E-6557FCD9085B}" srcOrd="0" destOrd="0" presId="urn:microsoft.com/office/officeart/2018/2/layout/IconLabelList"/>
    <dgm:cxn modelId="{48BB5D37-AE8A-486D-B1EA-D1EF1ED4B4B9}" type="presParOf" srcId="{F0747401-B899-4857-882E-6557FCD9085B}" destId="{DA3381AF-5025-4A5E-B8E0-7987AFA8B98C}" srcOrd="0" destOrd="0" presId="urn:microsoft.com/office/officeart/2018/2/layout/IconLabelList"/>
    <dgm:cxn modelId="{0AF47CB4-29AC-4D1B-A609-0A39E0E3979A}" type="presParOf" srcId="{DA3381AF-5025-4A5E-B8E0-7987AFA8B98C}" destId="{36D9AB94-2240-46CE-8230-D1A31CCA515A}" srcOrd="0" destOrd="0" presId="urn:microsoft.com/office/officeart/2018/2/layout/IconLabelList"/>
    <dgm:cxn modelId="{516E7DA3-55C5-46AC-9D54-2E97822A986E}" type="presParOf" srcId="{DA3381AF-5025-4A5E-B8E0-7987AFA8B98C}" destId="{227ADB4C-00C7-4B15-9BCA-111D42012937}" srcOrd="1" destOrd="0" presId="urn:microsoft.com/office/officeart/2018/2/layout/IconLabelList"/>
    <dgm:cxn modelId="{0DBB0D50-AF79-4E5E-A4C0-E83D9B185FEE}" type="presParOf" srcId="{DA3381AF-5025-4A5E-B8E0-7987AFA8B98C}" destId="{12FEF884-EC2D-4B5B-B6CD-D627D1392C7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5EE828-D987-4672-85F4-55374E5AB3C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6D3427EF-7525-48B1-A36B-E20F222D5AF0}">
      <dgm:prSet/>
      <dgm:spPr>
        <a:solidFill>
          <a:schemeClr val="accent6"/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chemeClr val="bg1"/>
              </a:solidFill>
            </a:rPr>
            <a:t>Suitability of NBIs</a:t>
          </a:r>
        </a:p>
        <a:p>
          <a:pPr>
            <a:lnSpc>
              <a:spcPct val="100000"/>
            </a:lnSpc>
          </a:pPr>
          <a:r>
            <a:rPr lang="en-US" b="1" dirty="0">
              <a:solidFill>
                <a:schemeClr val="bg1"/>
              </a:solidFill>
            </a:rPr>
            <a:t>[spatial] </a:t>
          </a:r>
        </a:p>
      </dgm:t>
    </dgm:pt>
    <dgm:pt modelId="{9AD79541-81FF-4645-8D8F-0A38E0344BBA}" type="parTrans" cxnId="{C42903E1-2E62-4C15-B931-AA6FB2807CB5}">
      <dgm:prSet/>
      <dgm:spPr/>
      <dgm:t>
        <a:bodyPr/>
        <a:lstStyle/>
        <a:p>
          <a:endParaRPr lang="en-US"/>
        </a:p>
      </dgm:t>
    </dgm:pt>
    <dgm:pt modelId="{5D7F36DF-B7DE-42BE-BFCB-6896C0DA881A}" type="sibTrans" cxnId="{C42903E1-2E62-4C15-B931-AA6FB2807CB5}">
      <dgm:prSet/>
      <dgm:spPr/>
      <dgm:t>
        <a:bodyPr/>
        <a:lstStyle/>
        <a:p>
          <a:endParaRPr lang="en-US"/>
        </a:p>
      </dgm:t>
    </dgm:pt>
    <dgm:pt modelId="{F0747401-B899-4857-882E-6557FCD9085B}" type="pres">
      <dgm:prSet presAssocID="{585EE828-D987-4672-85F4-55374E5AB3C9}" presName="root" presStyleCnt="0">
        <dgm:presLayoutVars>
          <dgm:dir/>
          <dgm:resizeHandles val="exact"/>
        </dgm:presLayoutVars>
      </dgm:prSet>
      <dgm:spPr/>
    </dgm:pt>
    <dgm:pt modelId="{AD129DF3-B339-4EAE-8F5E-4909A0D5471B}" type="pres">
      <dgm:prSet presAssocID="{6D3427EF-7525-48B1-A36B-E20F222D5AF0}" presName="compNode" presStyleCnt="0"/>
      <dgm:spPr/>
    </dgm:pt>
    <dgm:pt modelId="{3B175E72-0AF4-4279-83F0-42430076432E}" type="pres">
      <dgm:prSet presAssocID="{6D3427EF-7525-48B1-A36B-E20F222D5AF0}" presName="iconRect" presStyleLbl="node1" presStyleIdx="0" presStyleCnt="1" custScaleX="143034" custScaleY="122751" custLinFactNeighborY="-1368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90BEDC1C-08B2-486D-A309-0BD6E9B4EC94}" type="pres">
      <dgm:prSet presAssocID="{6D3427EF-7525-48B1-A36B-E20F222D5AF0}" presName="spaceRect" presStyleCnt="0"/>
      <dgm:spPr/>
    </dgm:pt>
    <dgm:pt modelId="{58CDBED1-31F4-4609-83B8-A6721784755D}" type="pres">
      <dgm:prSet presAssocID="{6D3427EF-7525-48B1-A36B-E20F222D5AF0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E5AF94C6-1B58-4B10-AE28-6FBDB76F7A57}" type="presOf" srcId="{6D3427EF-7525-48B1-A36B-E20F222D5AF0}" destId="{58CDBED1-31F4-4609-83B8-A6721784755D}" srcOrd="0" destOrd="0" presId="urn:microsoft.com/office/officeart/2018/2/layout/IconLabelList"/>
    <dgm:cxn modelId="{07BDC4DE-3396-48EA-8854-54222D1BE91C}" type="presOf" srcId="{585EE828-D987-4672-85F4-55374E5AB3C9}" destId="{F0747401-B899-4857-882E-6557FCD9085B}" srcOrd="0" destOrd="0" presId="urn:microsoft.com/office/officeart/2018/2/layout/IconLabelList"/>
    <dgm:cxn modelId="{C42903E1-2E62-4C15-B931-AA6FB2807CB5}" srcId="{585EE828-D987-4672-85F4-55374E5AB3C9}" destId="{6D3427EF-7525-48B1-A36B-E20F222D5AF0}" srcOrd="0" destOrd="0" parTransId="{9AD79541-81FF-4645-8D8F-0A38E0344BBA}" sibTransId="{5D7F36DF-B7DE-42BE-BFCB-6896C0DA881A}"/>
    <dgm:cxn modelId="{75CE19D1-7D0E-4746-A43B-BB945444D6A0}" type="presParOf" srcId="{F0747401-B899-4857-882E-6557FCD9085B}" destId="{AD129DF3-B339-4EAE-8F5E-4909A0D5471B}" srcOrd="0" destOrd="0" presId="urn:microsoft.com/office/officeart/2018/2/layout/IconLabelList"/>
    <dgm:cxn modelId="{D001BAE7-38F1-4FED-AC90-197988646B00}" type="presParOf" srcId="{AD129DF3-B339-4EAE-8F5E-4909A0D5471B}" destId="{3B175E72-0AF4-4279-83F0-42430076432E}" srcOrd="0" destOrd="0" presId="urn:microsoft.com/office/officeart/2018/2/layout/IconLabelList"/>
    <dgm:cxn modelId="{F8E0647B-D596-494D-A395-6D9242C229FA}" type="presParOf" srcId="{AD129DF3-B339-4EAE-8F5E-4909A0D5471B}" destId="{90BEDC1C-08B2-486D-A309-0BD6E9B4EC94}" srcOrd="1" destOrd="0" presId="urn:microsoft.com/office/officeart/2018/2/layout/IconLabelList"/>
    <dgm:cxn modelId="{6D8A4BE1-98BF-4A50-883B-7129CD324D02}" type="presParOf" srcId="{AD129DF3-B339-4EAE-8F5E-4909A0D5471B}" destId="{58CDBED1-31F4-4609-83B8-A6721784755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6B356-81E0-40A1-AEDD-A7EE0F9C4104}">
      <dsp:nvSpPr>
        <dsp:cNvPr id="0" name=""/>
        <dsp:cNvSpPr/>
      </dsp:nvSpPr>
      <dsp:spPr>
        <a:xfrm>
          <a:off x="554350" y="100127"/>
          <a:ext cx="582187" cy="582187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801621-CC44-41A0-8B68-62BE4E4E386A}">
      <dsp:nvSpPr>
        <dsp:cNvPr id="0" name=""/>
        <dsp:cNvSpPr/>
      </dsp:nvSpPr>
      <dsp:spPr>
        <a:xfrm>
          <a:off x="257344" y="845186"/>
          <a:ext cx="1293750" cy="51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Sea-level rise</a:t>
          </a:r>
        </a:p>
        <a:p>
          <a:pPr marL="0" lvl="0" indent="0" algn="ctr" defTabSz="622300"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>
            <a:solidFill>
              <a:schemeClr val="tx1"/>
            </a:solidFill>
          </a:endParaRPr>
        </a:p>
      </dsp:txBody>
      <dsp:txXfrm>
        <a:off x="257344" y="845186"/>
        <a:ext cx="1293750" cy="517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BB110-D41F-4807-B3FF-22BCFFD58A66}">
      <dsp:nvSpPr>
        <dsp:cNvPr id="0" name=""/>
        <dsp:cNvSpPr/>
      </dsp:nvSpPr>
      <dsp:spPr>
        <a:xfrm>
          <a:off x="586389" y="6941"/>
          <a:ext cx="686124" cy="64072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DE767-18D2-407D-8346-2972E48EBA9C}">
      <dsp:nvSpPr>
        <dsp:cNvPr id="0" name=""/>
        <dsp:cNvSpPr/>
      </dsp:nvSpPr>
      <dsp:spPr>
        <a:xfrm>
          <a:off x="233866" y="749562"/>
          <a:ext cx="1487218" cy="46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Changing precipitation patterns</a:t>
          </a:r>
        </a:p>
      </dsp:txBody>
      <dsp:txXfrm>
        <a:off x="233866" y="749562"/>
        <a:ext cx="1487218" cy="466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CBA88-F25D-4D11-B70A-1F3FCF319C47}">
      <dsp:nvSpPr>
        <dsp:cNvPr id="0" name=""/>
        <dsp:cNvSpPr/>
      </dsp:nvSpPr>
      <dsp:spPr>
        <a:xfrm>
          <a:off x="677074" y="96008"/>
          <a:ext cx="790224" cy="790224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F2892-6AD5-4A6B-BB0C-07FF13B7A8FB}">
      <dsp:nvSpPr>
        <dsp:cNvPr id="0" name=""/>
        <dsp:cNvSpPr/>
      </dsp:nvSpPr>
      <dsp:spPr>
        <a:xfrm>
          <a:off x="0" y="1153652"/>
          <a:ext cx="2312759" cy="724372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Hydrological and management criteria</a:t>
          </a:r>
        </a:p>
      </dsp:txBody>
      <dsp:txXfrm>
        <a:off x="0" y="1153652"/>
        <a:ext cx="2312759" cy="724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9AB94-2240-46CE-8230-D1A31CCA515A}">
      <dsp:nvSpPr>
        <dsp:cNvPr id="0" name=""/>
        <dsp:cNvSpPr/>
      </dsp:nvSpPr>
      <dsp:spPr>
        <a:xfrm>
          <a:off x="1351554" y="96008"/>
          <a:ext cx="790224" cy="7902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FEF884-EC2D-4B5B-B6CD-D627D1392C7F}">
      <dsp:nvSpPr>
        <dsp:cNvPr id="0" name=""/>
        <dsp:cNvSpPr/>
      </dsp:nvSpPr>
      <dsp:spPr>
        <a:xfrm>
          <a:off x="80043" y="1153652"/>
          <a:ext cx="3198302" cy="724372"/>
        </a:xfrm>
        <a:prstGeom prst="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Weight the criteria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[expert and stakeholder] </a:t>
          </a:r>
        </a:p>
      </dsp:txBody>
      <dsp:txXfrm>
        <a:off x="80043" y="1153652"/>
        <a:ext cx="3198302" cy="7243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175E72-0AF4-4279-83F0-42430076432E}">
      <dsp:nvSpPr>
        <dsp:cNvPr id="0" name=""/>
        <dsp:cNvSpPr/>
      </dsp:nvSpPr>
      <dsp:spPr>
        <a:xfrm>
          <a:off x="1092696" y="0"/>
          <a:ext cx="1092952" cy="9379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DBED1-31F4-4609-83B8-A6721784755D}">
      <dsp:nvSpPr>
        <dsp:cNvPr id="0" name=""/>
        <dsp:cNvSpPr/>
      </dsp:nvSpPr>
      <dsp:spPr>
        <a:xfrm>
          <a:off x="790149" y="1200392"/>
          <a:ext cx="1698046" cy="679218"/>
        </a:xfrm>
        <a:prstGeom prst="rect">
          <a:avLst/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Suitability of NBIs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[spatial] </a:t>
          </a:r>
        </a:p>
      </dsp:txBody>
      <dsp:txXfrm>
        <a:off x="790149" y="1200392"/>
        <a:ext cx="1698046" cy="679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9350C-E2D8-4C77-B6DD-A5D373B330A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0E492-BAC1-4929-9411-AD4DBAE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460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0" i="0" u="none" strike="noStrike" baseline="0" dirty="0">
                <a:latin typeface="CIDFont+F4"/>
              </a:rPr>
              <a:t>This project aligns with the call for proposal "Addressing Climate Resiliency through Nature Based</a:t>
            </a:r>
          </a:p>
          <a:p>
            <a:pPr algn="l"/>
            <a:r>
              <a:rPr lang="en-US" sz="1800" b="0" i="0" u="none" strike="noStrike" baseline="0" dirty="0">
                <a:latin typeface="CIDFont+F4"/>
              </a:rPr>
              <a:t>Infrastructure“</a:t>
            </a:r>
          </a:p>
          <a:p>
            <a:pPr algn="l"/>
            <a:endParaRPr lang="en-US" sz="1800" b="0" i="0" u="none" strike="noStrike" baseline="0" dirty="0">
              <a:latin typeface="CIDFont+F4"/>
            </a:endParaRPr>
          </a:p>
          <a:p>
            <a:pPr algn="l"/>
            <a:r>
              <a:rPr lang="en-US" sz="1800" b="0" i="0" u="none" strike="noStrike" baseline="0" dirty="0">
                <a:latin typeface="CIDFont+F4"/>
              </a:rPr>
              <a:t>The project focuses on addressing the challenges of sea-level rise, changing precipitation patterns, and</a:t>
            </a:r>
          </a:p>
          <a:p>
            <a:pPr algn="l"/>
            <a:r>
              <a:rPr lang="en-US" sz="1800" b="0" i="0" u="none" strike="noStrike" baseline="0" dirty="0">
                <a:latin typeface="CIDFont+F4"/>
              </a:rPr>
              <a:t>rapid socioeconomic development, which pose threats to groundwater and community resilience in South</a:t>
            </a:r>
          </a:p>
          <a:p>
            <a:pPr algn="l"/>
            <a:r>
              <a:rPr lang="en-US" sz="1800" b="0" i="0" u="none" strike="noStrike" baseline="0" dirty="0">
                <a:latin typeface="CIDFont+F4"/>
              </a:rPr>
              <a:t>Florida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70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2FA7A-CD07-724E-844B-EA9F9527C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9EF5C5-1E91-CAF5-D597-B3AB5D3137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C8CF74-F025-5C14-EB12-666293FD0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downscaled data sources have been used in various regional scale hydro-climate risk assessment, including but not limited to evaluations of climate change impacts on hydrology, reservoir operations, hydropower generation, future energy demand and climate extreme events </a:t>
            </a:r>
            <a:r>
              <a:rPr lang="en-US" sz="12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(Rastogi et al., 2022)</a:t>
            </a:r>
            <a:r>
              <a:rPr lang="en-US" sz="1200" kern="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99167-7D0F-2DD7-DBA4-EEB47AD7B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69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2C04-15B0-E857-179F-7E5611D81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11D578-66FB-AF7A-E01A-81C7EB076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FDDF7E-01A9-470F-9E36-17A1465F5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These results highlighted that while moderate emissions scenarios may result in modest rainfall gains, continued high emissions could slightly decrease in rainfall across parts of the study area.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3141B-6245-4C2B-1DAC-C50AAA64B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35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7562-5A62-A541-C196-89ED37E7D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F1C1DF-FDEF-C543-76A2-43F7125987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0590F9-F57D-9F5C-73D8-8672097E05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Variation in model performance across different well locations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/>
              <a:t>Hydrogeological heterogeneity boundary conditions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/>
              <a:t>nearby water bodies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/>
              <a:t>pumping activities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/>
              <a:t>spatial scale differences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0A6B4-736A-0D47-BC6A-79F24D71E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54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34C34-510B-6DBD-CFE7-8880C947F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20A8A1-D96D-EBB8-7EE9-727361A9B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44688-B94B-F03A-11D7-4CD546349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These results highlighted that while moderate emissions scenarios may result in modest rainfall gains, continued high emissions could slightly decrease in rainfall across parts of the study area.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0A5C3-C135-A81D-842A-C63DC8E388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92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2D27-C941-3F7E-24D6-AED1483AB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A670D-9A0A-C4EF-D671-83D66541D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826293-8FE4-01D1-F6BC-AD2327B4A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1CBE1-A9F6-46C5-CFC7-E757E1299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31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4BE1F-82F5-A12E-11F9-EA4918096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4BCD30-F236-ABC3-0055-6EE604416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C8AC0A-AF9B-A7C0-B250-A013D1F4B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90th percentile of the absolute differences was used to define a cutoff threshold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E631F-E1A6-0A5D-15E4-9A66D8944A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41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8DDF7-7D9A-FAE1-7A83-D40B06654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55A45A-86FD-001B-1BED-BD464B320E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A9EA21-9AC5-36B0-E38D-2A5FB0557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7D71C-ED5D-B3C7-39E3-3CFFDC5E7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85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A5BC5-2518-93CE-E305-519AFCA73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4826CA-00C8-0356-D7BE-CF2387BC37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D3F737-03A1-6880-1AB4-E7AEBE077D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A78F7-64A1-9358-C606-89B156B143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47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97FB3-EEFB-7A17-9239-30DE8862B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903240-1E65-50B9-AE62-B1335787F0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88F79B-2950-2C77-0497-0A5444D6A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FB4EB-53D2-86BE-DC14-17CE5EB244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5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AAA8C-0FB2-1109-3483-7CF8C1DB6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1919B0-5E56-E1A7-2C2D-74B1F2A64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3001D0-4945-AE81-392F-E252707C7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253BB8-D770-C5C7-0263-49300691FF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9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5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33440-9F8C-D692-86BE-F5E0ED759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88350E-2CD9-C0B3-B7F9-9630C0BD3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AEC009-1487-423B-64B3-55B539B7F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Increase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lood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isk as a response of groundwater rise or field capacity in the unsaturated zone</a:t>
            </a:r>
            <a:endParaRPr lang="en-US" altLang="en-US" sz="2800" b="0" dirty="0">
              <a:solidFill>
                <a:srgbClr val="002060"/>
              </a:solidFill>
              <a:latin typeface="+mj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Salinity intrusion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hreatens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reshwater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upplies</a:t>
            </a:r>
            <a:endParaRPr lang="en-US" altLang="en-US" sz="2800" b="0" dirty="0">
              <a:solidFill>
                <a:srgbClr val="002060"/>
              </a:solidFill>
              <a:latin typeface="+mj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Hydrologic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hanges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hallenge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cosystem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tability</a:t>
            </a:r>
            <a:endParaRPr lang="en-US" altLang="en-US" sz="2800" b="0" dirty="0">
              <a:solidFill>
                <a:srgbClr val="002060"/>
              </a:solidFill>
              <a:latin typeface="+mj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Peat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oil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ollapse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Surface water-groundwater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nteraction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hift -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easonal </a:t>
            </a:r>
            <a:r>
              <a:rPr lang="en-US" altLang="en-US" sz="2800" b="0" dirty="0">
                <a:solidFill>
                  <a:srgbClr val="002060"/>
                </a:solidFill>
                <a:latin typeface="+mj-lt"/>
              </a:rPr>
              <a:t>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etness</a:t>
            </a:r>
            <a:endParaRPr lang="en-US" altLang="en-US" sz="2800" b="0" dirty="0">
              <a:solidFill>
                <a:srgbClr val="002060"/>
              </a:solidFill>
              <a:latin typeface="+mj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Tourism and infrastructure risk</a:t>
            </a:r>
            <a:endParaRPr lang="en-US" altLang="en-US" sz="2800" b="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91E1D-48AD-5664-96D8-1899D1A25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80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70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5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4DFE8-80CD-662A-6FDE-51E01AEA8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C3E380-8C01-598A-9E06-77634066AB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3FE3E5-7DB1-AB82-C9FF-A222FEB4B0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100" b="0" i="0" u="none" strike="noStrike" baseline="0" dirty="0">
                <a:latin typeface="CIDFont+F4"/>
              </a:rPr>
              <a:t>Quantifying the impacts of climate change on surface-groundwater interactions, groundwater resources, water quality in terms of salinity (</a:t>
            </a:r>
            <a:r>
              <a:rPr lang="en-US" sz="1100" b="0" i="0" u="none" strike="noStrike" baseline="0" dirty="0">
                <a:solidFill>
                  <a:srgbClr val="00B0F0"/>
                </a:solidFill>
                <a:highlight>
                  <a:srgbClr val="FFFF00"/>
                </a:highlight>
                <a:latin typeface="CIDFont+F4"/>
              </a:rPr>
              <a:t>undergoing</a:t>
            </a:r>
            <a:r>
              <a:rPr lang="en-US" sz="1100" b="0" i="0" u="none" strike="noStrike" baseline="0" dirty="0">
                <a:latin typeface="CIDFont+F4"/>
              </a:rPr>
              <a:t>). This is particularly related to the changing rainfall pattern and SLR rise under different scenarios</a:t>
            </a:r>
          </a:p>
          <a:p>
            <a:pPr marL="0" indent="0" algn="l">
              <a:buFont typeface="Arial" panose="020B0604020202020204" pitchFamily="34" charset="0"/>
              <a:buNone/>
            </a:pPr>
            <a:endParaRPr lang="en-US" sz="1100" b="0" i="0" u="none" strike="noStrike" baseline="0" dirty="0">
              <a:latin typeface="CIDFont+F4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100" b="0" i="0" u="none" strike="noStrike" baseline="0" dirty="0">
                <a:latin typeface="CIDFont+F4"/>
              </a:rPr>
              <a:t>Collaborating with stakeholders to evaluate nature-based infrastructure for mitigation and adaptation solutions (Next step). This could be at local or regional scale (any suggestion on this would be also appreciated)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100" b="0" i="0" u="none" strike="noStrike" baseline="0" dirty="0">
                <a:latin typeface="CIDFont+F4"/>
              </a:rPr>
              <a:t>Conducting outreach campaigns to increase community awareness about the resilience of groundwater resources in South Florida (using different outlet medias).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b="0" i="0" u="none" strike="noStrike" baseline="0" dirty="0">
                <a:latin typeface="CIDFont+F4"/>
              </a:rPr>
              <a:t>Developing a user-friendly web-based platform to provide stakeholders with access to project data, supporting decision-making and community engagement. This helps to the goal of making data FAIR: Findable, Accessible, Interoperable, and Reusable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01EE4C-4166-6549-6DD4-CE86AC596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2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805DE-70EF-2A5C-8F3D-9C127703C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A54AF5-1638-DE46-2DE1-1D4396C645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48C779-6DE9-6373-892E-90EB88C6B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C4D51-40A1-6FD7-C42D-568266CE20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993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7A80E-8088-C5DB-4A32-D0702A7A5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66AFC7-F7C2-0CBE-9868-78B4FD19F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33FF2A-D788-EB38-7D62-2165A6DBD9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5C93C-73F7-9FE7-19AA-A489E36930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3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144BC-BF8E-C1B1-A6A4-1D8FF7E10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21E9DF-C237-F61D-83FB-69A8AF076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B3D164-88C8-22BD-E0D7-838123965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17B63-C96E-36AF-0104-3DACF2B81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7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Groundwater: agriculture, drinking, sanitation, ecology</a:t>
            </a:r>
          </a:p>
          <a:p>
            <a:r>
              <a:rPr lang="en-US" sz="18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Biscayne Aquifer: high permeability and direct connection to the sea 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8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87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4513A-DED5-12FC-A17B-97D8F7E7E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FA9708-F2CB-9D46-56FD-B8BA711102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EA6AF4-9513-0995-325F-A28B49DB98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Overland flow receives water and solutes from canal are classified as external boundaries to the model, as they represent interactions with hydrology outside what is simulated.</a:t>
            </a:r>
            <a:endParaRPr lang="en-US" sz="1200" b="0" kern="120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0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Biscayne and Southern Everglades Coastal Transport (BISECT) Model is a combination of the Tides and Inflows to the Mangrove Everglades (TIME) and Biscayne models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BISECT assess the effects of sea-level rise, climate change, and human activities on water resources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BISECT simulates hydrodynamic SW-GW interaction flow in the surficial aquifer system of south Florida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State variables: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surface-water stage</a:t>
            </a:r>
            <a:r>
              <a:rPr lang="en-US" dirty="0"/>
              <a:t>, discharge (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coastal streamflow )</a:t>
            </a:r>
            <a:r>
              <a:rPr lang="en-US" dirty="0"/>
              <a:t>, head, salinity, surface-water-temperature (what is its implication for the future)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adjustments of frictional resistance in the wetlands: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included some significant Manning’s 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GNWUUM+TimesNewRomanPS-ItalicMT"/>
              </a:rPr>
              <a:t>n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adjustments designed to promote additional marsh surface-water migration to Taylor Slough and create better agreement between simulated and measured flows.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Simulated variations in flow to the Everglades coastal streams are substantially affected by groundwater/surface-water interactions in the eastern urban areas.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dirty="0"/>
              <a:t>interactions  among water, </a:t>
            </a:r>
            <a:r>
              <a:rPr lang="en-US" sz="4000" dirty="0" err="1"/>
              <a:t>ecology,human</a:t>
            </a:r>
            <a:r>
              <a:rPr lang="en-US" sz="4000" dirty="0"/>
              <a:t> systems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dirty="0"/>
              <a:t>The BISECT is well suited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for simulating future conditions including sea-level rise with future rainfall and temperature data downscaled from global climate models.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/>
              <a:t>Urbanization and human activities can modify surface roughness, influencing the assigned </a:t>
            </a:r>
            <a:r>
              <a:rPr lang="en-US" sz="2800" dirty="0" err="1"/>
              <a:t>nnn</a:t>
            </a:r>
            <a:r>
              <a:rPr lang="en-US" sz="2800" dirty="0"/>
              <a:t>.</a:t>
            </a: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40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/>
              <a:t>Model Refinements: Several enhancements were made relative to the original models to better represent the hydrologic system . These include using more detailed topography, refining Manning’s n roughness coefficients, implementing spatially-variable surface albedo to improve evapotranspiration calculations, increasing the vertical resolution of the aquifer (more model layers) to capture the freshwater–saltwater interface, and extending model boundaries farther offshore</a:t>
            </a: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algn="l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D733A-8F5C-DA7C-BA11-4D9D36929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0E492-BAC1-4929-9411-AD4DBAE361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8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53413-5566-7B13-3A6D-F392FECBDD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2D34-8271-24BF-98FF-8E54C8596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B1A41-6958-562E-4E52-45B7A2E06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53FA0-6BB9-8B9E-9989-4FE6CCB0F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193E4-0581-C756-6EFD-F690092D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1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4C5D5-6479-1EC9-8BEC-5D0A098E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6FD9BC-0223-03AC-2053-DC4D41AFE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A6AA6-1F83-5884-5A27-2ABB3F34E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A14FD-F498-5A81-2C9F-3CD997D6C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0C227-E22B-6FE7-AB22-6DE4520D5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99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72F0EB-108F-1CEE-C238-E50634901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FA24BD-3BA2-579E-176E-11A25ACCA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3D030-0118-992E-80AA-D424A4BD9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0C176-5BE6-1DF6-E1EE-F13EB430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EEB6A-CAB9-D121-8919-AA4E5CA3D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0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2C264-4B04-F492-B381-B4E2E4A43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AB3D0-4B41-7E17-EF45-ACA3FAE43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359FC-7376-A152-B963-98EACE63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2E3F4-3820-745B-D191-2AF2F540F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568E8-B32A-087A-F474-0EDB49E4A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64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F98CB-7211-17D7-BA38-A8F964241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F93F6C-03E0-F1CE-E5B6-9D38CCD89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26173-BE2A-D669-4D78-467B97847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5B68A-0A1A-BFA5-E115-95A2BEE6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6ADD1-518C-E247-A4DC-3EC881742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73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A6EF8-7498-4F5A-8A13-DD320CBC0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84778-6D17-67DE-EE94-2D2FF3860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4F0939-1EE4-AC96-964C-839B4BAB6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2097B-FDBD-450E-3899-3E38C46C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80548-7217-5276-0418-28EAA6974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78CAE-352C-473E-85FD-A522F0D12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9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D3EFF-5F17-5AD0-FCFF-460D54F7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4D347-620D-141B-A4F0-F285178BE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1315C-6BB5-4FB2-001A-26C6E2E1A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81639-87A4-3B10-956D-8E685A8B8B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C4D93-CADC-BE20-3EDC-F58303B365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F27509-AAF7-4132-D673-C099E05EC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47E5DA-D94D-D71B-94C9-63786396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918041-2C7F-2D24-3320-813EE21CE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568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07E9D-2B3B-A6EA-5186-26436F13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52812A-32DD-79B1-B30D-2E7E886B5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0B9DCD-D5FE-B62C-0ABC-3B2A0A7AB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A827CB-8505-6613-DF71-5E25CBD4F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11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19FD0F-FC37-1646-C899-DFB6C1B2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623D8-CE29-FC7B-8EA5-D2130B974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B3E63-6302-7DC4-1C31-379EC808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23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52690-02A6-65A2-62F7-97EBE7F65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BB177-4A01-02AF-4305-BC3EA13FC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AAB20B-F96D-3801-56C3-32E7B6C16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9B384-2336-54B5-F0E0-010292F02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1A71CF-DAC2-0870-8EC4-D414D9942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A7F415-6219-82AF-E11A-453BE72B3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5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4C2E4-47ED-2A01-35D7-D3A16AB8F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767007-A989-DC3E-FC65-0F4F200526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FD60C-C05B-034F-BF65-EB2B4ADB2C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AD538-EA7A-FD42-3C03-BDEE23212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69C4B-3F35-CC08-F362-9E9C3730D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2C067B-0144-7051-FA5E-98895DFA1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0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672B4B-4559-27DF-AF4A-2F3BA8A2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9C74C-FFBE-2104-F535-B39556A76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CCCBA-29DB-40D5-D94F-931A33AF2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E72F2F-4BDE-4C58-BFD9-5B7673922D6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FEF51-7C66-B66F-DAC3-8801A3DEDB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35F22-21DA-6276-3A1F-3074030CF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276BED-AFE4-415F-852E-C4C364E3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4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21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3" Type="http://schemas.openxmlformats.org/officeDocument/2006/relationships/image" Target="../media/image30.jpg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2" Type="http://schemas.openxmlformats.org/officeDocument/2006/relationships/notesSlide" Target="../notesSlides/notesSlide7.xml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microsoft.com/office/2007/relationships/diagramDrawing" Target="../diagrams/drawing1.xml"/><Relationship Id="rId5" Type="http://schemas.openxmlformats.org/officeDocument/2006/relationships/image" Target="../media/image32.png"/><Relationship Id="rId15" Type="http://schemas.openxmlformats.org/officeDocument/2006/relationships/diagramColors" Target="../diagrams/colors2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31.png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B80296-954C-258C-72B5-C2B586275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461" y="228181"/>
            <a:ext cx="1875359" cy="1875359"/>
          </a:xfrm>
          <a:prstGeom prst="rect">
            <a:avLst/>
          </a:prstGeom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0FDE21-87CB-8E94-598D-DA480FBB87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7"/>
          <a:stretch/>
        </p:blipFill>
        <p:spPr>
          <a:xfrm>
            <a:off x="60960" y="5629893"/>
            <a:ext cx="12080235" cy="12281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4FF490-AE78-9324-E588-E1E8F74E34C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7000"/>
          </a:blip>
          <a:srcRect t="5516" b="19025"/>
          <a:stretch/>
        </p:blipFill>
        <p:spPr>
          <a:xfrm>
            <a:off x="-1" y="1"/>
            <a:ext cx="1219199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50E489-9931-BCDC-FC66-E199EEC56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831" y="2642426"/>
            <a:ext cx="10845209" cy="323807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Nature-based Infrastructure for Enhancing Climate Resiliency of Groundwater Resources in South Florida: An Integrated Modeling Approach</a:t>
            </a:r>
            <a:br>
              <a:rPr lang="en-US" sz="28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28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28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200" i="0" u="none" strike="noStrike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Department of Bioengineering, Civil Engineering, and Environmental Engineering, U.A. Whitaker College of Engineering, Florida Gulf Coast University, Fort Myers, FL, USA</a:t>
            </a:r>
            <a:b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200" i="0" u="none" strike="noStrike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Department of Earth, Ocean, and Atmospheric Science, Florida State University, Tallahassee, FL, USA</a:t>
            </a:r>
            <a:b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200" i="0" u="none" strike="noStrike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Environmental Geology Program, The Water School, Florida Gulf Coast University, Fort Myers, FL, USA</a:t>
            </a:r>
            <a:b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6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6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28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2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2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F360A7-639E-570E-6816-592BAA8331A4}"/>
              </a:ext>
            </a:extLst>
          </p:cNvPr>
          <p:cNvSpPr txBox="1"/>
          <p:nvPr/>
        </p:nvSpPr>
        <p:spPr>
          <a:xfrm>
            <a:off x="140473" y="4987950"/>
            <a:ext cx="1166417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120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June 2025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4286B-006E-7F49-07BC-376065DCD553}"/>
              </a:ext>
            </a:extLst>
          </p:cNvPr>
          <p:cNvSpPr txBox="1"/>
          <p:nvPr/>
        </p:nvSpPr>
        <p:spPr>
          <a:xfrm>
            <a:off x="2207314" y="3521002"/>
            <a:ext cx="8079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Mewcha Amha </a:t>
            </a:r>
            <a:r>
              <a:rPr lang="en-US" sz="1400" dirty="0" err="1">
                <a:solidFill>
                  <a:schemeClr val="bg1"/>
                </a:solidFill>
              </a:rPr>
              <a:t>Gebremedhin</a:t>
            </a:r>
            <a:r>
              <a:rPr lang="en-US" sz="1400" baseline="30000" dirty="0" err="1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Ahmed S. </a:t>
            </a:r>
            <a:r>
              <a:rPr lang="en-US" sz="1400" dirty="0" err="1">
                <a:solidFill>
                  <a:schemeClr val="bg1"/>
                </a:solidFill>
              </a:rPr>
              <a:t>Elshall</a:t>
            </a:r>
            <a:r>
              <a:rPr lang="en-US" sz="1400" baseline="30000" dirty="0" err="1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Ming Ye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, Seneshaw </a:t>
            </a:r>
            <a:r>
              <a:rPr lang="en-US" sz="1400" dirty="0" err="1">
                <a:solidFill>
                  <a:schemeClr val="bg1"/>
                </a:solidFill>
              </a:rPr>
              <a:t>Tsegaye</a:t>
            </a:r>
            <a:r>
              <a:rPr lang="en-US" sz="1400" baseline="30000" dirty="0" err="1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Rachel </a:t>
            </a:r>
            <a:r>
              <a:rPr lang="en-US" sz="1400" dirty="0" err="1">
                <a:solidFill>
                  <a:schemeClr val="bg1"/>
                </a:solidFill>
              </a:rPr>
              <a:t>Rotz</a:t>
            </a:r>
            <a:r>
              <a:rPr lang="en-US" sz="1400" baseline="30000" dirty="0" err="1">
                <a:solidFill>
                  <a:schemeClr val="bg1"/>
                </a:solidFill>
              </a:rPr>
              <a:t>3</a:t>
            </a:r>
            <a:endParaRPr lang="en-US" sz="1400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212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B92F2-14D8-0EC7-E609-3F76F4456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390CF-8C73-5D3B-CCDF-B342F9FAA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GCMs rainfall evaluation</a:t>
            </a:r>
            <a:endParaRPr lang="en-US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F4A80D7-FD72-9E41-1211-9FA769DA3703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comparison of a graph&#10;&#10;AI-generated content may be incorrect.">
            <a:extLst>
              <a:ext uri="{FF2B5EF4-FFF2-40B4-BE49-F238E27FC236}">
                <a16:creationId xmlns:a16="http://schemas.microsoft.com/office/drawing/2014/main" id="{F569EEC9-154B-B916-60CC-155DE75F1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69" y="1919412"/>
            <a:ext cx="8448274" cy="3019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3FE503-B1C6-D68F-4260-8634727F36F4}"/>
              </a:ext>
            </a:extLst>
          </p:cNvPr>
          <p:cNvSpPr txBox="1"/>
          <p:nvPr/>
        </p:nvSpPr>
        <p:spPr>
          <a:xfrm>
            <a:off x="838200" y="5272208"/>
            <a:ext cx="6558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Independent models' rainfall perform better than their average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Relatively ACCESS-CM2 model perform better </a:t>
            </a:r>
          </a:p>
        </p:txBody>
      </p:sp>
    </p:spTree>
    <p:extLst>
      <p:ext uri="{BB962C8B-B14F-4D97-AF65-F5344CB8AC3E}">
        <p14:creationId xmlns:p14="http://schemas.microsoft.com/office/powerpoint/2010/main" val="2471983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C87C1-DE42-E166-6F31-89D407000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70948-1590-0934-831F-58FD4B0C0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GCM rainfall projections</a:t>
            </a:r>
            <a:endParaRPr lang="en-US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111AF57-9B00-B9CB-0C1A-FD4D437C6363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A screenshot of a screen&#10;&#10;AI-generated content may be incorrect.">
            <a:extLst>
              <a:ext uri="{FF2B5EF4-FFF2-40B4-BE49-F238E27FC236}">
                <a16:creationId xmlns:a16="http://schemas.microsoft.com/office/drawing/2014/main" id="{145091F4-BCD6-5D15-A081-F77C6D55D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6506"/>
            <a:ext cx="12192000" cy="2260181"/>
          </a:xfrm>
          <a:prstGeom prst="rect">
            <a:avLst/>
          </a:prstGeom>
        </p:spPr>
      </p:pic>
      <p:pic>
        <p:nvPicPr>
          <p:cNvPr id="46" name="Picture 45" descr="A green and blue gradient&#10;&#10;AI-generated content may be incorrect.">
            <a:extLst>
              <a:ext uri="{FF2B5EF4-FFF2-40B4-BE49-F238E27FC236}">
                <a16:creationId xmlns:a16="http://schemas.microsoft.com/office/drawing/2014/main" id="{B53C3EB5-B601-35A9-3720-FBC209761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8002"/>
            <a:ext cx="12192000" cy="18992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16AE101-2C7B-FA9D-E29E-2F132EB8F0C3}"/>
              </a:ext>
            </a:extLst>
          </p:cNvPr>
          <p:cNvSpPr/>
          <p:nvPr/>
        </p:nvSpPr>
        <p:spPr>
          <a:xfrm>
            <a:off x="0" y="6179869"/>
            <a:ext cx="12192000" cy="6781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AFD587B-12DD-1B94-D71E-B22D2E97DB39}"/>
              </a:ext>
            </a:extLst>
          </p:cNvPr>
          <p:cNvGrpSpPr/>
          <p:nvPr/>
        </p:nvGrpSpPr>
        <p:grpSpPr>
          <a:xfrm>
            <a:off x="1286268" y="6179869"/>
            <a:ext cx="1067829" cy="646331"/>
            <a:chOff x="1448828" y="6129069"/>
            <a:chExt cx="1067829" cy="6463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D03BEA0-8A91-0045-4869-24787E3D987E}"/>
                </a:ext>
              </a:extLst>
            </p:cNvPr>
            <p:cNvSpPr txBox="1"/>
            <p:nvPr/>
          </p:nvSpPr>
          <p:spPr>
            <a:xfrm>
              <a:off x="1448828" y="6129069"/>
              <a:ext cx="9468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13.2%  </a:t>
              </a:r>
              <a:endParaRPr lang="en-US" b="1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13.4%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AD2E9D5-438D-B0EB-9DF0-4CDCC9E48913}"/>
                </a:ext>
              </a:extLst>
            </p:cNvPr>
            <p:cNvGrpSpPr/>
            <p:nvPr/>
          </p:nvGrpSpPr>
          <p:grpSpPr>
            <a:xfrm>
              <a:off x="2424055" y="6228080"/>
              <a:ext cx="92602" cy="447675"/>
              <a:chOff x="2403735" y="6197600"/>
              <a:chExt cx="92602" cy="447675"/>
            </a:xfrm>
          </p:grpSpPr>
          <p:sp>
            <p:nvSpPr>
              <p:cNvPr id="14" name="Arrow: Up 13">
                <a:extLst>
                  <a:ext uri="{FF2B5EF4-FFF2-40B4-BE49-F238E27FC236}">
                    <a16:creationId xmlns:a16="http://schemas.microsoft.com/office/drawing/2014/main" id="{F68909B8-CA57-34ED-4FCB-CF383DC29F5D}"/>
                  </a:ext>
                </a:extLst>
              </p:cNvPr>
              <p:cNvSpPr/>
              <p:nvPr/>
            </p:nvSpPr>
            <p:spPr>
              <a:xfrm>
                <a:off x="2403851" y="6197600"/>
                <a:ext cx="92486" cy="1524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21" name="Arrow: Up 20">
                <a:extLst>
                  <a:ext uri="{FF2B5EF4-FFF2-40B4-BE49-F238E27FC236}">
                    <a16:creationId xmlns:a16="http://schemas.microsoft.com/office/drawing/2014/main" id="{73DD5181-C563-48A2-3EC1-1C08337D47F8}"/>
                  </a:ext>
                </a:extLst>
              </p:cNvPr>
              <p:cNvSpPr/>
              <p:nvPr/>
            </p:nvSpPr>
            <p:spPr>
              <a:xfrm>
                <a:off x="2403735" y="6492875"/>
                <a:ext cx="92486" cy="1524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FE17914-6ED2-A599-68BF-D1CE6C02826C}"/>
              </a:ext>
            </a:extLst>
          </p:cNvPr>
          <p:cNvGrpSpPr/>
          <p:nvPr/>
        </p:nvGrpSpPr>
        <p:grpSpPr>
          <a:xfrm>
            <a:off x="91440" y="6173449"/>
            <a:ext cx="946873" cy="673071"/>
            <a:chOff x="91440" y="6173449"/>
            <a:chExt cx="946873" cy="67307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301C13-ACA4-09E5-63AA-A48DE557E1A8}"/>
                </a:ext>
              </a:extLst>
            </p:cNvPr>
            <p:cNvSpPr txBox="1"/>
            <p:nvPr/>
          </p:nvSpPr>
          <p:spPr>
            <a:xfrm>
              <a:off x="91440" y="6173449"/>
              <a:ext cx="9468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Mean    </a:t>
              </a:r>
            </a:p>
            <a:p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Max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D76FA85-01F2-92E3-9E95-2119C921554C}"/>
                </a:ext>
              </a:extLst>
            </p:cNvPr>
            <p:cNvCxnSpPr>
              <a:cxnSpLocks/>
            </p:cNvCxnSpPr>
            <p:nvPr/>
          </p:nvCxnSpPr>
          <p:spPr>
            <a:xfrm>
              <a:off x="995680" y="6200189"/>
              <a:ext cx="0" cy="64633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6B3AB31-0DD5-CBCF-C883-F82EFB5F8308}"/>
              </a:ext>
            </a:extLst>
          </p:cNvPr>
          <p:cNvGrpSpPr/>
          <p:nvPr/>
        </p:nvGrpSpPr>
        <p:grpSpPr>
          <a:xfrm>
            <a:off x="4090428" y="6169709"/>
            <a:ext cx="946873" cy="646331"/>
            <a:chOff x="1662188" y="6129069"/>
            <a:chExt cx="946873" cy="64633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F44D3E0-43DE-EF75-1335-E1814ED66DCA}"/>
                </a:ext>
              </a:extLst>
            </p:cNvPr>
            <p:cNvSpPr txBox="1"/>
            <p:nvPr/>
          </p:nvSpPr>
          <p:spPr>
            <a:xfrm>
              <a:off x="1662188" y="6129069"/>
              <a:ext cx="9468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3</a:t>
              </a:r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.4%  </a:t>
              </a:r>
              <a:endParaRPr lang="en-US" b="1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r>
                <a:rPr lang="en-US" b="1" dirty="0">
                  <a:solidFill>
                    <a:schemeClr val="bg1"/>
                  </a:solidFill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5</a:t>
              </a:r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.2%</a:t>
              </a: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950A311-0684-AF00-3CAE-58C6067458AB}"/>
                </a:ext>
              </a:extLst>
            </p:cNvPr>
            <p:cNvGrpSpPr/>
            <p:nvPr/>
          </p:nvGrpSpPr>
          <p:grpSpPr>
            <a:xfrm>
              <a:off x="2424055" y="6228080"/>
              <a:ext cx="92602" cy="447675"/>
              <a:chOff x="2403735" y="6197600"/>
              <a:chExt cx="92602" cy="447675"/>
            </a:xfrm>
          </p:grpSpPr>
          <p:sp>
            <p:nvSpPr>
              <p:cNvPr id="59" name="Arrow: Up 58">
                <a:extLst>
                  <a:ext uri="{FF2B5EF4-FFF2-40B4-BE49-F238E27FC236}">
                    <a16:creationId xmlns:a16="http://schemas.microsoft.com/office/drawing/2014/main" id="{85456B64-35E5-4E01-D3EA-7946367613D2}"/>
                  </a:ext>
                </a:extLst>
              </p:cNvPr>
              <p:cNvSpPr/>
              <p:nvPr/>
            </p:nvSpPr>
            <p:spPr>
              <a:xfrm>
                <a:off x="2403851" y="6197600"/>
                <a:ext cx="92486" cy="1524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Arrow: Up 59">
                <a:extLst>
                  <a:ext uri="{FF2B5EF4-FFF2-40B4-BE49-F238E27FC236}">
                    <a16:creationId xmlns:a16="http://schemas.microsoft.com/office/drawing/2014/main" id="{04878EA4-FB22-63B5-D52B-C0B7DEA9D0F6}"/>
                  </a:ext>
                </a:extLst>
              </p:cNvPr>
              <p:cNvSpPr/>
              <p:nvPr/>
            </p:nvSpPr>
            <p:spPr>
              <a:xfrm>
                <a:off x="2403735" y="6492875"/>
                <a:ext cx="92486" cy="1524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E51CC2E-B87F-7641-245A-F329B96FB624}"/>
              </a:ext>
            </a:extLst>
          </p:cNvPr>
          <p:cNvGrpSpPr/>
          <p:nvPr/>
        </p:nvGrpSpPr>
        <p:grpSpPr>
          <a:xfrm>
            <a:off x="6878352" y="6169709"/>
            <a:ext cx="946873" cy="646331"/>
            <a:chOff x="1662188" y="6129069"/>
            <a:chExt cx="946873" cy="64633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8EA7F2F-00DE-E542-C283-962AE2822C92}"/>
                </a:ext>
              </a:extLst>
            </p:cNvPr>
            <p:cNvSpPr txBox="1"/>
            <p:nvPr/>
          </p:nvSpPr>
          <p:spPr>
            <a:xfrm>
              <a:off x="1662188" y="6129069"/>
              <a:ext cx="9468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7.3%  </a:t>
              </a:r>
              <a:endParaRPr lang="en-US" b="1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11.5%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B06CA39D-F109-11C0-78FC-EDC4599A6B80}"/>
                </a:ext>
              </a:extLst>
            </p:cNvPr>
            <p:cNvGrpSpPr/>
            <p:nvPr/>
          </p:nvGrpSpPr>
          <p:grpSpPr>
            <a:xfrm>
              <a:off x="2424055" y="6228080"/>
              <a:ext cx="92602" cy="447675"/>
              <a:chOff x="2403735" y="6197600"/>
              <a:chExt cx="92602" cy="447675"/>
            </a:xfrm>
          </p:grpSpPr>
          <p:sp>
            <p:nvSpPr>
              <p:cNvPr id="64" name="Arrow: Up 63">
                <a:extLst>
                  <a:ext uri="{FF2B5EF4-FFF2-40B4-BE49-F238E27FC236}">
                    <a16:creationId xmlns:a16="http://schemas.microsoft.com/office/drawing/2014/main" id="{D7ECA473-5BAC-0116-2B44-3088BB33C3E6}"/>
                  </a:ext>
                </a:extLst>
              </p:cNvPr>
              <p:cNvSpPr/>
              <p:nvPr/>
            </p:nvSpPr>
            <p:spPr>
              <a:xfrm>
                <a:off x="2403851" y="6197600"/>
                <a:ext cx="92486" cy="1524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Arrow: Up 64">
                <a:extLst>
                  <a:ext uri="{FF2B5EF4-FFF2-40B4-BE49-F238E27FC236}">
                    <a16:creationId xmlns:a16="http://schemas.microsoft.com/office/drawing/2014/main" id="{AA7C7C0A-B946-EE6D-03C6-56CCAB9029D9}"/>
                  </a:ext>
                </a:extLst>
              </p:cNvPr>
              <p:cNvSpPr/>
              <p:nvPr/>
            </p:nvSpPr>
            <p:spPr>
              <a:xfrm>
                <a:off x="2403735" y="6492875"/>
                <a:ext cx="92486" cy="1524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1B9196F-8CAE-97A9-C4E0-D94C0D520B6A}"/>
              </a:ext>
            </a:extLst>
          </p:cNvPr>
          <p:cNvGrpSpPr/>
          <p:nvPr/>
        </p:nvGrpSpPr>
        <p:grpSpPr>
          <a:xfrm>
            <a:off x="9631175" y="6169709"/>
            <a:ext cx="946873" cy="646331"/>
            <a:chOff x="1662188" y="6129069"/>
            <a:chExt cx="946873" cy="6463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941CAEC-E49B-C7A2-FAC9-649F0602E673}"/>
                </a:ext>
              </a:extLst>
            </p:cNvPr>
            <p:cNvSpPr txBox="1"/>
            <p:nvPr/>
          </p:nvSpPr>
          <p:spPr>
            <a:xfrm>
              <a:off x="1662188" y="6129069"/>
              <a:ext cx="9468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2.2</a:t>
              </a:r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%  </a:t>
              </a:r>
              <a:endParaRPr lang="en-US" b="1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r>
                <a:rPr lang="en-US" b="1" dirty="0">
                  <a:solidFill>
                    <a:schemeClr val="bg1"/>
                  </a:solidFill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0.4</a:t>
              </a:r>
              <a:r>
                <a:rPr lang="en-US" sz="1800" b="1" dirty="0">
                  <a:solidFill>
                    <a:schemeClr val="bg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%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862E3FB-1F8F-1D94-CB8B-88ED9BA983D6}"/>
                </a:ext>
              </a:extLst>
            </p:cNvPr>
            <p:cNvGrpSpPr/>
            <p:nvPr/>
          </p:nvGrpSpPr>
          <p:grpSpPr>
            <a:xfrm>
              <a:off x="2424055" y="6228080"/>
              <a:ext cx="92602" cy="447675"/>
              <a:chOff x="2403735" y="6197600"/>
              <a:chExt cx="92602" cy="447675"/>
            </a:xfrm>
          </p:grpSpPr>
          <p:sp>
            <p:nvSpPr>
              <p:cNvPr id="69" name="Arrow: Up 68">
                <a:extLst>
                  <a:ext uri="{FF2B5EF4-FFF2-40B4-BE49-F238E27FC236}">
                    <a16:creationId xmlns:a16="http://schemas.microsoft.com/office/drawing/2014/main" id="{D9CB921C-2347-3D2E-89AA-C3C4ABD0D58E}"/>
                  </a:ext>
                </a:extLst>
              </p:cNvPr>
              <p:cNvSpPr/>
              <p:nvPr/>
            </p:nvSpPr>
            <p:spPr>
              <a:xfrm flipH="1" flipV="1">
                <a:off x="2403851" y="6197600"/>
                <a:ext cx="92486" cy="1524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Arrow: Up 69">
                <a:extLst>
                  <a:ext uri="{FF2B5EF4-FFF2-40B4-BE49-F238E27FC236}">
                    <a16:creationId xmlns:a16="http://schemas.microsoft.com/office/drawing/2014/main" id="{195A5CAB-6855-417F-136B-DD05127F8A94}"/>
                  </a:ext>
                </a:extLst>
              </p:cNvPr>
              <p:cNvSpPr/>
              <p:nvPr/>
            </p:nvSpPr>
            <p:spPr>
              <a:xfrm flipV="1">
                <a:off x="2403735" y="6492875"/>
                <a:ext cx="92486" cy="152400"/>
              </a:xfrm>
              <a:prstGeom prst="up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F657C0BA-9972-92ED-03AB-EDC56C7EAFE4}"/>
              </a:ext>
            </a:extLst>
          </p:cNvPr>
          <p:cNvSpPr/>
          <p:nvPr/>
        </p:nvSpPr>
        <p:spPr>
          <a:xfrm>
            <a:off x="0" y="6169709"/>
            <a:ext cx="12192000" cy="688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7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85A10-E450-748E-08C5-DECAE7FB2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32172-8BAD-A09C-B594-954AAAFCE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BISECT model validation</a:t>
            </a:r>
            <a:endParaRPr lang="en-US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0446F13-A127-3D4C-C841-1F7CA1848C10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84AD4F8-173B-C463-16F7-676EB3F3C268}"/>
              </a:ext>
            </a:extLst>
          </p:cNvPr>
          <p:cNvSpPr txBox="1"/>
          <p:nvPr/>
        </p:nvSpPr>
        <p:spPr>
          <a:xfrm>
            <a:off x="313174" y="1690688"/>
            <a:ext cx="245860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Groundwater levels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88D670-6A65-B7E6-CFF2-DB74B54501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2"/>
          <a:stretch/>
        </p:blipFill>
        <p:spPr>
          <a:xfrm>
            <a:off x="3454126" y="1761808"/>
            <a:ext cx="8626114" cy="501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06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5ADAA-6D1F-889C-9A78-F19F816CB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3816C-E81B-51AF-95E2-304615819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BISECT model validation</a:t>
            </a:r>
            <a:endParaRPr lang="en-US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7CAF0B0-96A4-89B3-142D-4794EB9AE504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aph of a graph of a graph&#10;&#10;AI-generated content may be incorrect.">
            <a:extLst>
              <a:ext uri="{FF2B5EF4-FFF2-40B4-BE49-F238E27FC236}">
                <a16:creationId xmlns:a16="http://schemas.microsoft.com/office/drawing/2014/main" id="{8A0CF34A-4D34-F3C4-DEAA-970EADEEA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9733"/>
            <a:ext cx="12192000" cy="22530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AA2DA0-C66D-839F-EB39-AD471A621237}"/>
              </a:ext>
            </a:extLst>
          </p:cNvPr>
          <p:cNvSpPr txBox="1"/>
          <p:nvPr/>
        </p:nvSpPr>
        <p:spPr>
          <a:xfrm>
            <a:off x="375920" y="2136894"/>
            <a:ext cx="2661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Surface water stage </a:t>
            </a:r>
          </a:p>
        </p:txBody>
      </p:sp>
    </p:spTree>
    <p:extLst>
      <p:ext uri="{BB962C8B-B14F-4D97-AF65-F5344CB8AC3E}">
        <p14:creationId xmlns:p14="http://schemas.microsoft.com/office/powerpoint/2010/main" val="3252245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05F82-A941-75E0-2B8D-F6212B66E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F5631-4D68-093F-B407-83398D8E5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476"/>
            <a:ext cx="10515600" cy="120721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Surface water fluxes - </a:t>
            </a:r>
            <a:r>
              <a:rPr lang="en-US" sz="3600" b="1" dirty="0">
                <a:solidFill>
                  <a:srgbClr val="0070C0"/>
                </a:solidFill>
              </a:rPr>
              <a:t>Surface salinity &amp; temp</a:t>
            </a:r>
            <a:endParaRPr lang="en-US" sz="3600" dirty="0">
              <a:solidFill>
                <a:srgbClr val="0070C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8271925-72CD-4CE5-D2BA-510D3BF1AFF7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olorful image of a wave&#10;&#10;AI-generated content may be incorrect.">
            <a:extLst>
              <a:ext uri="{FF2B5EF4-FFF2-40B4-BE49-F238E27FC236}">
                <a16:creationId xmlns:a16="http://schemas.microsoft.com/office/drawing/2014/main" id="{B8DA708B-9C67-2792-0D85-72E9DB55F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5947"/>
            <a:ext cx="12192000" cy="19900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F2C0E0-F387-2E9D-77CA-A9725407BC36}"/>
              </a:ext>
            </a:extLst>
          </p:cNvPr>
          <p:cNvSpPr txBox="1"/>
          <p:nvPr/>
        </p:nvSpPr>
        <p:spPr>
          <a:xfrm>
            <a:off x="0" y="4317354"/>
            <a:ext cx="3303639" cy="254064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Increasing surface salinity trend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00"/>
                </a:solidFill>
              </a:rPr>
              <a:t>Common freshwater macrophytes tolerate salinity levels of 5-10 g/L [Moreira et al., 2023] </a:t>
            </a:r>
          </a:p>
        </p:txBody>
      </p:sp>
      <p:pic>
        <p:nvPicPr>
          <p:cNvPr id="12" name="Picture 11" descr="A map of the ocean&#10;&#10;AI-generated content may be incorrect.">
            <a:extLst>
              <a:ext uri="{FF2B5EF4-FFF2-40B4-BE49-F238E27FC236}">
                <a16:creationId xmlns:a16="http://schemas.microsoft.com/office/drawing/2014/main" id="{E808AF70-1CBD-DA72-0BC0-B186E7F05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502" y="4118681"/>
            <a:ext cx="4378115" cy="2739319"/>
          </a:xfrm>
          <a:prstGeom prst="rect">
            <a:avLst/>
          </a:prstGeom>
        </p:spPr>
      </p:pic>
      <p:pic>
        <p:nvPicPr>
          <p:cNvPr id="14" name="Picture 13" descr="A map of the united states&#10;&#10;AI-generated content may be incorrect.">
            <a:extLst>
              <a:ext uri="{FF2B5EF4-FFF2-40B4-BE49-F238E27FC236}">
                <a16:creationId xmlns:a16="http://schemas.microsoft.com/office/drawing/2014/main" id="{F07F917F-8420-4DE1-0D45-150AE9188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018" y="4263924"/>
            <a:ext cx="4145982" cy="259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94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40BFE-D6BB-AE25-0EF4-B45CE7615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C9E5D-D203-F97B-D440-0E423E4ED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Groundwater fluxes - </a:t>
            </a:r>
            <a:r>
              <a:rPr lang="en-US" b="1" dirty="0">
                <a:solidFill>
                  <a:srgbClr val="0070C0"/>
                </a:solidFill>
              </a:rPr>
              <a:t>Recharge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8EFB818-55EB-3FA0-040E-A20E7338DDE5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65DF47C-0C24-2875-2FD5-7C12CA5A32A8}"/>
              </a:ext>
            </a:extLst>
          </p:cNvPr>
          <p:cNvGrpSpPr/>
          <p:nvPr/>
        </p:nvGrpSpPr>
        <p:grpSpPr>
          <a:xfrm>
            <a:off x="0" y="1917447"/>
            <a:ext cx="12192000" cy="2382524"/>
            <a:chOff x="-44945" y="1897127"/>
            <a:chExt cx="12192000" cy="2382524"/>
          </a:xfrm>
        </p:grpSpPr>
        <p:pic>
          <p:nvPicPr>
            <p:cNvPr id="4" name="Picture 3" descr="A comparison of a map&#10;&#10;AI-generated content may be incorrect.">
              <a:extLst>
                <a:ext uri="{FF2B5EF4-FFF2-40B4-BE49-F238E27FC236}">
                  <a16:creationId xmlns:a16="http://schemas.microsoft.com/office/drawing/2014/main" id="{D34828BC-03FA-43EC-2CE6-AA291AB34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945" y="1968749"/>
              <a:ext cx="12192000" cy="23109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8D4244C-DFE0-61D0-A907-6C1ABB6DA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1570" y="1897127"/>
              <a:ext cx="9563100" cy="238125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49827BF-E0FB-4074-D885-55A1A4B47191}"/>
              </a:ext>
            </a:extLst>
          </p:cNvPr>
          <p:cNvSpPr txBox="1"/>
          <p:nvPr/>
        </p:nvSpPr>
        <p:spPr>
          <a:xfrm>
            <a:off x="537879" y="5014125"/>
            <a:ext cx="96621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It is highlighted moderate emissions mitigation in supporting sustainable groundwater resources compared to the projected decline in recharge under SSP5-8.5. 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094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D03B9-DC74-7FAD-D5BF-5E26D8280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D7AAA-E361-3BC8-C608-457944299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Groundwater fluxes - </a:t>
            </a:r>
            <a:r>
              <a:rPr lang="en-US" b="1" dirty="0">
                <a:solidFill>
                  <a:srgbClr val="0070C0"/>
                </a:solidFill>
              </a:rPr>
              <a:t>Water table 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0EF07C0-3322-8894-8780-8C2504D8714E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80A9F20-E6B4-95BD-2632-7277F094C483}"/>
              </a:ext>
            </a:extLst>
          </p:cNvPr>
          <p:cNvSpPr txBox="1"/>
          <p:nvPr/>
        </p:nvSpPr>
        <p:spPr>
          <a:xfrm>
            <a:off x="652296" y="4724341"/>
            <a:ext cx="96621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</a:t>
            </a:r>
            <a:r>
              <a:rPr lang="en-US" sz="18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roundwater heads projected to increase across much of the study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18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igher rise is marked within Miami Beach to Bal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Harbour</a:t>
            </a:r>
            <a:r>
              <a:rPr lang="en-US" sz="18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(~1 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Groundwater levels decrease in some small patches in the future,  relatively in higher elevation and small recharge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06A213B-0C39-53D8-A092-5F06CFC3F79D}"/>
              </a:ext>
            </a:extLst>
          </p:cNvPr>
          <p:cNvGrpSpPr/>
          <p:nvPr/>
        </p:nvGrpSpPr>
        <p:grpSpPr>
          <a:xfrm>
            <a:off x="652296" y="1990418"/>
            <a:ext cx="11387370" cy="2273988"/>
            <a:chOff x="652296" y="1990418"/>
            <a:chExt cx="11387370" cy="2273988"/>
          </a:xfrm>
        </p:grpSpPr>
        <p:pic>
          <p:nvPicPr>
            <p:cNvPr id="5" name="Picture 4" descr="A blue and green gradient with black text&#10;&#10;AI-generated content may be incorrect.">
              <a:extLst>
                <a:ext uri="{FF2B5EF4-FFF2-40B4-BE49-F238E27FC236}">
                  <a16:creationId xmlns:a16="http://schemas.microsoft.com/office/drawing/2014/main" id="{6E291F68-7736-DA3E-5031-2A7D65094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296" y="2079001"/>
              <a:ext cx="11387370" cy="218540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6518F9F-1E68-6FC7-2B50-B8032CC4F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66850" y="1990418"/>
              <a:ext cx="9563100" cy="238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5648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A9D9A-9D3A-E962-9E24-976804C67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580B7-0424-8423-593F-E2E7C178A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Groundwater fluxes - </a:t>
            </a:r>
            <a:r>
              <a:rPr lang="en-US" b="1" dirty="0">
                <a:solidFill>
                  <a:srgbClr val="0070C0"/>
                </a:solidFill>
              </a:rPr>
              <a:t>Evapotranspiration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928CEBA-13D7-BF35-38E6-2D0DFE8439F2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E636BEC-21F3-E7CF-C522-869B74BA9111}"/>
              </a:ext>
            </a:extLst>
          </p:cNvPr>
          <p:cNvSpPr txBox="1"/>
          <p:nvPr/>
        </p:nvSpPr>
        <p:spPr>
          <a:xfrm>
            <a:off x="7840921" y="2019676"/>
            <a:ext cx="3868906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</a:t>
            </a:r>
            <a:r>
              <a:rPr lang="en-US" sz="18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uture scenarios indicate a pronounced reduction in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</a:t>
            </a:r>
            <a:r>
              <a:rPr lang="en-US" sz="1800" baseline="-250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</a:t>
            </a:r>
            <a:endParaRPr lang="en-US" sz="1800" dirty="0">
              <a:solidFill>
                <a:srgbClr val="00206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This change indicated the change in SW-GW interactions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1" name="Picture 10" descr="A map of the united states&#10;&#10;AI-generated content may be incorrect.">
            <a:extLst>
              <a:ext uri="{FF2B5EF4-FFF2-40B4-BE49-F238E27FC236}">
                <a16:creationId xmlns:a16="http://schemas.microsoft.com/office/drawing/2014/main" id="{CEB6CE1B-C6B5-F832-E23C-68515CD8A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0946"/>
            <a:ext cx="12192000" cy="1960854"/>
          </a:xfrm>
          <a:prstGeom prst="rect">
            <a:avLst/>
          </a:prstGeom>
        </p:spPr>
      </p:pic>
      <p:pic>
        <p:nvPicPr>
          <p:cNvPr id="22" name="Picture 21" descr="A map of the united states&#10;&#10;AI-generated content may be incorrect.">
            <a:extLst>
              <a:ext uri="{FF2B5EF4-FFF2-40B4-BE49-F238E27FC236}">
                <a16:creationId xmlns:a16="http://schemas.microsoft.com/office/drawing/2014/main" id="{22370AC4-DA7A-786A-19F0-26B0B6AE8F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6" y="1642982"/>
            <a:ext cx="4733358" cy="287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8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D102D-1710-E0D9-3D32-4BD992BEB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8BB15-C89F-119F-609E-CE4E10A8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Groundwater fluxes – </a:t>
            </a:r>
            <a:r>
              <a:rPr lang="en-US" b="1" dirty="0">
                <a:solidFill>
                  <a:srgbClr val="0070C0"/>
                </a:solidFill>
              </a:rPr>
              <a:t>Salinity 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E9011F9-672C-69C2-EB32-2B80BDB4B610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ue and red squares with black text&#10;&#10;AI-generated content may be incorrect.">
            <a:extLst>
              <a:ext uri="{FF2B5EF4-FFF2-40B4-BE49-F238E27FC236}">
                <a16:creationId xmlns:a16="http://schemas.microsoft.com/office/drawing/2014/main" id="{8276FDFD-7AA6-2D6C-F794-FD6EAB1B8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3" y="4510899"/>
            <a:ext cx="12079630" cy="2327437"/>
          </a:xfrm>
          <a:prstGeom prst="rect">
            <a:avLst/>
          </a:prstGeom>
        </p:spPr>
      </p:pic>
      <p:pic>
        <p:nvPicPr>
          <p:cNvPr id="12" name="Picture 11" descr="A close-up of a map&#10;&#10;AI-generated content may be incorrect.">
            <a:extLst>
              <a:ext uri="{FF2B5EF4-FFF2-40B4-BE49-F238E27FC236}">
                <a16:creationId xmlns:a16="http://schemas.microsoft.com/office/drawing/2014/main" id="{E0F1AB1D-D2FF-C79B-E7F3-55D3E7370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98" y="1723976"/>
            <a:ext cx="4169759" cy="26089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D344967-043A-4616-4E60-B2F6EAAC213F}"/>
              </a:ext>
            </a:extLst>
          </p:cNvPr>
          <p:cNvSpPr txBox="1"/>
          <p:nvPr/>
        </p:nvSpPr>
        <p:spPr>
          <a:xfrm>
            <a:off x="322687" y="2449950"/>
            <a:ext cx="2707592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GW salinity at Layer 6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4643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8FF24-5F54-2824-A36D-8F7752A60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DEB6F-AAFC-DB70-8888-983B85BEF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Conclusion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C8D2110-83D9-57BA-F789-92E44F86E4FD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12264130-0D53-D6BC-E409-B411F22B6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296" y="1737458"/>
            <a:ext cx="11087759" cy="462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Ensemble means from GCMs showed significantly lower accuracy indicating that averaging models is less effective.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Near-future rainfall is projected to increase moderately, whereas slight decrease in the far-future.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The BISECT model effectively replicated observed state variables trend.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Surface salinity is projected to increase under all future scenarios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Recharge increase in the near-future and get decline in the far-future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Groundwater heads rise across much of the study area, with localized increases ~ 1 m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Groundwater evapotranspiration decreases in future due to higher water tables reducing root-zone interactions, meeting atmospheric demand from surface evaporation.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Groundwater salinity is projected to increase in the future, particularly  in eastern Miami-Dade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altLang="en-US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These findings highlighted the importance of consideration of climate change in restoration/conservation efforts and adaptative practices 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7057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D9B7DE3E-7764-F8CE-4E2F-105891FBC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15" y="3785967"/>
            <a:ext cx="2276813" cy="227681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846368D-1C0C-50E8-D389-6106AF95C398}"/>
              </a:ext>
            </a:extLst>
          </p:cNvPr>
          <p:cNvGrpSpPr/>
          <p:nvPr/>
        </p:nvGrpSpPr>
        <p:grpSpPr>
          <a:xfrm>
            <a:off x="50679" y="1775157"/>
            <a:ext cx="12044575" cy="1993037"/>
            <a:chOff x="50679" y="1775157"/>
            <a:chExt cx="12044575" cy="19930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5D05E3-C6D3-5593-D0B8-418A42540A4C}"/>
                </a:ext>
              </a:extLst>
            </p:cNvPr>
            <p:cNvSpPr txBox="1"/>
            <p:nvPr/>
          </p:nvSpPr>
          <p:spPr>
            <a:xfrm>
              <a:off x="50679" y="3506584"/>
              <a:ext cx="198233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0" dirty="0">
                  <a:solidFill>
                    <a:srgbClr val="2C2A29"/>
                  </a:solidFill>
                  <a:effectLst/>
                  <a:latin typeface="+mj-lt"/>
                </a:rPr>
                <a:t>Ebrahim Ahmadisharaf</a:t>
              </a:r>
              <a:r>
                <a:rPr lang="en-US" sz="1100" b="1" dirty="0">
                  <a:solidFill>
                    <a:srgbClr val="00B0F0"/>
                  </a:solidFill>
                  <a:latin typeface="+mj-lt"/>
                </a:rPr>
                <a:t>|</a:t>
              </a:r>
              <a:r>
                <a:rPr lang="en-US" sz="1100" b="0" dirty="0">
                  <a:solidFill>
                    <a:srgbClr val="2C2A29"/>
                  </a:solidFill>
                  <a:effectLst/>
                  <a:latin typeface="+mj-lt"/>
                </a:rPr>
                <a:t>FSU</a:t>
              </a:r>
              <a:endParaRPr lang="en-US" sz="1100" dirty="0">
                <a:latin typeface="+mj-lt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C045514-CD0E-EEB6-3E19-8823F14FA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6702" y="1842891"/>
              <a:ext cx="1645920" cy="164592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F11D79E-C4DE-9131-1AE6-8F2B1ECC3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47640" y="1842891"/>
              <a:ext cx="1645920" cy="164592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F030EC7-AC35-0591-5B7C-DC53C0C9C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23994" y="1842891"/>
              <a:ext cx="1645920" cy="16459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29759F-CAE5-AED0-37B2-79C373CA97EA}"/>
                </a:ext>
              </a:extLst>
            </p:cNvPr>
            <p:cNvSpPr txBox="1"/>
            <p:nvPr/>
          </p:nvSpPr>
          <p:spPr>
            <a:xfrm>
              <a:off x="8730666" y="3506584"/>
              <a:ext cx="169134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+mj-lt"/>
                </a:rPr>
                <a:t>Seneshaw Tsegaye</a:t>
              </a:r>
              <a:r>
                <a:rPr lang="en-US" sz="1100" b="1" dirty="0">
                  <a:solidFill>
                    <a:srgbClr val="00B0F0"/>
                  </a:solidFill>
                  <a:latin typeface="+mj-lt"/>
                </a:rPr>
                <a:t>|</a:t>
              </a:r>
              <a:r>
                <a:rPr lang="en-US" sz="1100" dirty="0">
                  <a:latin typeface="+mj-lt"/>
                </a:rPr>
                <a:t>FGCU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74C7E4-1CB0-A3D9-85B7-B134C566767A}"/>
                </a:ext>
              </a:extLst>
            </p:cNvPr>
            <p:cNvSpPr txBox="1"/>
            <p:nvPr/>
          </p:nvSpPr>
          <p:spPr>
            <a:xfrm>
              <a:off x="7023984" y="3506584"/>
              <a:ext cx="178917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+mj-lt"/>
                </a:rPr>
                <a:t>Rachel Rotz</a:t>
              </a:r>
              <a:r>
                <a:rPr lang="en-US" sz="1100" b="1" dirty="0">
                  <a:solidFill>
                    <a:srgbClr val="00B0F0"/>
                  </a:solidFill>
                  <a:latin typeface="+mj-lt"/>
                </a:rPr>
                <a:t>|</a:t>
              </a:r>
              <a:r>
                <a:rPr lang="en-US" sz="1100" dirty="0">
                  <a:latin typeface="+mj-lt"/>
                </a:rPr>
                <a:t>FGCU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1E8CCB-6A46-D07B-E7FC-42E347DCF5FF}"/>
                </a:ext>
              </a:extLst>
            </p:cNvPr>
            <p:cNvSpPr txBox="1"/>
            <p:nvPr/>
          </p:nvSpPr>
          <p:spPr>
            <a:xfrm>
              <a:off x="1823249" y="3506584"/>
              <a:ext cx="162397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+mj-lt"/>
                </a:rPr>
                <a:t>Ahmed Elshall</a:t>
              </a:r>
              <a:r>
                <a:rPr lang="en-US" sz="1100" b="1" dirty="0">
                  <a:solidFill>
                    <a:srgbClr val="00B0F0"/>
                  </a:solidFill>
                  <a:latin typeface="+mj-lt"/>
                </a:rPr>
                <a:t>|</a:t>
              </a:r>
              <a:r>
                <a:rPr lang="en-US" sz="1100" dirty="0">
                  <a:latin typeface="+mj-lt"/>
                </a:rPr>
                <a:t>FGCU</a:t>
              </a:r>
            </a:p>
          </p:txBody>
        </p:sp>
        <p:pic>
          <p:nvPicPr>
            <p:cNvPr id="20" name="Picture 19" descr="A close-up of a person&#10;&#10;Description automatically generated">
              <a:extLst>
                <a:ext uri="{FF2B5EF4-FFF2-40B4-BE49-F238E27FC236}">
                  <a16:creationId xmlns:a16="http://schemas.microsoft.com/office/drawing/2014/main" id="{019D6CBA-91AB-7ED1-3FE3-B6D804745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769" b="7633"/>
            <a:stretch/>
          </p:blipFill>
          <p:spPr>
            <a:xfrm>
              <a:off x="1830704" y="1775157"/>
              <a:ext cx="1660144" cy="173736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40B55F-3810-D4DF-738D-95B32E47912A}"/>
                </a:ext>
              </a:extLst>
            </p:cNvPr>
            <p:cNvSpPr txBox="1"/>
            <p:nvPr/>
          </p:nvSpPr>
          <p:spPr>
            <a:xfrm>
              <a:off x="3432783" y="3506584"/>
              <a:ext cx="198233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+mj-lt"/>
                </a:rPr>
                <a:t>Mewcha Gebremedhin</a:t>
              </a:r>
              <a:r>
                <a:rPr lang="en-US" sz="1100" b="1" dirty="0">
                  <a:solidFill>
                    <a:srgbClr val="00B0F0"/>
                  </a:solidFill>
                  <a:latin typeface="+mj-lt"/>
                </a:rPr>
                <a:t>|</a:t>
              </a:r>
              <a:r>
                <a:rPr lang="en-US" sz="1100" dirty="0">
                  <a:latin typeface="+mj-lt"/>
                </a:rPr>
                <a:t>FGCU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F1AA40F-3656-5992-FC3B-48E153469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7058" y="1842891"/>
              <a:ext cx="1645920" cy="164592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D610793-CCBA-E293-1FBE-9B9C00F09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b="8784"/>
            <a:stretch/>
          </p:blipFill>
          <p:spPr>
            <a:xfrm>
              <a:off x="10471276" y="1842891"/>
              <a:ext cx="1623978" cy="164592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E66776-A490-1440-45DE-333BFE1BC7B7}"/>
                </a:ext>
              </a:extLst>
            </p:cNvPr>
            <p:cNvSpPr txBox="1"/>
            <p:nvPr/>
          </p:nvSpPr>
          <p:spPr>
            <a:xfrm>
              <a:off x="10376597" y="3506584"/>
              <a:ext cx="155448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+mj-lt"/>
                </a:rPr>
                <a:t>Ming Ye</a:t>
              </a:r>
              <a:r>
                <a:rPr lang="en-US" sz="1100" b="1" dirty="0">
                  <a:solidFill>
                    <a:srgbClr val="00B0F0"/>
                  </a:solidFill>
                  <a:latin typeface="+mj-lt"/>
                </a:rPr>
                <a:t>|</a:t>
              </a:r>
              <a:r>
                <a:rPr lang="en-US" sz="1100" dirty="0">
                  <a:latin typeface="+mj-lt"/>
                </a:rPr>
                <a:t>FSU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3176E6B-FFE3-3EFA-BB57-32BD19615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00348" y="1842891"/>
              <a:ext cx="1645920" cy="164592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2E17D4-8B05-20DE-446E-3830473175C0}"/>
                </a:ext>
              </a:extLst>
            </p:cNvPr>
            <p:cNvSpPr txBox="1"/>
            <p:nvPr/>
          </p:nvSpPr>
          <p:spPr>
            <a:xfrm>
              <a:off x="5298546" y="3506584"/>
              <a:ext cx="182880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600">
                  <a:latin typeface="Calibri "/>
                </a:defRPr>
              </a:lvl1pPr>
            </a:lstStyle>
            <a:p>
              <a:r>
                <a:rPr lang="en-US" sz="1100" dirty="0">
                  <a:latin typeface="+mj-lt"/>
                </a:rPr>
                <a:t>Shelly Krueger</a:t>
              </a:r>
              <a:r>
                <a:rPr lang="en-US" sz="1100" b="1" dirty="0">
                  <a:solidFill>
                    <a:srgbClr val="00B0F0"/>
                  </a:solidFill>
                  <a:latin typeface="+mj-lt"/>
                </a:rPr>
                <a:t>|</a:t>
              </a:r>
              <a:r>
                <a:rPr lang="en-US" sz="1100" dirty="0">
                  <a:latin typeface="+mj-lt"/>
                </a:rPr>
                <a:t>UF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52B094-85C4-6357-45AD-916897566CFB}"/>
              </a:ext>
            </a:extLst>
          </p:cNvPr>
          <p:cNvGrpSpPr/>
          <p:nvPr/>
        </p:nvGrpSpPr>
        <p:grpSpPr>
          <a:xfrm>
            <a:off x="107058" y="5710414"/>
            <a:ext cx="11670120" cy="1147586"/>
            <a:chOff x="220436" y="5717444"/>
            <a:chExt cx="11670120" cy="114758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6D08525-300F-ACB7-A2A4-14CB310F1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030733" y="5717444"/>
              <a:ext cx="1168664" cy="114145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E37ED02-FFDC-EE8E-C825-36D79E8EB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746730" y="5721204"/>
              <a:ext cx="1143826" cy="1143826"/>
            </a:xfrm>
            <a:prstGeom prst="rect">
              <a:avLst/>
            </a:prstGeom>
          </p:spPr>
        </p:pic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9EDB02CC-D829-028D-FE42-66470229EB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5349" y="6148465"/>
              <a:ext cx="1538160" cy="6013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 descr="Blue text on a white background&#10;&#10;Description automatically generated">
              <a:extLst>
                <a:ext uri="{FF2B5EF4-FFF2-40B4-BE49-F238E27FC236}">
                  <a16:creationId xmlns:a16="http://schemas.microsoft.com/office/drawing/2014/main" id="{76115117-8CF8-B20B-0746-9DCDA98EE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260624" y="6151109"/>
              <a:ext cx="2600325" cy="542925"/>
            </a:xfrm>
            <a:prstGeom prst="rect">
              <a:avLst/>
            </a:prstGeom>
          </p:spPr>
        </p:pic>
        <p:pic>
          <p:nvPicPr>
            <p:cNvPr id="32" name="Picture 31" descr="A red and tan letters&#10;&#10;Description automatically generated">
              <a:extLst>
                <a:ext uri="{FF2B5EF4-FFF2-40B4-BE49-F238E27FC236}">
                  <a16:creationId xmlns:a16="http://schemas.microsoft.com/office/drawing/2014/main" id="{A47294C3-DAC2-B338-EC38-C857449B19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280784" y="6094185"/>
              <a:ext cx="1525363" cy="602345"/>
            </a:xfrm>
            <a:prstGeom prst="rect">
              <a:avLst/>
            </a:prstGeom>
          </p:spPr>
        </p:pic>
        <p:pic>
          <p:nvPicPr>
            <p:cNvPr id="33" name="Picture 32" descr="A blue and green logo&#10;&#10;Description automatically generated">
              <a:extLst>
                <a:ext uri="{FF2B5EF4-FFF2-40B4-BE49-F238E27FC236}">
                  <a16:creationId xmlns:a16="http://schemas.microsoft.com/office/drawing/2014/main" id="{38741824-8423-6AB1-E66A-27A7D1A35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20436" y="5995986"/>
              <a:ext cx="1808844" cy="698955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14A227B7-6626-B797-9B6C-650C8486EC62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20000"/>
          </a:blip>
          <a:srcRect t="5516" b="19025"/>
          <a:stretch/>
        </p:blipFill>
        <p:spPr>
          <a:xfrm>
            <a:off x="-1" y="0"/>
            <a:ext cx="12191997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F53AD0B-87EB-F244-8C0B-FDB6A60073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</a:rPr>
              <a:t>Team members</a:t>
            </a:r>
          </a:p>
        </p:txBody>
      </p:sp>
    </p:spTree>
    <p:extLst>
      <p:ext uri="{BB962C8B-B14F-4D97-AF65-F5344CB8AC3E}">
        <p14:creationId xmlns:p14="http://schemas.microsoft.com/office/powerpoint/2010/main" val="235031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A361E-BB1F-001D-6413-A945B774C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FB84A-1936-EF5F-7170-9A90D7171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Some implications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3ACFD6E-265B-3885-6B47-37C0120304EB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F493565C-0429-55A7-DA72-21A92BF88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296" y="1830286"/>
            <a:ext cx="11119290" cy="3791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  <a:latin typeface="+mj-lt"/>
              </a:rPr>
              <a:t>Water quality issues that may require expensive interventions such as desalination or relocation of wellfields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  <a:latin typeface="+mj-lt"/>
              </a:rPr>
              <a:t>Flooding and infrastructure damage 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  <a:latin typeface="+mj-lt"/>
              </a:rPr>
              <a:t>Ecosystem change, including loss of habitats due hydrological changes like shifting surface-groundwater interactions 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  <a:latin typeface="+mj-lt"/>
              </a:rPr>
              <a:t>Nature-based tourism concern, tourism and other ecosystem services in South Florida are tied to the sustainable health of the Everglades and coastal environments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dirty="0">
                <a:solidFill>
                  <a:srgbClr val="002060"/>
                </a:solidFill>
                <a:latin typeface="+mj-lt"/>
              </a:rPr>
              <a:t>Economic consequences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US" altLang="en-US" dirty="0">
              <a:solidFill>
                <a:srgbClr val="002060"/>
              </a:solidFill>
              <a:latin typeface="+mj-lt"/>
            </a:endParaRP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US" altLang="en-US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717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389DD-6964-BBAD-1EA2-741459208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Future </a:t>
            </a:r>
            <a:r>
              <a:rPr lang="en-US" sz="4400" b="1" dirty="0">
                <a:solidFill>
                  <a:srgbClr val="00B050"/>
                </a:solidFill>
              </a:rPr>
              <a:t>– </a:t>
            </a:r>
            <a:r>
              <a:rPr lang="en-US" sz="4400" b="1" dirty="0">
                <a:solidFill>
                  <a:srgbClr val="002060"/>
                </a:solidFill>
              </a:rPr>
              <a:t>NBI evaluation</a:t>
            </a:r>
            <a:endParaRPr lang="en-US" b="1" dirty="0">
              <a:solidFill>
                <a:schemeClr val="accent6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801351-9A0E-593D-1DFD-A6102A34E022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AA7CB34-2502-F74F-4530-B6305096F0C6}"/>
              </a:ext>
            </a:extLst>
          </p:cNvPr>
          <p:cNvSpPr txBox="1">
            <a:spLocks/>
          </p:cNvSpPr>
          <p:nvPr/>
        </p:nvSpPr>
        <p:spPr>
          <a:xfrm>
            <a:off x="1780056" y="4861695"/>
            <a:ext cx="7414743" cy="726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1800" b="1" dirty="0">
                <a:solidFill>
                  <a:schemeClr val="tx2"/>
                </a:solidFill>
                <a:latin typeface="Aptos Display (Headings)"/>
              </a:rPr>
              <a:t>A framework for suitability of the NBIs on mitigating the climate change impact using multi-criteria decision-making approach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800" b="1" dirty="0">
              <a:solidFill>
                <a:schemeClr val="tx2"/>
              </a:solidFill>
              <a:latin typeface="Aptos Display (Headings)"/>
            </a:endParaRPr>
          </a:p>
          <a:p>
            <a:endParaRPr lang="en-US" sz="1800" b="1" dirty="0">
              <a:solidFill>
                <a:schemeClr val="tx2"/>
              </a:solidFill>
              <a:latin typeface="Aptos Display (Headings)"/>
            </a:endParaRP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F196A164-2EDA-2818-0FA9-D4661624A6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462130"/>
              </p:ext>
            </p:extLst>
          </p:nvPr>
        </p:nvGraphicFramePr>
        <p:xfrm>
          <a:off x="1457960" y="2383232"/>
          <a:ext cx="2614494" cy="1974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2A6B0F48-2883-6AA8-9F07-554455368575}"/>
              </a:ext>
            </a:extLst>
          </p:cNvPr>
          <p:cNvGrpSpPr/>
          <p:nvPr/>
        </p:nvGrpSpPr>
        <p:grpSpPr>
          <a:xfrm>
            <a:off x="3810000" y="2383233"/>
            <a:ext cx="3515360" cy="1974033"/>
            <a:chOff x="3190240" y="4232353"/>
            <a:chExt cx="3515360" cy="1974033"/>
          </a:xfrm>
        </p:grpSpPr>
        <p:graphicFrame>
          <p:nvGraphicFramePr>
            <p:cNvPr id="10" name="Content Placeholder 6">
              <a:extLst>
                <a:ext uri="{FF2B5EF4-FFF2-40B4-BE49-F238E27FC236}">
                  <a16:creationId xmlns:a16="http://schemas.microsoft.com/office/drawing/2014/main" id="{0C99E523-436E-CCFB-A7F7-54B976C6F56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83797331"/>
                </p:ext>
              </p:extLst>
            </p:nvPr>
          </p:nvGraphicFramePr>
          <p:xfrm>
            <a:off x="3427254" y="4232353"/>
            <a:ext cx="3278346" cy="19740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121378A-AFC5-56A6-8989-52EB2371F997}"/>
                </a:ext>
              </a:extLst>
            </p:cNvPr>
            <p:cNvCxnSpPr/>
            <p:nvPr/>
          </p:nvCxnSpPr>
          <p:spPr>
            <a:xfrm>
              <a:off x="3190240" y="5760720"/>
              <a:ext cx="26749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77A8C8-DDA0-1EA9-C155-7EF2C0029C1D}"/>
              </a:ext>
            </a:extLst>
          </p:cNvPr>
          <p:cNvGrpSpPr/>
          <p:nvPr/>
        </p:nvGrpSpPr>
        <p:grpSpPr>
          <a:xfrm>
            <a:off x="6920627" y="2383232"/>
            <a:ext cx="3278346" cy="1974033"/>
            <a:chOff x="6300867" y="4232352"/>
            <a:chExt cx="3278346" cy="1974033"/>
          </a:xfrm>
        </p:grpSpPr>
        <p:graphicFrame>
          <p:nvGraphicFramePr>
            <p:cNvPr id="9" name="Content Placeholder 6">
              <a:extLst>
                <a:ext uri="{FF2B5EF4-FFF2-40B4-BE49-F238E27FC236}">
                  <a16:creationId xmlns:a16="http://schemas.microsoft.com/office/drawing/2014/main" id="{EF80A925-1F74-B27B-7C05-4A8F180BFB9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26102540"/>
                </p:ext>
              </p:extLst>
            </p:nvPr>
          </p:nvGraphicFramePr>
          <p:xfrm>
            <a:off x="6300867" y="4232352"/>
            <a:ext cx="3278346" cy="19740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3" r:lo="rId14" r:qs="rId15" r:cs="rId16"/>
            </a:graphicData>
          </a:graphic>
        </p:graphicFrame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3AE2520-308B-431A-A15E-09378FB5BE9A}"/>
                </a:ext>
              </a:extLst>
            </p:cNvPr>
            <p:cNvCxnSpPr/>
            <p:nvPr/>
          </p:nvCxnSpPr>
          <p:spPr>
            <a:xfrm>
              <a:off x="6756400" y="5770880"/>
              <a:ext cx="26749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034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38E45B-FFCB-38F8-F023-ED57EFE230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7"/>
          <a:stretch/>
        </p:blipFill>
        <p:spPr>
          <a:xfrm>
            <a:off x="111765" y="5629886"/>
            <a:ext cx="12080235" cy="12281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222A2C-BE95-4B3C-13A2-C4C07956AB1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7000"/>
          </a:blip>
          <a:srcRect t="5517" b="1896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81D4DE-2EFF-F3CE-F246-81EF052A2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658" y="1765007"/>
            <a:ext cx="31242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66869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16931-5ED2-8CDD-43A5-4855F8CC1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8372389-25A4-0661-A990-7656661A4EC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B050"/>
                </a:solidFill>
              </a:rPr>
              <a:t>Project framework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E8F401-E221-3EEA-81F2-E6858940BF14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DF4FC49-788D-6F33-2042-95182DE6E96D}"/>
              </a:ext>
            </a:extLst>
          </p:cNvPr>
          <p:cNvGrpSpPr/>
          <p:nvPr/>
        </p:nvGrpSpPr>
        <p:grpSpPr>
          <a:xfrm>
            <a:off x="5606130" y="3055652"/>
            <a:ext cx="1098000" cy="1098000"/>
            <a:chOff x="6967584" y="2475488"/>
            <a:chExt cx="1098000" cy="109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D336D1B-4432-477A-27AF-93116253C8C9}"/>
                </a:ext>
              </a:extLst>
            </p:cNvPr>
            <p:cNvSpPr/>
            <p:nvPr/>
          </p:nvSpPr>
          <p:spPr>
            <a:xfrm>
              <a:off x="6967584" y="2475488"/>
              <a:ext cx="1098000" cy="1098000"/>
            </a:xfrm>
            <a:prstGeom prst="ellipse">
              <a:avLst/>
            </a:prstGeom>
            <a:solidFill>
              <a:srgbClr val="5B9BD5">
                <a:hueOff val="-5068907"/>
                <a:satOff val="-13064"/>
                <a:lumOff val="-8824"/>
                <a:alphaOff val="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 descr="Handshake">
              <a:extLst>
                <a:ext uri="{FF2B5EF4-FFF2-40B4-BE49-F238E27FC236}">
                  <a16:creationId xmlns:a16="http://schemas.microsoft.com/office/drawing/2014/main" id="{607B0DAC-520C-3B0F-588A-F0ECA777A027}"/>
                </a:ext>
              </a:extLst>
            </p:cNvPr>
            <p:cNvSpPr/>
            <p:nvPr/>
          </p:nvSpPr>
          <p:spPr>
            <a:xfrm>
              <a:off x="7201584" y="2709489"/>
              <a:ext cx="630000" cy="630000"/>
            </a:xfrm>
            <a:prstGeom prst="rect">
              <a:avLst/>
            </a:prstGeom>
            <a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1F60B24-4CAC-AB0E-8758-1D10DAF25408}"/>
              </a:ext>
            </a:extLst>
          </p:cNvPr>
          <p:cNvSpPr txBox="1"/>
          <p:nvPr/>
        </p:nvSpPr>
        <p:spPr>
          <a:xfrm>
            <a:off x="5492584" y="4197563"/>
            <a:ext cx="1482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+mj-lt"/>
              </a:rPr>
              <a:t>Collaborative modeling 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7E5D41E-4BE2-7CEF-EC38-A10D32099FB3}"/>
              </a:ext>
            </a:extLst>
          </p:cNvPr>
          <p:cNvSpPr/>
          <p:nvPr/>
        </p:nvSpPr>
        <p:spPr>
          <a:xfrm>
            <a:off x="3452480" y="2083862"/>
            <a:ext cx="1098000" cy="1098000"/>
          </a:xfrm>
          <a:prstGeom prst="ellipse">
            <a:avLst/>
          </a:prstGeom>
          <a:solidFill>
            <a:srgbClr val="5B9BD5"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 descr="Bridge scene">
            <a:extLst>
              <a:ext uri="{FF2B5EF4-FFF2-40B4-BE49-F238E27FC236}">
                <a16:creationId xmlns:a16="http://schemas.microsoft.com/office/drawing/2014/main" id="{B1F5B32B-141F-3413-494E-797A277923BF}"/>
              </a:ext>
            </a:extLst>
          </p:cNvPr>
          <p:cNvSpPr/>
          <p:nvPr/>
        </p:nvSpPr>
        <p:spPr>
          <a:xfrm>
            <a:off x="3686480" y="2323924"/>
            <a:ext cx="630000" cy="630000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1863772-6417-7E0A-124F-E497095684F7}"/>
              </a:ext>
            </a:extLst>
          </p:cNvPr>
          <p:cNvSpPr txBox="1"/>
          <p:nvPr/>
        </p:nvSpPr>
        <p:spPr>
          <a:xfrm>
            <a:off x="1761696" y="2294655"/>
            <a:ext cx="1690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+mj-lt"/>
              </a:rPr>
              <a:t>Assess climate change impacts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5F7EF7F-EFBD-84E4-76F3-798FB0411043}"/>
              </a:ext>
            </a:extLst>
          </p:cNvPr>
          <p:cNvGrpSpPr/>
          <p:nvPr/>
        </p:nvGrpSpPr>
        <p:grpSpPr>
          <a:xfrm>
            <a:off x="7818417" y="2083862"/>
            <a:ext cx="1098000" cy="1098000"/>
            <a:chOff x="2437272" y="2475488"/>
            <a:chExt cx="1098000" cy="10980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20E7F25-0481-D385-DC27-91E705BA1EB7}"/>
                </a:ext>
              </a:extLst>
            </p:cNvPr>
            <p:cNvSpPr/>
            <p:nvPr/>
          </p:nvSpPr>
          <p:spPr>
            <a:xfrm>
              <a:off x="2437272" y="2475488"/>
              <a:ext cx="1098000" cy="1098000"/>
            </a:xfrm>
            <a:prstGeom prst="ellipse">
              <a:avLst/>
            </a:prstGeom>
            <a:solidFill>
              <a:srgbClr val="5B9BD5">
                <a:hueOff val="-1689636"/>
                <a:satOff val="-4355"/>
                <a:lumOff val="-2941"/>
                <a:alphaOff val="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51" descr="Water">
              <a:extLst>
                <a:ext uri="{FF2B5EF4-FFF2-40B4-BE49-F238E27FC236}">
                  <a16:creationId xmlns:a16="http://schemas.microsoft.com/office/drawing/2014/main" id="{7E208B03-CC58-2CE0-A53F-B091BA4375FD}"/>
                </a:ext>
              </a:extLst>
            </p:cNvPr>
            <p:cNvSpPr/>
            <p:nvPr/>
          </p:nvSpPr>
          <p:spPr>
            <a:xfrm>
              <a:off x="2671272" y="2709489"/>
              <a:ext cx="630000" cy="630000"/>
            </a:xfrm>
            <a:prstGeom prst="rect">
              <a:avLst/>
            </a:prstGeom>
            <a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CE3AECC-611B-7BCC-C246-AEC285775516}"/>
              </a:ext>
            </a:extLst>
          </p:cNvPr>
          <p:cNvSpPr txBox="1"/>
          <p:nvPr/>
        </p:nvSpPr>
        <p:spPr>
          <a:xfrm>
            <a:off x="9205076" y="2171197"/>
            <a:ext cx="2175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+mj-lt"/>
              </a:rPr>
              <a:t>Evaluate nature-based infrastructure for mitigation (local or regional)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5837405-240F-E8C9-6662-2281E9259E6E}"/>
              </a:ext>
            </a:extLst>
          </p:cNvPr>
          <p:cNvGrpSpPr/>
          <p:nvPr/>
        </p:nvGrpSpPr>
        <p:grpSpPr>
          <a:xfrm>
            <a:off x="7818416" y="4592039"/>
            <a:ext cx="1098000" cy="1207800"/>
            <a:chOff x="11555944" y="2458514"/>
            <a:chExt cx="1098000" cy="109800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342258A-4359-9E6F-497A-C6BAB411423F}"/>
                </a:ext>
              </a:extLst>
            </p:cNvPr>
            <p:cNvSpPr/>
            <p:nvPr/>
          </p:nvSpPr>
          <p:spPr>
            <a:xfrm>
              <a:off x="11555944" y="2458514"/>
              <a:ext cx="1098000" cy="1098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6" name="Graphic 55" descr="Classroom outline">
              <a:extLst>
                <a:ext uri="{FF2B5EF4-FFF2-40B4-BE49-F238E27FC236}">
                  <a16:creationId xmlns:a16="http://schemas.microsoft.com/office/drawing/2014/main" id="{C61C4FE7-1D6D-F81C-BAB3-28ECECDBC84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784904" y="2687473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3F733CA-FB9A-48A6-C2BA-BB37ACED2255}"/>
              </a:ext>
            </a:extLst>
          </p:cNvPr>
          <p:cNvSpPr txBox="1"/>
          <p:nvPr/>
        </p:nvSpPr>
        <p:spPr>
          <a:xfrm>
            <a:off x="9205076" y="4734273"/>
            <a:ext cx="15813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+mj-lt"/>
              </a:rPr>
              <a:t>Groundwater education and outreach 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4641E82-0826-4905-3A40-B5AB2427B6C0}"/>
              </a:ext>
            </a:extLst>
          </p:cNvPr>
          <p:cNvGrpSpPr/>
          <p:nvPr/>
        </p:nvGrpSpPr>
        <p:grpSpPr>
          <a:xfrm>
            <a:off x="3452480" y="4646939"/>
            <a:ext cx="1098000" cy="1098000"/>
            <a:chOff x="9272142" y="2475488"/>
            <a:chExt cx="1098000" cy="1098000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616BF16-6E65-0414-F3ED-6194ACF32CD4}"/>
                </a:ext>
              </a:extLst>
            </p:cNvPr>
            <p:cNvSpPr/>
            <p:nvPr/>
          </p:nvSpPr>
          <p:spPr>
            <a:xfrm>
              <a:off x="9272142" y="2475488"/>
              <a:ext cx="1098000" cy="1098000"/>
            </a:xfrm>
            <a:prstGeom prst="ellipse">
              <a:avLst/>
            </a:prstGeom>
            <a:solidFill>
              <a:srgbClr val="5B9BD5">
                <a:hueOff val="-6758543"/>
                <a:satOff val="-17419"/>
                <a:lumOff val="-11765"/>
                <a:alphaOff val="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Rectangle 59" descr="Internet">
              <a:extLst>
                <a:ext uri="{FF2B5EF4-FFF2-40B4-BE49-F238E27FC236}">
                  <a16:creationId xmlns:a16="http://schemas.microsoft.com/office/drawing/2014/main" id="{38FFA9E4-ACF9-68E5-20C4-10D682581C6B}"/>
                </a:ext>
              </a:extLst>
            </p:cNvPr>
            <p:cNvSpPr/>
            <p:nvPr/>
          </p:nvSpPr>
          <p:spPr>
            <a:xfrm>
              <a:off x="9506142" y="2709489"/>
              <a:ext cx="630000" cy="630000"/>
            </a:xfrm>
            <a:prstGeom prst="rect">
              <a:avLst/>
            </a:prstGeom>
            <a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AF26935C-DFE0-58ED-BA66-99A274195AB3}"/>
              </a:ext>
            </a:extLst>
          </p:cNvPr>
          <p:cNvSpPr txBox="1"/>
          <p:nvPr/>
        </p:nvSpPr>
        <p:spPr>
          <a:xfrm>
            <a:off x="1969858" y="4769286"/>
            <a:ext cx="1482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+mj-lt"/>
              </a:rPr>
              <a:t>Web-based platform for data sharing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95FDCD0-EC8F-122B-990A-05AB58910309}"/>
              </a:ext>
            </a:extLst>
          </p:cNvPr>
          <p:cNvCxnSpPr>
            <a:stCxn id="51" idx="4"/>
            <a:endCxn id="55" idx="0"/>
          </p:cNvCxnSpPr>
          <p:nvPr/>
        </p:nvCxnSpPr>
        <p:spPr>
          <a:xfrm flipH="1">
            <a:off x="8367416" y="3181862"/>
            <a:ext cx="1" cy="1410177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CFD671F-401B-920D-D954-FFCAD2B4E042}"/>
              </a:ext>
            </a:extLst>
          </p:cNvPr>
          <p:cNvCxnSpPr>
            <a:stCxn id="47" idx="6"/>
            <a:endCxn id="51" idx="2"/>
          </p:cNvCxnSpPr>
          <p:nvPr/>
        </p:nvCxnSpPr>
        <p:spPr>
          <a:xfrm>
            <a:off x="4550480" y="2632862"/>
            <a:ext cx="3267937" cy="0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5578E1A-E57A-B4E5-77E1-03D139F8723E}"/>
              </a:ext>
            </a:extLst>
          </p:cNvPr>
          <p:cNvCxnSpPr>
            <a:stCxn id="55" idx="2"/>
            <a:endCxn id="59" idx="6"/>
          </p:cNvCxnSpPr>
          <p:nvPr/>
        </p:nvCxnSpPr>
        <p:spPr>
          <a:xfrm flipH="1">
            <a:off x="4550480" y="5195939"/>
            <a:ext cx="3267936" cy="0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10AAEE0C-A20B-A51E-17D8-12CB0DCFCCE8}"/>
              </a:ext>
            </a:extLst>
          </p:cNvPr>
          <p:cNvCxnSpPr>
            <a:stCxn id="59" idx="0"/>
            <a:endCxn id="47" idx="4"/>
          </p:cNvCxnSpPr>
          <p:nvPr/>
        </p:nvCxnSpPr>
        <p:spPr>
          <a:xfrm flipV="1">
            <a:off x="4001480" y="3181862"/>
            <a:ext cx="0" cy="1465077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1178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 animBg="1"/>
      <p:bldP spid="49" grpId="0"/>
      <p:bldP spid="53" grpId="0"/>
      <p:bldP spid="57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27A48-A96A-3D6F-17C5-62DB45801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6B6068-EDD3-C173-9280-AA155FE95B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7"/>
          <a:stretch/>
        </p:blipFill>
        <p:spPr>
          <a:xfrm>
            <a:off x="60960" y="5629893"/>
            <a:ext cx="12080235" cy="12281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915F49-9B74-FC29-CED4-64336AD2D82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7000"/>
          </a:blip>
          <a:srcRect t="5516" b="19025"/>
          <a:stretch/>
        </p:blipFill>
        <p:spPr>
          <a:xfrm>
            <a:off x="-1" y="1"/>
            <a:ext cx="1219199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8E6C3-CB50-FEC1-DB32-7B54C259B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92" y="2264840"/>
            <a:ext cx="10845209" cy="323807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Future Climate Change Impacts on Surface-Groundwater Interactions and Salinization in South Florida</a:t>
            </a:r>
            <a:br>
              <a:rPr lang="en-US" sz="28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28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28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28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2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2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8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173FA2-2B8F-9A14-DDB4-747BCD129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29C07D0-4291-4AF7-390D-EDF411A30414}"/>
              </a:ext>
            </a:extLst>
          </p:cNvPr>
          <p:cNvSpPr/>
          <p:nvPr/>
        </p:nvSpPr>
        <p:spPr>
          <a:xfrm>
            <a:off x="3576077" y="5171412"/>
            <a:ext cx="4346369" cy="136710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311B0A4-B748-C1F4-2DC0-E8718F73A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5F2CF6-3BA0-0341-383A-C3F7E327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5200" b="1" dirty="0">
                <a:solidFill>
                  <a:srgbClr val="00B050"/>
                </a:solidFill>
              </a:rPr>
              <a:t>Planetary health    </a:t>
            </a:r>
            <a:endParaRPr lang="en-US" sz="5200" dirty="0">
              <a:solidFill>
                <a:srgbClr val="00B05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6670094-C22D-5284-0239-9176C297B56B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AED79C6-8D1D-7A40-1ECD-67B3D73E387C}"/>
              </a:ext>
            </a:extLst>
          </p:cNvPr>
          <p:cNvSpPr txBox="1"/>
          <p:nvPr/>
        </p:nvSpPr>
        <p:spPr>
          <a:xfrm>
            <a:off x="4521555" y="6583028"/>
            <a:ext cx="37795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1" dirty="0">
                <a:solidFill>
                  <a:srgbClr val="000000"/>
                </a:solidFill>
                <a:effectLst/>
                <a:latin typeface="IBM Plex Sans" panose="020F0502020204030204" pitchFamily="34" charset="0"/>
              </a:rPr>
              <a:t>Source: Planetary Health Check 2024. Design: </a:t>
            </a:r>
            <a:r>
              <a:rPr lang="en-US" sz="1100" b="0" i="1" dirty="0" err="1">
                <a:solidFill>
                  <a:srgbClr val="000000"/>
                </a:solidFill>
                <a:effectLst/>
                <a:latin typeface="IBM Plex Sans" panose="020F0502020204030204" pitchFamily="34" charset="0"/>
              </a:rPr>
              <a:t>Globaia</a:t>
            </a:r>
            <a:endParaRPr lang="en-US" sz="1100" i="1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CEC9FF0-8034-728A-5866-84AB4A7867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05" b="2943"/>
          <a:stretch/>
        </p:blipFill>
        <p:spPr>
          <a:xfrm>
            <a:off x="2622584" y="1690688"/>
            <a:ext cx="5772271" cy="4844907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867418F-9624-C8D5-1AD5-5154946658B1}"/>
              </a:ext>
            </a:extLst>
          </p:cNvPr>
          <p:cNvGrpSpPr/>
          <p:nvPr/>
        </p:nvGrpSpPr>
        <p:grpSpPr>
          <a:xfrm>
            <a:off x="5558916" y="4047717"/>
            <a:ext cx="1375745" cy="1076262"/>
            <a:chOff x="9235440" y="4053840"/>
            <a:chExt cx="1297528" cy="102320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F908E0-D43B-BEEF-022B-410B8EFF5F3A}"/>
                </a:ext>
              </a:extLst>
            </p:cNvPr>
            <p:cNvSpPr/>
            <p:nvPr/>
          </p:nvSpPr>
          <p:spPr>
            <a:xfrm>
              <a:off x="9235440" y="405384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4766DD5-B29F-F8D8-7580-DCE807DE4343}"/>
                </a:ext>
              </a:extLst>
            </p:cNvPr>
            <p:cNvSpPr/>
            <p:nvPr/>
          </p:nvSpPr>
          <p:spPr>
            <a:xfrm>
              <a:off x="9286240" y="429768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757DDB5-2E42-A914-7C84-C64C23E9D9B4}"/>
                </a:ext>
              </a:extLst>
            </p:cNvPr>
            <p:cNvSpPr/>
            <p:nvPr/>
          </p:nvSpPr>
          <p:spPr>
            <a:xfrm>
              <a:off x="9539374" y="4793271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DA38B21-E63D-4193-EC97-9705CE87D9A1}"/>
                </a:ext>
              </a:extLst>
            </p:cNvPr>
            <p:cNvSpPr/>
            <p:nvPr/>
          </p:nvSpPr>
          <p:spPr>
            <a:xfrm>
              <a:off x="10487249" y="5031329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E8FE7DC3-0AD9-5407-5C07-E989FBD1DED8}"/>
              </a:ext>
            </a:extLst>
          </p:cNvPr>
          <p:cNvSpPr txBox="1">
            <a:spLocks/>
          </p:cNvSpPr>
          <p:nvPr/>
        </p:nvSpPr>
        <p:spPr>
          <a:xfrm>
            <a:off x="814965" y="556994"/>
            <a:ext cx="523609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200" b="1" dirty="0">
                <a:solidFill>
                  <a:srgbClr val="00B050"/>
                </a:solidFill>
              </a:rPr>
              <a:t>Planetary health</a:t>
            </a:r>
            <a:endParaRPr lang="en-US" sz="5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5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6E1A2-4C12-C160-A422-05A614F52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F57099F-ACDB-7B49-1C8F-33FC4289404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B050"/>
                </a:solidFill>
              </a:rPr>
              <a:t>Climate change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6A498C-4016-D8E3-9D93-CED6F63AF98F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2399795-19AA-2B15-78A2-A8A5FCB780EE}"/>
              </a:ext>
            </a:extLst>
          </p:cNvPr>
          <p:cNvGrpSpPr/>
          <p:nvPr/>
        </p:nvGrpSpPr>
        <p:grpSpPr>
          <a:xfrm>
            <a:off x="317798" y="2659781"/>
            <a:ext cx="3744499" cy="4185684"/>
            <a:chOff x="317798" y="2659781"/>
            <a:chExt cx="3744499" cy="418568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61D752CD-B4DA-AC44-C384-DFFF860E65D1}"/>
                </a:ext>
              </a:extLst>
            </p:cNvPr>
            <p:cNvGrpSpPr/>
            <p:nvPr/>
          </p:nvGrpSpPr>
          <p:grpSpPr>
            <a:xfrm>
              <a:off x="317798" y="2659781"/>
              <a:ext cx="3647898" cy="810000"/>
              <a:chOff x="271498" y="1930080"/>
              <a:chExt cx="3647898" cy="810000"/>
            </a:xfrm>
          </p:grpSpPr>
          <p:sp>
            <p:nvSpPr>
              <p:cNvPr id="42" name="Rectangle 41" descr="Fish">
                <a:extLst>
                  <a:ext uri="{FF2B5EF4-FFF2-40B4-BE49-F238E27FC236}">
                    <a16:creationId xmlns:a16="http://schemas.microsoft.com/office/drawing/2014/main" id="{4AA09450-A87A-E302-6D4F-A41D29867FFB}"/>
                  </a:ext>
                </a:extLst>
              </p:cNvPr>
              <p:cNvSpPr/>
              <p:nvPr/>
            </p:nvSpPr>
            <p:spPr>
              <a:xfrm>
                <a:off x="271498" y="1930080"/>
                <a:ext cx="810000" cy="810000"/>
              </a:xfrm>
              <a:prstGeom prst="rect">
                <a:avLst/>
              </a:prstGeom>
              <a:blipFill rotWithShape="1">
                <a:blip r:embed="rId3"/>
                <a:srcRect/>
                <a:stretch>
                  <a:fillRect l="-2000" r="-2000"/>
                </a:stretch>
              </a:blip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BFFFB3F-EA50-BA6A-EFD6-3DCF31BC653F}"/>
                  </a:ext>
                </a:extLst>
              </p:cNvPr>
              <p:cNvSpPr/>
              <p:nvPr/>
            </p:nvSpPr>
            <p:spPr>
              <a:xfrm>
                <a:off x="1211757" y="1988720"/>
                <a:ext cx="2707639" cy="692720"/>
              </a:xfrm>
              <a:custGeom>
                <a:avLst/>
                <a:gdLst>
                  <a:gd name="connsiteX0" fmla="*/ 0 w 1800000"/>
                  <a:gd name="connsiteY0" fmla="*/ 0 h 720000"/>
                  <a:gd name="connsiteX1" fmla="*/ 1800000 w 1800000"/>
                  <a:gd name="connsiteY1" fmla="*/ 0 h 720000"/>
                  <a:gd name="connsiteX2" fmla="*/ 1800000 w 1800000"/>
                  <a:gd name="connsiteY2" fmla="*/ 720000 h 720000"/>
                  <a:gd name="connsiteX3" fmla="*/ 0 w 1800000"/>
                  <a:gd name="connsiteY3" fmla="*/ 720000 h 720000"/>
                  <a:gd name="connsiteX4" fmla="*/ 0 w 180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0000" h="720000">
                    <a:moveTo>
                      <a:pt x="0" y="0"/>
                    </a:moveTo>
                    <a:lnTo>
                      <a:pt x="1800000" y="0"/>
                    </a:lnTo>
                    <a:lnTo>
                      <a:pt x="180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marL="0" marR="0" lvl="0" indent="0" defTabSz="66675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Sea-level rise</a:t>
                </a:r>
              </a:p>
            </p:txBody>
          </p:sp>
        </p:grpSp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D489461B-3478-8092-6342-C380848AE8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 t="4412"/>
            <a:stretch/>
          </p:blipFill>
          <p:spPr bwMode="auto">
            <a:xfrm>
              <a:off x="317798" y="3736505"/>
              <a:ext cx="3744499" cy="3108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33F1E9A-B131-20FF-5711-2C2DA3E983DA}"/>
              </a:ext>
            </a:extLst>
          </p:cNvPr>
          <p:cNvGrpSpPr/>
          <p:nvPr/>
        </p:nvGrpSpPr>
        <p:grpSpPr>
          <a:xfrm>
            <a:off x="4310426" y="2659781"/>
            <a:ext cx="3762138" cy="4154910"/>
            <a:chOff x="4310426" y="1870567"/>
            <a:chExt cx="3762138" cy="415491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AB306AC-065D-6306-200B-47744C5FC2EF}"/>
                </a:ext>
              </a:extLst>
            </p:cNvPr>
            <p:cNvGrpSpPr/>
            <p:nvPr/>
          </p:nvGrpSpPr>
          <p:grpSpPr>
            <a:xfrm>
              <a:off x="4310426" y="1870567"/>
              <a:ext cx="3668804" cy="810000"/>
              <a:chOff x="4310426" y="2010384"/>
              <a:chExt cx="3668804" cy="810000"/>
            </a:xfrm>
          </p:grpSpPr>
          <p:sp>
            <p:nvSpPr>
              <p:cNvPr id="49" name="Rectangle 48" descr="Lightning">
                <a:extLst>
                  <a:ext uri="{FF2B5EF4-FFF2-40B4-BE49-F238E27FC236}">
                    <a16:creationId xmlns:a16="http://schemas.microsoft.com/office/drawing/2014/main" id="{49B3D4D5-6FE5-460F-C36D-3868D4DA7588}"/>
                  </a:ext>
                </a:extLst>
              </p:cNvPr>
              <p:cNvSpPr/>
              <p:nvPr/>
            </p:nvSpPr>
            <p:spPr>
              <a:xfrm>
                <a:off x="4310426" y="2010384"/>
                <a:ext cx="810000" cy="810000"/>
              </a:xfrm>
              <a:prstGeom prst="rect">
                <a:avLst/>
              </a:prstGeom>
              <a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C72D489-BB20-D35F-407F-3F9180C98CBA}"/>
                  </a:ext>
                </a:extLst>
              </p:cNvPr>
              <p:cNvSpPr/>
              <p:nvPr/>
            </p:nvSpPr>
            <p:spPr>
              <a:xfrm>
                <a:off x="5120426" y="2055384"/>
                <a:ext cx="2858804" cy="720000"/>
              </a:xfrm>
              <a:custGeom>
                <a:avLst/>
                <a:gdLst>
                  <a:gd name="connsiteX0" fmla="*/ 0 w 1800000"/>
                  <a:gd name="connsiteY0" fmla="*/ 0 h 720000"/>
                  <a:gd name="connsiteX1" fmla="*/ 1800000 w 1800000"/>
                  <a:gd name="connsiteY1" fmla="*/ 0 h 720000"/>
                  <a:gd name="connsiteX2" fmla="*/ 1800000 w 1800000"/>
                  <a:gd name="connsiteY2" fmla="*/ 720000 h 720000"/>
                  <a:gd name="connsiteX3" fmla="*/ 0 w 1800000"/>
                  <a:gd name="connsiteY3" fmla="*/ 720000 h 720000"/>
                  <a:gd name="connsiteX4" fmla="*/ 0 w 180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0000" h="720000">
                    <a:moveTo>
                      <a:pt x="0" y="0"/>
                    </a:moveTo>
                    <a:lnTo>
                      <a:pt x="1800000" y="0"/>
                    </a:lnTo>
                    <a:lnTo>
                      <a:pt x="180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marL="0" marR="0" lvl="0" indent="0" defTabSz="66675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Changing precipitation patterns</a:t>
                </a:r>
              </a:p>
            </p:txBody>
          </p:sp>
        </p:grp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203D6CB-9DA1-FBD3-94A1-7D37D916F6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128" r="7423" b="9375"/>
            <a:stretch/>
          </p:blipFill>
          <p:spPr>
            <a:xfrm>
              <a:off x="4310426" y="2916517"/>
              <a:ext cx="3762138" cy="310896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F831E66-D32A-ABE3-CD61-7D8C3C296CE5}"/>
                </a:ext>
              </a:extLst>
            </p:cNvPr>
            <p:cNvSpPr txBox="1"/>
            <p:nvPr/>
          </p:nvSpPr>
          <p:spPr>
            <a:xfrm>
              <a:off x="6744851" y="5779256"/>
              <a:ext cx="12939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rPr>
                <a:t>Credit: Brent Thomas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CEA832-2F6B-D710-4A4B-0103326BE810}"/>
              </a:ext>
            </a:extLst>
          </p:cNvPr>
          <p:cNvGrpSpPr/>
          <p:nvPr/>
        </p:nvGrpSpPr>
        <p:grpSpPr>
          <a:xfrm>
            <a:off x="8262916" y="2659781"/>
            <a:ext cx="3777746" cy="4137995"/>
            <a:chOff x="8262916" y="1870567"/>
            <a:chExt cx="3777746" cy="4137995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86F9E25-28FE-717A-49BD-BB03C41B3698}"/>
                </a:ext>
              </a:extLst>
            </p:cNvPr>
            <p:cNvGrpSpPr/>
            <p:nvPr/>
          </p:nvGrpSpPr>
          <p:grpSpPr>
            <a:xfrm>
              <a:off x="8333229" y="1870567"/>
              <a:ext cx="3577968" cy="810000"/>
              <a:chOff x="8414254" y="1789542"/>
              <a:chExt cx="3577968" cy="810000"/>
            </a:xfrm>
          </p:grpSpPr>
          <p:sp>
            <p:nvSpPr>
              <p:cNvPr id="57" name="Rectangle 56" descr="Upward trend">
                <a:extLst>
                  <a:ext uri="{FF2B5EF4-FFF2-40B4-BE49-F238E27FC236}">
                    <a16:creationId xmlns:a16="http://schemas.microsoft.com/office/drawing/2014/main" id="{913FE253-3B70-3A7D-1EF0-A3B7A1BEAABA}"/>
                  </a:ext>
                </a:extLst>
              </p:cNvPr>
              <p:cNvSpPr/>
              <p:nvPr/>
            </p:nvSpPr>
            <p:spPr>
              <a:xfrm>
                <a:off x="8414254" y="1789542"/>
                <a:ext cx="810000" cy="810000"/>
              </a:xfrm>
              <a:prstGeom prst="rect">
                <a:avLst/>
              </a:prstGeom>
              <a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75404D2-3133-9DF1-4E6E-D497CB58AD9B}"/>
                  </a:ext>
                </a:extLst>
              </p:cNvPr>
              <p:cNvSpPr/>
              <p:nvPr/>
            </p:nvSpPr>
            <p:spPr>
              <a:xfrm>
                <a:off x="9224254" y="1834542"/>
                <a:ext cx="2767968" cy="720000"/>
              </a:xfrm>
              <a:custGeom>
                <a:avLst/>
                <a:gdLst>
                  <a:gd name="connsiteX0" fmla="*/ 0 w 1800000"/>
                  <a:gd name="connsiteY0" fmla="*/ 0 h 720000"/>
                  <a:gd name="connsiteX1" fmla="*/ 1800000 w 1800000"/>
                  <a:gd name="connsiteY1" fmla="*/ 0 h 720000"/>
                  <a:gd name="connsiteX2" fmla="*/ 1800000 w 1800000"/>
                  <a:gd name="connsiteY2" fmla="*/ 720000 h 720000"/>
                  <a:gd name="connsiteX3" fmla="*/ 0 w 1800000"/>
                  <a:gd name="connsiteY3" fmla="*/ 720000 h 720000"/>
                  <a:gd name="connsiteX4" fmla="*/ 0 w 180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0000" h="720000">
                    <a:moveTo>
                      <a:pt x="0" y="0"/>
                    </a:moveTo>
                    <a:lnTo>
                      <a:pt x="1800000" y="0"/>
                    </a:lnTo>
                    <a:lnTo>
                      <a:pt x="180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</p:spPr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marL="0" marR="0" lvl="0" indent="0" algn="ctr" defTabSz="66675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Rapid socioeconomic development</a:t>
                </a:r>
              </a:p>
            </p:txBody>
          </p:sp>
        </p:grp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F5474B4-D275-5A88-7DF0-840DBEE3553C}"/>
                </a:ext>
              </a:extLst>
            </p:cNvPr>
            <p:cNvSpPr/>
            <p:nvPr/>
          </p:nvSpPr>
          <p:spPr>
            <a:xfrm>
              <a:off x="8539230" y="3638666"/>
              <a:ext cx="3230676" cy="720000"/>
            </a:xfrm>
            <a:custGeom>
              <a:avLst/>
              <a:gdLst>
                <a:gd name="connsiteX0" fmla="*/ 0 w 3230676"/>
                <a:gd name="connsiteY0" fmla="*/ 0 h 720000"/>
                <a:gd name="connsiteX1" fmla="*/ 3230676 w 3230676"/>
                <a:gd name="connsiteY1" fmla="*/ 0 h 720000"/>
                <a:gd name="connsiteX2" fmla="*/ 3230676 w 3230676"/>
                <a:gd name="connsiteY2" fmla="*/ 720000 h 720000"/>
                <a:gd name="connsiteX3" fmla="*/ 0 w 3230676"/>
                <a:gd name="connsiteY3" fmla="*/ 720000 h 720000"/>
                <a:gd name="connsiteX4" fmla="*/ 0 w 3230676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0676" h="720000">
                  <a:moveTo>
                    <a:pt x="0" y="0"/>
                  </a:moveTo>
                  <a:lnTo>
                    <a:pt x="3230676" y="0"/>
                  </a:lnTo>
                  <a:lnTo>
                    <a:pt x="3230676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0" indent="0" algn="ctr" defTabSz="6667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81BA9403-EEB4-BBC2-D3DE-710938528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3023" r="9088"/>
            <a:stretch/>
          </p:blipFill>
          <p:spPr>
            <a:xfrm>
              <a:off x="8277269" y="2947291"/>
              <a:ext cx="3749040" cy="2399473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2CE3592-AC15-21BC-CA7E-0BC7444AC35F}"/>
                </a:ext>
              </a:extLst>
            </p:cNvPr>
            <p:cNvSpPr txBox="1"/>
            <p:nvPr/>
          </p:nvSpPr>
          <p:spPr>
            <a:xfrm>
              <a:off x="8376255" y="5100543"/>
              <a:ext cx="353494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000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rPr>
                <a:t>Credit: Florida Fish and Wildlife Conservation Commission (FWC)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C806ED-7077-5018-D34B-2C4012969B03}"/>
                </a:ext>
              </a:extLst>
            </p:cNvPr>
            <p:cNvSpPr txBox="1"/>
            <p:nvPr/>
          </p:nvSpPr>
          <p:spPr>
            <a:xfrm>
              <a:off x="8262916" y="5485342"/>
              <a:ext cx="3777746" cy="5232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FWC approves plan in 2020 to suspend wild oyster harvest from Apalachicola Bay for 5 years</a:t>
              </a:r>
            </a:p>
          </p:txBody>
        </p:sp>
      </p:grpSp>
      <p:sp>
        <p:nvSpPr>
          <p:cNvPr id="59" name="Title 1">
            <a:extLst>
              <a:ext uri="{FF2B5EF4-FFF2-40B4-BE49-F238E27FC236}">
                <a16:creationId xmlns:a16="http://schemas.microsoft.com/office/drawing/2014/main" id="{FDCB596A-AF5C-2ED5-75C4-AF405FC7C588}"/>
              </a:ext>
            </a:extLst>
          </p:cNvPr>
          <p:cNvSpPr txBox="1">
            <a:spLocks/>
          </p:cNvSpPr>
          <p:nvPr/>
        </p:nvSpPr>
        <p:spPr>
          <a:xfrm>
            <a:off x="541374" y="1757644"/>
            <a:ext cx="11109251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2E515E"/>
                </a:solidFill>
                <a:latin typeface="Arial" panose="020B0604020202020204"/>
                <a:cs typeface="Arial" panose="020B0604020202020204" pitchFamily="34" charset="0"/>
              </a:rPr>
              <a:t>South Florida hydrologic system is dynamic, complex and vulnerable to the climate change impacts</a:t>
            </a:r>
          </a:p>
        </p:txBody>
      </p:sp>
    </p:spTree>
    <p:extLst>
      <p:ext uri="{BB962C8B-B14F-4D97-AF65-F5344CB8AC3E}">
        <p14:creationId xmlns:p14="http://schemas.microsoft.com/office/powerpoint/2010/main" val="208091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44BF-6DE9-9B80-8608-93EA9CCBB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00B050"/>
                </a:solidFill>
              </a:rPr>
              <a:t>Freshwater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2C2A2-E634-99D8-3B26-CA3EB4F8B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9875"/>
            <a:ext cx="9503979" cy="387471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2"/>
                </a:solidFill>
              </a:rPr>
              <a:t>Groundwater is the main source of freshwater supply </a:t>
            </a:r>
          </a:p>
          <a:p>
            <a:endParaRPr lang="en-US" sz="2200" dirty="0">
              <a:solidFill>
                <a:schemeClr val="tx2"/>
              </a:solidFill>
            </a:endParaRPr>
          </a:p>
          <a:p>
            <a:endParaRPr lang="en-US" sz="2200" dirty="0">
              <a:solidFill>
                <a:schemeClr val="tx2"/>
              </a:solidFill>
            </a:endParaRPr>
          </a:p>
          <a:p>
            <a:endParaRPr lang="en-US" sz="2200" dirty="0">
              <a:solidFill>
                <a:schemeClr val="tx2"/>
              </a:solidFill>
            </a:endParaRPr>
          </a:p>
          <a:p>
            <a:endParaRPr lang="en-US" sz="2200" dirty="0">
              <a:solidFill>
                <a:schemeClr val="tx2"/>
              </a:solidFill>
            </a:endParaRPr>
          </a:p>
          <a:p>
            <a:endParaRPr lang="en-US" sz="2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2"/>
              </a:solidFill>
            </a:endParaRPr>
          </a:p>
          <a:p>
            <a:endParaRPr lang="en-US" sz="2200" dirty="0">
              <a:solidFill>
                <a:schemeClr val="tx2"/>
              </a:solidFill>
            </a:endParaRPr>
          </a:p>
          <a:p>
            <a:endParaRPr lang="en-US" sz="2200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2200" b="1" dirty="0">
              <a:solidFill>
                <a:srgbClr val="0070C0"/>
              </a:solidFill>
            </a:endParaRPr>
          </a:p>
          <a:p>
            <a:endParaRPr lang="en-US" sz="2200" b="1" dirty="0">
              <a:solidFill>
                <a:srgbClr val="0070C0"/>
              </a:solidFill>
            </a:endParaRPr>
          </a:p>
          <a:p>
            <a:endParaRPr lang="en-US" sz="22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E8A58F-7E93-BE7C-1713-41C613E3519E}"/>
              </a:ext>
            </a:extLst>
          </p:cNvPr>
          <p:cNvSpPr txBox="1">
            <a:spLocks/>
          </p:cNvSpPr>
          <p:nvPr/>
        </p:nvSpPr>
        <p:spPr>
          <a:xfrm>
            <a:off x="742950" y="4064714"/>
            <a:ext cx="5353050" cy="1774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3A0201-F744-4E9D-21B7-B935DED1B077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map of florida showing different types of aquifer&#10;&#10;AI-generated content may be incorrect.">
            <a:extLst>
              <a:ext uri="{FF2B5EF4-FFF2-40B4-BE49-F238E27FC236}">
                <a16:creationId xmlns:a16="http://schemas.microsoft.com/office/drawing/2014/main" id="{CF271183-3BC8-9335-719C-0DD5E0B54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8"/>
          <a:stretch/>
        </p:blipFill>
        <p:spPr>
          <a:xfrm>
            <a:off x="290332" y="2532293"/>
            <a:ext cx="4235776" cy="321811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052E874-201F-C05A-41B2-DA8E9A40E89D}"/>
              </a:ext>
            </a:extLst>
          </p:cNvPr>
          <p:cNvGrpSpPr/>
          <p:nvPr/>
        </p:nvGrpSpPr>
        <p:grpSpPr>
          <a:xfrm>
            <a:off x="4871716" y="2527904"/>
            <a:ext cx="5326380" cy="3188637"/>
            <a:chOff x="4871716" y="2527904"/>
            <a:chExt cx="5326380" cy="318863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A1A2BC-8206-7D7A-AA1F-3545B93F358D}"/>
                </a:ext>
              </a:extLst>
            </p:cNvPr>
            <p:cNvSpPr txBox="1"/>
            <p:nvPr/>
          </p:nvSpPr>
          <p:spPr>
            <a:xfrm>
              <a:off x="4993634" y="5439542"/>
              <a:ext cx="520446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i="1" dirty="0"/>
                <a:t>https://www.evergladesfoundation.org/post/drinking-from-the-everglades</a:t>
              </a:r>
            </a:p>
          </p:txBody>
        </p:sp>
        <p:pic>
          <p:nvPicPr>
            <p:cNvPr id="14" name="Picture 13" descr="A blue line graph with white text&#10;&#10;AI-generated content may be incorrect.">
              <a:extLst>
                <a:ext uri="{FF2B5EF4-FFF2-40B4-BE49-F238E27FC236}">
                  <a16:creationId xmlns:a16="http://schemas.microsoft.com/office/drawing/2014/main" id="{98890448-3B11-091B-881E-AA51D9D74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9" t="7131" r="3040" b="5109"/>
            <a:stretch/>
          </p:blipFill>
          <p:spPr>
            <a:xfrm>
              <a:off x="4871716" y="2527904"/>
              <a:ext cx="5166360" cy="2939805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5A197EA-995D-047E-58DE-FC395AFA6564}"/>
              </a:ext>
            </a:extLst>
          </p:cNvPr>
          <p:cNvSpPr txBox="1"/>
          <p:nvPr/>
        </p:nvSpPr>
        <p:spPr>
          <a:xfrm>
            <a:off x="5884" y="6488668"/>
            <a:ext cx="12192000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Assessing the response of surface water-groundwater interactions and water quality to future climate change is crucial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BD77CCE-95A5-03B1-6E81-EC18C9FB83B8}"/>
              </a:ext>
            </a:extLst>
          </p:cNvPr>
          <p:cNvGrpSpPr/>
          <p:nvPr/>
        </p:nvGrpSpPr>
        <p:grpSpPr>
          <a:xfrm>
            <a:off x="5713812" y="2659459"/>
            <a:ext cx="4484284" cy="2109297"/>
            <a:chOff x="3722456" y="2659459"/>
            <a:chExt cx="4484284" cy="210929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C45A03B-3A33-8A65-4F1F-0160022E2308}"/>
                </a:ext>
              </a:extLst>
            </p:cNvPr>
            <p:cNvGrpSpPr/>
            <p:nvPr/>
          </p:nvGrpSpPr>
          <p:grpSpPr>
            <a:xfrm>
              <a:off x="7520940" y="2659459"/>
              <a:ext cx="685800" cy="508105"/>
              <a:chOff x="3006176" y="5241728"/>
              <a:chExt cx="685800" cy="508105"/>
            </a:xfrm>
          </p:grpSpPr>
          <p:sp>
            <p:nvSpPr>
              <p:cNvPr id="27" name="Isosceles Triangle 26">
                <a:extLst>
                  <a:ext uri="{FF2B5EF4-FFF2-40B4-BE49-F238E27FC236}">
                    <a16:creationId xmlns:a16="http://schemas.microsoft.com/office/drawing/2014/main" id="{D72C7040-00F9-7887-0093-B521944ED199}"/>
                  </a:ext>
                </a:extLst>
              </p:cNvPr>
              <p:cNvSpPr/>
              <p:nvPr/>
            </p:nvSpPr>
            <p:spPr>
              <a:xfrm>
                <a:off x="3168129" y="5566098"/>
                <a:ext cx="212006" cy="183735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D6FF9A4-2158-1C6B-3603-D2EFFB560108}"/>
                  </a:ext>
                </a:extLst>
              </p:cNvPr>
              <p:cNvSpPr txBox="1"/>
              <p:nvPr/>
            </p:nvSpPr>
            <p:spPr>
              <a:xfrm>
                <a:off x="3006176" y="5241728"/>
                <a:ext cx="6858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b="1" dirty="0">
                    <a:solidFill>
                      <a:srgbClr val="0070C0"/>
                    </a:solidFill>
                  </a:rPr>
                  <a:t>10%</a:t>
                </a:r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524B279-6AB5-5B8B-FA46-C304C7E468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456" y="3308401"/>
              <a:ext cx="4172443" cy="1460355"/>
            </a:xfrm>
            <a:prstGeom prst="straightConnector1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CA5C7D7-304E-5FA5-F3AF-C6473D58A040}"/>
              </a:ext>
            </a:extLst>
          </p:cNvPr>
          <p:cNvGrpSpPr/>
          <p:nvPr/>
        </p:nvGrpSpPr>
        <p:grpSpPr>
          <a:xfrm>
            <a:off x="6423436" y="2910340"/>
            <a:ext cx="1296671" cy="762858"/>
            <a:chOff x="4432080" y="2910340"/>
            <a:chExt cx="1296671" cy="762858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FCD8F00-3C5B-E4A1-482D-DAEF85D1938B}"/>
                </a:ext>
              </a:extLst>
            </p:cNvPr>
            <p:cNvGrpSpPr/>
            <p:nvPr/>
          </p:nvGrpSpPr>
          <p:grpSpPr>
            <a:xfrm>
              <a:off x="4432080" y="2910340"/>
              <a:ext cx="1296671" cy="742951"/>
              <a:chOff x="3122322" y="5188844"/>
              <a:chExt cx="1296671" cy="742951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D1794DCD-E49B-0289-1E16-A285E194B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76042" y="5188844"/>
                <a:ext cx="742951" cy="742951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DC7485-6370-7DE2-DB36-BA99621F3D00}"/>
                  </a:ext>
                </a:extLst>
              </p:cNvPr>
              <p:cNvSpPr txBox="1"/>
              <p:nvPr/>
            </p:nvSpPr>
            <p:spPr>
              <a:xfrm>
                <a:off x="3122322" y="5285654"/>
                <a:ext cx="66014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70C0"/>
                    </a:solidFill>
                  </a:rPr>
                  <a:t>8%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AD54F71-591C-CC0A-059B-55F9091D0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5585" b="23453"/>
            <a:stretch/>
          </p:blipFill>
          <p:spPr>
            <a:xfrm rot="20999480">
              <a:off x="4525133" y="3206525"/>
              <a:ext cx="567088" cy="466673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2BB90AF-DAEB-EA73-DAED-498CCC49AA6B}"/>
              </a:ext>
            </a:extLst>
          </p:cNvPr>
          <p:cNvGrpSpPr/>
          <p:nvPr/>
        </p:nvGrpSpPr>
        <p:grpSpPr>
          <a:xfrm>
            <a:off x="10181880" y="2696920"/>
            <a:ext cx="1970358" cy="3234016"/>
            <a:chOff x="10181880" y="2696920"/>
            <a:chExt cx="1970358" cy="3234016"/>
          </a:xfrm>
        </p:grpSpPr>
        <p:graphicFrame>
          <p:nvGraphicFramePr>
            <p:cNvPr id="8" name="Content Placeholder 2">
              <a:extLst>
                <a:ext uri="{FF2B5EF4-FFF2-40B4-BE49-F238E27FC236}">
                  <a16:creationId xmlns:a16="http://schemas.microsoft.com/office/drawing/2014/main" id="{3BBD0BDF-16DF-3A17-9E3D-B4F7206BC9A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89672586"/>
                </p:ext>
              </p:extLst>
            </p:nvPr>
          </p:nvGraphicFramePr>
          <p:xfrm>
            <a:off x="10210780" y="4491425"/>
            <a:ext cx="1690888" cy="143951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10" name="Content Placeholder 2">
              <a:extLst>
                <a:ext uri="{FF2B5EF4-FFF2-40B4-BE49-F238E27FC236}">
                  <a16:creationId xmlns:a16="http://schemas.microsoft.com/office/drawing/2014/main" id="{AFD4B2E4-9F0C-8C2E-CF24-4B56E2594C0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36308655"/>
                </p:ext>
              </p:extLst>
            </p:nvPr>
          </p:nvGraphicFramePr>
          <p:xfrm>
            <a:off x="10181880" y="2696920"/>
            <a:ext cx="1970358" cy="135493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85491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604B-317E-440D-E6C1-B475213B2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Study area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ACB20-CCE0-6632-AE61-D2EE882F4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42" y="1953696"/>
            <a:ext cx="4556713" cy="50624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The same boundary to the Biscayne and Southern Everglades Coastal Transport (BISECT) domain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2"/>
                </a:solidFill>
                <a:latin typeface="+mj-lt"/>
              </a:rPr>
              <a:t>Complex hydrologic system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000000"/>
                </a:solidFill>
                <a:latin typeface="+mj-lt"/>
              </a:rPr>
              <a:t>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ear flat land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7,300 km</a:t>
            </a:r>
            <a:r>
              <a:rPr lang="en-US" sz="1800" b="0" i="0" u="none" strike="noStrike" baseline="30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land area and 2,700 km</a:t>
            </a:r>
            <a:r>
              <a:rPr lang="en-US" sz="1800" b="0" i="0" u="none" strike="noStrike" baseline="30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 of surrounding marine waters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+mj-lt"/>
              </a:rPr>
              <a:t>Grid resolution: 500m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2000" b="1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 </a:t>
            </a:r>
          </a:p>
          <a:p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tx2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3B2E9E1-5B9E-8749-0AA6-CE74B017524C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2734D894-1237-1465-A60D-F7152B623270}"/>
              </a:ext>
            </a:extLst>
          </p:cNvPr>
          <p:cNvGrpSpPr/>
          <p:nvPr/>
        </p:nvGrpSpPr>
        <p:grpSpPr>
          <a:xfrm>
            <a:off x="5454869" y="1690689"/>
            <a:ext cx="6737131" cy="5167312"/>
            <a:chOff x="5585885" y="1761123"/>
            <a:chExt cx="6606115" cy="509687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3F9805E-4C3A-D07F-94E1-3ECA2B39A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5885" y="1761123"/>
              <a:ext cx="6606115" cy="509687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92A0A6-5B68-84EA-A382-4D6A79FD2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94800" y="5240195"/>
              <a:ext cx="1052841" cy="15129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8782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C8579-6370-4D8A-5400-A16E5A805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C838C-4571-7B44-7478-1C277264B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Approaches: Integrated hydrological model 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10FF3D-92C6-DDC7-A644-A9D8DB32CB67}"/>
              </a:ext>
            </a:extLst>
          </p:cNvPr>
          <p:cNvCxnSpPr/>
          <p:nvPr/>
        </p:nvCxnSpPr>
        <p:spPr>
          <a:xfrm>
            <a:off x="652296" y="1585792"/>
            <a:ext cx="10797519" cy="3327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6A25451-002A-1ED3-4DC8-8A7344118B94}"/>
              </a:ext>
            </a:extLst>
          </p:cNvPr>
          <p:cNvSpPr txBox="1"/>
          <p:nvPr/>
        </p:nvSpPr>
        <p:spPr>
          <a:xfrm>
            <a:off x="110624" y="6396335"/>
            <a:ext cx="6403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 baseline="0" dirty="0">
                <a:solidFill>
                  <a:srgbClr val="0070C0"/>
                </a:solidFill>
                <a:latin typeface="Univers 57 Condensed"/>
              </a:rPr>
              <a:t>Conceptual model of the hydrologic system of the Biscayne and Southern Everglades Coastal Transport (BISECT) model (Swain  et al., 20219)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43BFC82-17FC-5E0D-6A3D-C63A398619F8}"/>
              </a:ext>
            </a:extLst>
          </p:cNvPr>
          <p:cNvGrpSpPr/>
          <p:nvPr/>
        </p:nvGrpSpPr>
        <p:grpSpPr>
          <a:xfrm>
            <a:off x="639987" y="1690688"/>
            <a:ext cx="6271163" cy="4705647"/>
            <a:chOff x="4480618" y="1713971"/>
            <a:chExt cx="7367427" cy="475247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5EA0526-3102-A17F-8EEE-08E72097D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629" t="2057"/>
            <a:stretch/>
          </p:blipFill>
          <p:spPr>
            <a:xfrm>
              <a:off x="4480618" y="1713971"/>
              <a:ext cx="7367427" cy="4752477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CC78D1-DE81-70F1-CA2C-5C87A3A9E915}"/>
                </a:ext>
              </a:extLst>
            </p:cNvPr>
            <p:cNvSpPr/>
            <p:nvPr/>
          </p:nvSpPr>
          <p:spPr>
            <a:xfrm rot="19843225">
              <a:off x="6255696" y="3166495"/>
              <a:ext cx="875827" cy="8638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i="1" dirty="0">
                  <a:solidFill>
                    <a:schemeClr val="tx1"/>
                  </a:solidFill>
                </a:rPr>
                <a:t>Slough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B762EB-D535-524E-2909-C7C2268C7429}"/>
              </a:ext>
            </a:extLst>
          </p:cNvPr>
          <p:cNvGrpSpPr/>
          <p:nvPr/>
        </p:nvGrpSpPr>
        <p:grpSpPr>
          <a:xfrm>
            <a:off x="6976905" y="1763243"/>
            <a:ext cx="4425067" cy="4966555"/>
            <a:chOff x="6966745" y="1763243"/>
            <a:chExt cx="4425067" cy="496655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55D00D5-3514-1E99-EF36-98F783703DC5}"/>
                </a:ext>
              </a:extLst>
            </p:cNvPr>
            <p:cNvGrpSpPr/>
            <p:nvPr/>
          </p:nvGrpSpPr>
          <p:grpSpPr>
            <a:xfrm>
              <a:off x="7586758" y="2858175"/>
              <a:ext cx="3805054" cy="3871623"/>
              <a:chOff x="7586758" y="2858175"/>
              <a:chExt cx="3805054" cy="387162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FEF560F-D49A-9B72-A665-C179A56F551D}"/>
                  </a:ext>
                </a:extLst>
              </p:cNvPr>
              <p:cNvSpPr/>
              <p:nvPr/>
            </p:nvSpPr>
            <p:spPr>
              <a:xfrm>
                <a:off x="7586758" y="2858175"/>
                <a:ext cx="3805054" cy="3871623"/>
              </a:xfrm>
              <a:prstGeom prst="rect">
                <a:avLst/>
              </a:prstGeom>
              <a:solidFill>
                <a:schemeClr val="accent1"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119E56-8AF9-8918-3D75-E6BA48FCC9D5}"/>
                  </a:ext>
                </a:extLst>
              </p:cNvPr>
              <p:cNvSpPr txBox="1"/>
              <p:nvPr/>
            </p:nvSpPr>
            <p:spPr>
              <a:xfrm>
                <a:off x="7642852" y="2923167"/>
                <a:ext cx="2843133" cy="861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</a:rPr>
                  <a:t>GCM rainfall evaluation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002060"/>
                    </a:solidFill>
                  </a:rPr>
                  <a:t>Select best performing</a:t>
                </a:r>
              </a:p>
              <a:p>
                <a:endParaRPr lang="en-US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ADAB3A-B220-4A6B-D922-6600FD0AFEE5}"/>
                  </a:ext>
                </a:extLst>
              </p:cNvPr>
              <p:cNvSpPr txBox="1"/>
              <p:nvPr/>
            </p:nvSpPr>
            <p:spPr>
              <a:xfrm>
                <a:off x="7588698" y="3744066"/>
                <a:ext cx="289728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</a:rPr>
                  <a:t>BISECT model validation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002060"/>
                    </a:solidFill>
                  </a:rPr>
                  <a:t>Baseline (2011-2019)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3D36BEC-840F-AFF5-499E-3E3AD84CD25E}"/>
                  </a:ext>
                </a:extLst>
              </p:cNvPr>
              <p:cNvSpPr txBox="1"/>
              <p:nvPr/>
            </p:nvSpPr>
            <p:spPr>
              <a:xfrm>
                <a:off x="7588698" y="4629956"/>
                <a:ext cx="3729542" cy="166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</a:rPr>
                  <a:t>Projection run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002060"/>
                    </a:solidFill>
                  </a:rPr>
                  <a:t>Near-future under SSP2-4.5 (2051-2059)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002060"/>
                    </a:solidFill>
                  </a:rPr>
                  <a:t>Near-future under SSP5-8.5  (2051-2059)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002060"/>
                    </a:solidFill>
                  </a:rPr>
                  <a:t>Far-future under SSP2-4.5 (2091-2099)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rgbClr val="002060"/>
                    </a:solidFill>
                  </a:rPr>
                  <a:t>Far-future under SSP5-8.5  (2091-2099)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rgbClr val="002060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EBB20E6-E0C2-0E6F-B682-344C324B33DA}"/>
                  </a:ext>
                </a:extLst>
              </p:cNvPr>
              <p:cNvSpPr txBox="1"/>
              <p:nvPr/>
            </p:nvSpPr>
            <p:spPr>
              <a:xfrm>
                <a:off x="7615774" y="5951746"/>
                <a:ext cx="28972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002060"/>
                    </a:solidFill>
                  </a:rPr>
                  <a:t>Implications of study</a:t>
                </a:r>
              </a:p>
              <a:p>
                <a:endParaRPr lang="en-US" b="1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DC255445-0026-E69D-6AE1-87A4845304A5}"/>
                </a:ext>
              </a:extLst>
            </p:cNvPr>
            <p:cNvSpPr txBox="1">
              <a:spLocks/>
            </p:cNvSpPr>
            <p:nvPr/>
          </p:nvSpPr>
          <p:spPr>
            <a:xfrm>
              <a:off x="7556198" y="1763243"/>
              <a:ext cx="3835614" cy="98173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vert="horz" lIns="91440" tIns="182880" rIns="0" bIns="45720" rtlCol="0">
              <a:normAutofit fontScale="5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sz="2200" b="1" dirty="0">
                  <a:solidFill>
                    <a:srgbClr val="FFFFFF"/>
                  </a:solidFill>
                  <a:latin typeface="+mj-lt"/>
                </a:rPr>
                <a:t>CMIP6-based Multi-model Hydroclimate Projection over the Conterminous US (CONUS</a:t>
              </a:r>
              <a:r>
                <a:rPr lang="en-US" sz="2200" dirty="0">
                  <a:solidFill>
                    <a:srgbClr val="FFFFFF"/>
                  </a:solidFill>
                  <a:latin typeface="+mj-lt"/>
                </a:rPr>
                <a:t>)</a:t>
              </a:r>
            </a:p>
            <a:p>
              <a:r>
                <a:rPr lang="en-US" sz="2200" b="1" dirty="0">
                  <a:solidFill>
                    <a:srgbClr val="FFFFFF"/>
                  </a:solidFill>
                  <a:latin typeface="+mj-lt"/>
                </a:rPr>
                <a:t>NASA Sea Level Projection Tool</a:t>
              </a:r>
              <a:br>
                <a:rPr lang="en-US" sz="2200" dirty="0">
                  <a:solidFill>
                    <a:srgbClr val="FFFFFF"/>
                  </a:solidFill>
                  <a:latin typeface="+mj-lt"/>
                </a:rPr>
              </a:br>
              <a:endParaRPr lang="en-US" altLang="en-US" sz="2200" dirty="0">
                <a:solidFill>
                  <a:schemeClr val="bg1"/>
                </a:solidFill>
                <a:latin typeface="+mj-lt"/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endParaRPr lang="en-US" altLang="en-US" sz="1800" dirty="0">
                <a:solidFill>
                  <a:schemeClr val="bg1"/>
                </a:solidFill>
                <a:latin typeface="Aptos Display (Headings)"/>
              </a:endParaRPr>
            </a:p>
            <a:p>
              <a:endParaRPr lang="en-US" sz="1800" dirty="0">
                <a:solidFill>
                  <a:schemeClr val="bg1"/>
                </a:solidFill>
                <a:latin typeface="Aptos Display (Headings)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1357120-0BE0-FADA-C079-27376F097B5B}"/>
                </a:ext>
              </a:extLst>
            </p:cNvPr>
            <p:cNvSpPr/>
            <p:nvPr/>
          </p:nvSpPr>
          <p:spPr>
            <a:xfrm>
              <a:off x="6966745" y="1954483"/>
              <a:ext cx="45719" cy="4175760"/>
            </a:xfrm>
            <a:prstGeom prst="ellipse">
              <a:avLst/>
            </a:prstGeom>
            <a:gradFill>
              <a:gsLst>
                <a:gs pos="33000">
                  <a:srgbClr val="00B0F0"/>
                </a:gs>
                <a:gs pos="67000">
                  <a:srgbClr val="00A4E7"/>
                </a:gs>
                <a:gs pos="78000">
                  <a:srgbClr val="0070C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130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  <wetp:taskpane dockstate="right" visibility="0" width="350" row="1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3EADA034-8B76-40DD-BB15-5D338DA71F5E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56584EA2-3964-4AFD-9FE8-84F594B4CF5E}">
  <we:reference id="wa200005669" version="2.0.0.0" store="en-US" storeType="OMEX"/>
  <we:alternateReferences>
    <we:reference id="WA200005669" version="2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29548</TotalTime>
  <Words>1541</Words>
  <Application>Microsoft Office PowerPoint</Application>
  <PresentationFormat>Widescreen</PresentationFormat>
  <Paragraphs>212</Paragraphs>
  <Slides>22</Slides>
  <Notes>22</Notes>
  <HiddenSlides>1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Aptos</vt:lpstr>
      <vt:lpstr>Aptos Display</vt:lpstr>
      <vt:lpstr>Aptos Display (Headings)</vt:lpstr>
      <vt:lpstr>Arial</vt:lpstr>
      <vt:lpstr>Calibri</vt:lpstr>
      <vt:lpstr>CIDFont+F4</vt:lpstr>
      <vt:lpstr>GNWUUM+TimesNewRomanPS-ItalicMT</vt:lpstr>
      <vt:lpstr>IBM Plex Sans</vt:lpstr>
      <vt:lpstr>Times New Roman</vt:lpstr>
      <vt:lpstr>Univers 57 Condensed</vt:lpstr>
      <vt:lpstr>Verdana</vt:lpstr>
      <vt:lpstr>Wingdings</vt:lpstr>
      <vt:lpstr>Office Theme</vt:lpstr>
      <vt:lpstr>Nature-based Infrastructure for Enhancing Climate Resiliency of Groundwater Resources in South Florida: An Integrated Modeling Approach     1 Department of Bioengineering, Civil Engineering, and Environmental Engineering, U.A. Whitaker College of Engineering, Florida Gulf Coast University, Fort Myers, FL, USA 2 Department of Earth, Ocean, and Atmospheric Science, Florida State University, Tallahassee, FL, USA 3 Environmental Geology Program, The Water School, Florida Gulf Coast University, Fort Myers, FL, USA      </vt:lpstr>
      <vt:lpstr>PowerPoint Presentation</vt:lpstr>
      <vt:lpstr>PowerPoint Presentation</vt:lpstr>
      <vt:lpstr>Future Climate Change Impacts on Surface-Groundwater Interactions and Salinization in South Florida      </vt:lpstr>
      <vt:lpstr>Planetary health    </vt:lpstr>
      <vt:lpstr>PowerPoint Presentation</vt:lpstr>
      <vt:lpstr>Freshwater</vt:lpstr>
      <vt:lpstr>Study area</vt:lpstr>
      <vt:lpstr>Approaches: Integrated hydrological model  </vt:lpstr>
      <vt:lpstr>GCMs rainfall evaluation</vt:lpstr>
      <vt:lpstr>GCM rainfall projections</vt:lpstr>
      <vt:lpstr>BISECT model validation</vt:lpstr>
      <vt:lpstr>BISECT model validation</vt:lpstr>
      <vt:lpstr>Surface water fluxes - Surface salinity &amp; temp</vt:lpstr>
      <vt:lpstr>Groundwater fluxes - Recharge</vt:lpstr>
      <vt:lpstr>Groundwater fluxes - Water table </vt:lpstr>
      <vt:lpstr>Groundwater fluxes - Evapotranspiration</vt:lpstr>
      <vt:lpstr>Groundwater fluxes – Salinity </vt:lpstr>
      <vt:lpstr>Conclusion</vt:lpstr>
      <vt:lpstr>Some implications</vt:lpstr>
      <vt:lpstr>Future – NBI evaluation</vt:lpstr>
      <vt:lpstr>Thank you!</vt:lpstr>
    </vt:vector>
  </TitlesOfParts>
  <Company>Florida Gulf Coast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Gebremedhin, Mewcha Amha</dc:creator>
  <cp:lastModifiedBy>Gebremedhin, Mewcha Amha</cp:lastModifiedBy>
  <cp:revision>119</cp:revision>
  <dcterms:created xsi:type="dcterms:W3CDTF">2024-10-15T00:49:15Z</dcterms:created>
  <dcterms:modified xsi:type="dcterms:W3CDTF">2026-08-29T04:00:23Z</dcterms:modified>
</cp:coreProperties>
</file>