
<file path=[Content_Types].xml><?xml version="1.0" encoding="utf-8"?>
<Types xmlns="http://schemas.openxmlformats.org/package/2006/content-types">
  <Default Extension="bin" ContentType="image/unknown"/>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7" r:id="rId4"/>
  </p:sldMasterIdLst>
  <p:notesMasterIdLst>
    <p:notesMasterId r:id="rId60"/>
  </p:notesMasterIdLst>
  <p:sldIdLst>
    <p:sldId id="405" r:id="rId5"/>
    <p:sldId id="261" r:id="rId6"/>
    <p:sldId id="403" r:id="rId7"/>
    <p:sldId id="348" r:id="rId8"/>
    <p:sldId id="389" r:id="rId9"/>
    <p:sldId id="394" r:id="rId10"/>
    <p:sldId id="396" r:id="rId11"/>
    <p:sldId id="406" r:id="rId12"/>
    <p:sldId id="407" r:id="rId13"/>
    <p:sldId id="408" r:id="rId14"/>
    <p:sldId id="409" r:id="rId15"/>
    <p:sldId id="410" r:id="rId16"/>
    <p:sldId id="411" r:id="rId17"/>
    <p:sldId id="412" r:id="rId18"/>
    <p:sldId id="413" r:id="rId19"/>
    <p:sldId id="414" r:id="rId20"/>
    <p:sldId id="291" r:id="rId21"/>
    <p:sldId id="415" r:id="rId22"/>
    <p:sldId id="416" r:id="rId23"/>
    <p:sldId id="417" r:id="rId24"/>
    <p:sldId id="419" r:id="rId25"/>
    <p:sldId id="620" r:id="rId26"/>
    <p:sldId id="257" r:id="rId27"/>
    <p:sldId id="279" r:id="rId28"/>
    <p:sldId id="340" r:id="rId29"/>
    <p:sldId id="330" r:id="rId30"/>
    <p:sldId id="581" r:id="rId31"/>
    <p:sldId id="582" r:id="rId32"/>
    <p:sldId id="585" r:id="rId33"/>
    <p:sldId id="586" r:id="rId34"/>
    <p:sldId id="593" r:id="rId35"/>
    <p:sldId id="592" r:id="rId36"/>
    <p:sldId id="583" r:id="rId37"/>
    <p:sldId id="615" r:id="rId38"/>
    <p:sldId id="595" r:id="rId39"/>
    <p:sldId id="584" r:id="rId40"/>
    <p:sldId id="597" r:id="rId41"/>
    <p:sldId id="596" r:id="rId42"/>
    <p:sldId id="601" r:id="rId43"/>
    <p:sldId id="603" r:id="rId44"/>
    <p:sldId id="602" r:id="rId45"/>
    <p:sldId id="616" r:id="rId46"/>
    <p:sldId id="598" r:id="rId47"/>
    <p:sldId id="617" r:id="rId48"/>
    <p:sldId id="605" r:id="rId49"/>
    <p:sldId id="618" r:id="rId50"/>
    <p:sldId id="599" r:id="rId51"/>
    <p:sldId id="606" r:id="rId52"/>
    <p:sldId id="600" r:id="rId53"/>
    <p:sldId id="619" r:id="rId54"/>
    <p:sldId id="613" r:id="rId55"/>
    <p:sldId id="614" r:id="rId56"/>
    <p:sldId id="609" r:id="rId57"/>
    <p:sldId id="611" r:id="rId58"/>
    <p:sldId id="578"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08F"/>
    <a:srgbClr val="113C7D"/>
    <a:srgbClr val="3772A1"/>
    <a:srgbClr val="8E587B"/>
    <a:srgbClr val="885075"/>
    <a:srgbClr val="FDDE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C6C33-6828-8E7F-08B4-9475C6D3788D}" v="8" dt="2026-05-06T02:37:47.620"/>
    <p1510:client id="{268BEAE9-04B4-4BFD-A32B-AFA3578C5E79}" v="617" dt="2026-05-06T12:49:49.152"/>
    <p1510:client id="{87293501-3331-4B17-9279-B28CF0E7ED8B}" v="225" dt="2026-05-05T17:35:50.497"/>
    <p1510:client id="{92F445B7-3584-A2CF-B0FC-1ACE4A36DC3A}" v="93" dt="2026-05-06T04:00:08.988"/>
    <p1510:client id="{AC38EFAE-7FAE-CB8F-3324-A39B37D626AF}" v="26" dt="2026-05-05T18:37:37.006"/>
    <p1510:client id="{D8AD14AA-491B-15BE-62D7-83DD9206BEDE}" v="79" dt="2026-05-06T04:17:42.824"/>
    <p1510:client id="{E940BE7B-60D8-45ED-BED5-B383DFDA76E8}" v="18" dt="2026-05-06T08:22:19.438"/>
    <p1510:client id="{F280FAFD-AF16-0897-3528-5F987A444269}" v="733" dt="2026-05-05T22:43:42.9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39350C-E2D8-4C77-B6DD-A5D373B330A3}"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F0E492-BAC1-4929-9411-AD4DBAE36151}" type="slidenum">
              <a:rPr lang="en-US" smtClean="0"/>
              <a:t>‹#›</a:t>
            </a:fld>
            <a:endParaRPr lang="en-US"/>
          </a:p>
        </p:txBody>
      </p:sp>
    </p:spTree>
    <p:extLst>
      <p:ext uri="{BB962C8B-B14F-4D97-AF65-F5344CB8AC3E}">
        <p14:creationId xmlns:p14="http://schemas.microsoft.com/office/powerpoint/2010/main" val="2171460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Good morning everyone, and thank you for joining us for the 2026 FGCU AI Summer Academy.</a:t>
            </a:r>
          </a:p>
          <a:p>
            <a:r>
              <a:rPr lang="en-US"/>
              <a:t>My name is Ahmed Elshall, and I am joined in this presentation by Michael Alvear. We are both affiliated with WCE</a:t>
            </a:r>
          </a:p>
          <a:p>
            <a:r>
              <a:rPr lang="en-US"/>
              <a:t>and this work is also connected to Dendritic, FGCU’s Human-Centered AI and Data Science Institute.</a:t>
            </a:r>
          </a:p>
          <a:p>
            <a:endParaRPr lang="en-US"/>
          </a:p>
          <a:p>
            <a:r>
              <a:rPr lang="en-US"/>
              <a:t>Today’s seminar is titled </a:t>
            </a:r>
            <a:r>
              <a:rPr lang="en-US" b="1"/>
              <a:t>Human-Centered AI for South Florida Waters</a:t>
            </a:r>
            <a:r>
              <a:rPr lang="en-US"/>
              <a:t>.</a:t>
            </a:r>
          </a:p>
          <a:p>
            <a:pPr marL="171450" indent="-171450">
              <a:buFont typeface="Arial" panose="020B0604020202020204" pitchFamily="34" charset="0"/>
              <a:buChar char="•"/>
            </a:pPr>
            <a:r>
              <a:rPr lang="en-US"/>
              <a:t>The central idea of this talk is that artificial intelligence should not be viewed only as a way to build more accurate algorithms. </a:t>
            </a:r>
          </a:p>
          <a:p>
            <a:pPr marL="171450" indent="-171450">
              <a:buFont typeface="Arial" panose="020B0604020202020204" pitchFamily="34" charset="0"/>
              <a:buChar char="•"/>
            </a:pPr>
            <a:r>
              <a:rPr lang="en-US"/>
              <a:t>In environmental and water systems, AI becomes most useful when it helps people interpret complex data, understand uncertainty, and make better-informed decisions.</a:t>
            </a:r>
          </a:p>
          <a:p>
            <a:pPr marL="171450" indent="-171450">
              <a:buFont typeface="Arial" panose="020B0604020202020204" pitchFamily="34" charset="0"/>
              <a:buChar char="•"/>
            </a:pPr>
            <a:r>
              <a:rPr lang="en-US"/>
              <a:t>South Florida is a particularly important place to have this conversation. Our water systems are deeply connected to </a:t>
            </a:r>
          </a:p>
          <a:p>
            <a:pPr marL="628650" lvl="1" indent="-171450">
              <a:buFont typeface="Arial" panose="020B0604020202020204" pitchFamily="34" charset="0"/>
              <a:buChar char="•"/>
            </a:pPr>
            <a:r>
              <a:rPr lang="en-US"/>
              <a:t>climate, </a:t>
            </a:r>
          </a:p>
          <a:p>
            <a:pPr marL="628650" lvl="1" indent="-171450">
              <a:buFont typeface="Arial" panose="020B0604020202020204" pitchFamily="34" charset="0"/>
              <a:buChar char="•"/>
            </a:pPr>
            <a:r>
              <a:rPr lang="en-US"/>
              <a:t>ecosystems, </a:t>
            </a:r>
          </a:p>
          <a:p>
            <a:pPr marL="628650" lvl="1" indent="-171450">
              <a:buFont typeface="Arial" panose="020B0604020202020204" pitchFamily="34" charset="0"/>
              <a:buChar char="•"/>
            </a:pPr>
            <a:r>
              <a:rPr lang="en-US"/>
              <a:t>public health, infrastructure, and community well-being. </a:t>
            </a:r>
          </a:p>
          <a:p>
            <a:pPr marL="171450" indent="-171450">
              <a:buFont typeface="Arial" panose="020B0604020202020204" pitchFamily="34" charset="0"/>
              <a:buChar char="•"/>
            </a:pPr>
            <a:r>
              <a:rPr lang="en-US"/>
              <a:t>They are also data-rich but decision-complex.</a:t>
            </a:r>
          </a:p>
          <a:p>
            <a:endParaRPr lang="en-US"/>
          </a:p>
          <a:p>
            <a:r>
              <a:rPr lang="en-US"/>
              <a:t>In this presentation, we will look at two related directions. </a:t>
            </a:r>
          </a:p>
          <a:p>
            <a:pPr marL="171450" indent="-171450">
              <a:buFont typeface="Arial" panose="020B0604020202020204" pitchFamily="34" charset="0"/>
              <a:buChar char="•"/>
            </a:pPr>
            <a:r>
              <a:rPr lang="en-US"/>
              <a:t>First, we will discuss how machine learning and deep learning can support harmful algal bloom forecasting and screening. </a:t>
            </a:r>
          </a:p>
          <a:p>
            <a:pPr marL="171450" indent="-171450">
              <a:buFont typeface="Arial" panose="020B0604020202020204" pitchFamily="34" charset="0"/>
              <a:buChar char="•"/>
            </a:pPr>
            <a:r>
              <a:rPr lang="en-US"/>
              <a:t>Then, we will shift to groundwater resilience and show how large language models may help people access and understand complex environmental model outputs.</a:t>
            </a:r>
          </a:p>
          <a:p>
            <a:endParaRPr lang="en-US"/>
          </a:p>
          <a:p>
            <a:r>
              <a:rPr lang="en-US"/>
              <a:t>The broader question throughout the talk is this: </a:t>
            </a:r>
          </a:p>
          <a:p>
            <a:pPr marL="171450" indent="-171450">
              <a:buFont typeface="Arial" panose="020B0604020202020204" pitchFamily="34" charset="0"/>
              <a:buChar char="•"/>
            </a:pPr>
            <a:r>
              <a:rPr lang="en-US"/>
              <a:t>how can AI support water decisions while keeping people, uncertainty, and responsible use at the center?</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004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The left panel tests how well the model separates red tide bloom conditions from non-bloom conditions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 perfect model would go straight up and across the top of the graph.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 random guess would follow the diagonal dashed 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Our curve is very close to the top-left corner, which means the model is doing much better than guessing.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The curve is close to the top-left corner, and the AUC is 0.972, which is close to perfect.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The right plot asks a practical question: what probability cutoff should we use to issue a bloom prediction?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best cutoff is about 0.32, meaning that above this probability, the model classifies the week as a bloom.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This gives the best balance between catching true blooms and avoiding false alarms.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Duus 2026 showed that machine learning can forecast red tide conditions.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t>This work shifts red tide AI from prediction alone toward risk-aware, uncertainty-aware early warning.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This work asks a different question: can we make the forecast more useful for decisions by diagnosing uncertainty, drift, and confidence?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0886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None/>
            </a:pPr>
            <a:endParaRPr lang="en-US"/>
          </a:p>
          <a:p>
            <a:pPr>
              <a:buNone/>
            </a:pPr>
            <a:endParaRPr lang="en-US"/>
          </a:p>
          <a:p>
            <a:pPr>
              <a:buNone/>
            </a:pPr>
            <a:endParaRPr lang="en-US"/>
          </a:p>
          <a:p>
            <a:pPr>
              <a:buNone/>
            </a:pPr>
            <a:r>
              <a:rPr lang="en-US"/>
              <a:t>Relative predictor value</a:t>
            </a:r>
            <a:br>
              <a:rPr lang="en-US"/>
            </a:br>
            <a:r>
              <a:rPr lang="en-US"/>
              <a:t>below typical ← 0 = typical → above typical</a:t>
            </a:r>
          </a:p>
          <a:p>
            <a:pPr>
              <a:buNone/>
            </a:pPr>
            <a:r>
              <a:rPr lang="en-US" b="0"/>
              <a:t>The y-axis shows the model’s average predicted probability of a red tide bloom after varying that one predictor while averaging over all other conditions.</a:t>
            </a:r>
          </a:p>
          <a:p>
            <a:pPr>
              <a:buNone/>
            </a:pPr>
            <a:endParaRPr lang="en-US" b="1"/>
          </a:p>
          <a:p>
            <a:pPr>
              <a:buNone/>
            </a:pPr>
            <a:r>
              <a:rPr lang="en-US" b="1"/>
              <a:t>Model response curves show nonlinear behavior:</a:t>
            </a:r>
            <a:br>
              <a:rPr lang="en-US"/>
            </a:br>
            <a:r>
              <a:rPr lang="en-US"/>
              <a:t>Bloom probability rises with moderate discharge and nutrient loading, then levels off at higher values.</a:t>
            </a:r>
          </a:p>
          <a:p>
            <a:pPr>
              <a:buNone/>
            </a:pPr>
            <a:r>
              <a:rPr lang="en-US" b="1"/>
              <a:t>Interpretation:</a:t>
            </a:r>
            <a:br>
              <a:rPr lang="en-US"/>
            </a:br>
            <a:r>
              <a:rPr lang="en-US"/>
              <a:t>More water or nutrients does not always mean higher bloom risk; timing, dilution, residence time, and coastal conditions matter.</a:t>
            </a:r>
          </a:p>
          <a:p>
            <a:pPr>
              <a:buNone/>
            </a:pPr>
            <a:endParaRPr lang="en-US"/>
          </a:p>
          <a:p>
            <a:pPr>
              <a:buNone/>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8468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CFA63-F7C3-5029-1BC8-CD2C17191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A9C87-7D11-E570-BCD0-7A154A248E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988967-24AF-9DEB-F7F3-E4099F7FF900}"/>
              </a:ext>
            </a:extLst>
          </p:cNvPr>
          <p:cNvSpPr>
            <a:spLocks noGrp="1"/>
          </p:cNvSpPr>
          <p:nvPr>
            <p:ph type="body" idx="1"/>
          </p:nvPr>
        </p:nvSpPr>
        <p:spPr/>
        <p:txBody>
          <a:bodyPr/>
          <a:lstStyle/>
          <a:p>
            <a:r>
              <a:rPr lang="en-US"/>
              <a:t>Two-dimensional partial dependence surface showing modeled K. brevis bloom probability as a function of total nitrogen and total phosphorus; </a:t>
            </a:r>
          </a:p>
          <a:p>
            <a:r>
              <a:rPr lang="en-US"/>
              <a:t>warmer colors indicate higher bloom probability, and higher probabilities occur where both nutrients are elevated</a:t>
            </a:r>
          </a:p>
          <a:p>
            <a:endParaRPr lang="en-US"/>
          </a:p>
          <a:p>
            <a:r>
              <a:rPr lang="en-US"/>
              <a:t>This figure is the model’s way of saying: </a:t>
            </a:r>
          </a:p>
          <a:p>
            <a:pPr marL="171450" indent="-171450">
              <a:buFont typeface="Arial" panose="020B0604020202020204" pitchFamily="34" charset="0"/>
              <a:buChar char="•"/>
            </a:pPr>
            <a:r>
              <a:rPr lang="en-US"/>
              <a:t>red tide does not seem to care about nitrogen or phosphorus in isolation. It cares about the combination. </a:t>
            </a:r>
          </a:p>
          <a:p>
            <a:pPr marL="171450" indent="-171450">
              <a:buFont typeface="Arial" panose="020B0604020202020204" pitchFamily="34" charset="0"/>
              <a:buChar char="•"/>
            </a:pPr>
            <a:r>
              <a:rPr lang="en-US"/>
              <a:t>Think of it like cooking: nitrogen alone is not the whole recipe, phosphorus alone is not the whole recipe  </a:t>
            </a:r>
          </a:p>
          <a:p>
            <a:pPr marL="171450" indent="-171450">
              <a:buFont typeface="Arial" panose="020B0604020202020204" pitchFamily="34" charset="0"/>
              <a:buChar char="•"/>
            </a:pPr>
            <a:r>
              <a:rPr lang="en-US"/>
              <a:t>and unfortunately, the algae are not sharing their cookbook. </a:t>
            </a:r>
          </a:p>
          <a:p>
            <a:pPr marL="0" indent="0">
              <a:buFont typeface="Arial" panose="020B0604020202020204" pitchFamily="34" charset="0"/>
              <a:buNone/>
            </a:pPr>
            <a:r>
              <a:rPr lang="en-US"/>
              <a:t>But we should be careful: this is a model-derived pattern, not a magic threshold or proof that nutrients alone cause blooms.</a:t>
            </a:r>
          </a:p>
          <a:p>
            <a:pPr marL="0" indent="0">
              <a:buFont typeface="Arial" panose="020B0604020202020204" pitchFamily="34" charset="0"/>
              <a:buNone/>
            </a:pPr>
            <a:r>
              <a:rPr lang="en-US"/>
              <a:t>This is a model-based response surface, not proof of direct causation.</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81819372-06E9-F543-9677-5735008E57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858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DCA71-2CFF-77DC-C4EA-31ECEB704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1BF1A-1C83-25DE-ED29-4DAEF96D92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DD96F6-3A6F-E2D9-C0A0-A048C4A5851B}"/>
              </a:ext>
            </a:extLst>
          </p:cNvPr>
          <p:cNvSpPr>
            <a:spLocks noGrp="1"/>
          </p:cNvSpPr>
          <p:nvPr>
            <p:ph type="body" idx="1"/>
          </p:nvPr>
        </p:nvSpPr>
        <p:spPr/>
        <p:txBody>
          <a:bodyPr/>
          <a:lstStyle/>
          <a:p>
            <a:r>
              <a:rPr lang="en-US"/>
              <a:t>After showing that machine learning can forecast red tide, the next question is not only whether the model is right, but whether we know when to trust it.</a:t>
            </a:r>
          </a:p>
          <a:p>
            <a:pPr marL="171450" indent="-171450">
              <a:buFont typeface="Arial" panose="020B0604020202020204" pitchFamily="34" charset="0"/>
              <a:buChar char="•"/>
            </a:pPr>
            <a:r>
              <a:rPr lang="en-US"/>
              <a:t>The study uses a hybrid </a:t>
            </a:r>
            <a:r>
              <a:rPr lang="en-US" b="1"/>
              <a:t>LSTM–EnKF–MC Dropout</a:t>
            </a:r>
            <a:r>
              <a:rPr lang="en-US"/>
              <a:t> framework for one-week-ahead </a:t>
            </a:r>
            <a:r>
              <a:rPr lang="en-US" i="1"/>
              <a:t>K. brevis</a:t>
            </a:r>
            <a:r>
              <a:rPr lang="en-US"/>
              <a:t> bloom forecasting, </a:t>
            </a:r>
          </a:p>
          <a:p>
            <a:pPr marL="171450" indent="-171450">
              <a:buFont typeface="Arial" panose="020B0604020202020204" pitchFamily="34" charset="0"/>
              <a:buChar char="•"/>
            </a:pPr>
            <a:r>
              <a:rPr lang="en-US"/>
              <a:t>where EnKF updates environmental drivers before LSTM prediction and MC Dropout provides uncertainty at each forecast step</a:t>
            </a:r>
          </a:p>
          <a:p>
            <a:r>
              <a:rPr lang="en-US"/>
              <a:t>This suggest shorter period for assimilation like daily </a:t>
            </a:r>
          </a:p>
          <a:p>
            <a:endParaRPr lang="en-US"/>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9C3A818F-5CA4-7698-DC8F-787F71A09D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186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97322-21DA-3841-E7B5-EAA9030BF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DE8E5-D479-C20F-02EE-DB9B26CB11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006111-D9E8-5B24-13CD-27E60CBC7DCB}"/>
              </a:ext>
            </a:extLst>
          </p:cNvPr>
          <p:cNvSpPr>
            <a:spLocks noGrp="1"/>
          </p:cNvSpPr>
          <p:nvPr>
            <p:ph type="body" idx="1"/>
          </p:nvPr>
        </p:nvSpPr>
        <p:spPr/>
        <p:txBody>
          <a:bodyPr/>
          <a:lstStyle/>
          <a:p>
            <a:pPr marL="0" indent="0">
              <a:buFont typeface="Arial" panose="020B0604020202020204" pitchFamily="34" charset="0"/>
              <a:buNone/>
            </a:pPr>
            <a:r>
              <a:rPr lang="en-US"/>
              <a:t>We should not oversell the hybrid as simply ‘more accurate.’ </a:t>
            </a:r>
          </a:p>
          <a:p>
            <a:pPr marL="171450" indent="-171450">
              <a:buFont typeface="Arial" panose="020B0604020202020204" pitchFamily="34" charset="0"/>
              <a:buChar char="•"/>
            </a:pPr>
            <a:r>
              <a:rPr lang="en-US"/>
              <a:t>It is not statistically better than the LSTM on aggregate metrics. </a:t>
            </a:r>
          </a:p>
          <a:p>
            <a:pPr marL="171450" indent="-171450">
              <a:buFont typeface="Arial" panose="020B0604020202020204" pitchFamily="34" charset="0"/>
              <a:buChar char="•"/>
            </a:pPr>
            <a:r>
              <a:rPr lang="en-US"/>
              <a:t>Its value is that it gives us probability, uncertainty, and confidence diagnostics.</a:t>
            </a:r>
          </a:p>
          <a:p>
            <a:pPr marL="0" indent="0">
              <a:buFont typeface="Arial" panose="020B0604020202020204" pitchFamily="34" charset="0"/>
              <a:buNone/>
            </a:pPr>
            <a:r>
              <a:rPr lang="en-US"/>
              <a:t>Takeaway: Logistic regression catches more bloom onsets, but the LSTM-based models provide stronger overall classification and uncertainty-aware forecasting.</a:t>
            </a:r>
          </a:p>
          <a:p>
            <a:pPr marL="0" indent="0">
              <a:buFont typeface="Arial" panose="020B0604020202020204" pitchFamily="34" charset="0"/>
              <a:buNone/>
            </a:pPr>
            <a:endParaRPr lang="en-US"/>
          </a:p>
          <a:p>
            <a:pPr marL="0" indent="0">
              <a:buFont typeface="Arial" panose="020B0604020202020204" pitchFamily="34" charset="0"/>
              <a:buNone/>
            </a:pPr>
            <a:endParaRPr lang="en-US"/>
          </a:p>
          <a:p>
            <a:pPr marL="0" indent="0">
              <a:buFont typeface="Arial" panose="020B0604020202020204" pitchFamily="34" charset="0"/>
              <a:buNone/>
            </a:pPr>
            <a:r>
              <a:rPr lang="en-US"/>
              <a:t>The manuscript reports overlapping confidence intervals between the standalone LSTM and LSTM–EnKF on aggregate metrics, </a:t>
            </a:r>
          </a:p>
          <a:p>
            <a:pPr marL="171450" indent="-171450">
              <a:buFont typeface="Arial" panose="020B0604020202020204" pitchFamily="34" charset="0"/>
              <a:buChar char="•"/>
            </a:pPr>
            <a:r>
              <a:rPr lang="en-US"/>
              <a:t>meaning no statistically distinguishable performance difference at this test-set size. </a:t>
            </a:r>
          </a:p>
          <a:p>
            <a:pPr marL="171450" indent="-171450">
              <a:buFont typeface="Arial" panose="020B0604020202020204" pitchFamily="34" charset="0"/>
              <a:buChar char="•"/>
            </a:pPr>
            <a:r>
              <a:rPr lang="en-US"/>
              <a:t>It also notes that logistic regression achieved higher onset detection, but at lower precision, illustrating a precision–sensitivity tradeoff.</a:t>
            </a:r>
          </a:p>
        </p:txBody>
      </p:sp>
      <p:sp>
        <p:nvSpPr>
          <p:cNvPr id="4" name="Slide Number Placeholder 3">
            <a:extLst>
              <a:ext uri="{FF2B5EF4-FFF2-40B4-BE49-F238E27FC236}">
                <a16:creationId xmlns:a16="http://schemas.microsoft.com/office/drawing/2014/main" id="{24D39AF0-911B-DF47-D21E-F2ABDC1521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422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14B6-36FC-234C-8D11-9A4FF950A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9B755-DC03-AFF6-E786-7A89AC0EC7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8A81F1-063E-35E6-612D-E39E29497B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The model is most confident when conditions are clearly bloom or clearly non-bloom.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It becomes less confident during the transition periods when a bloom is starting or fading, which are exactly the moments when managers most need guidance.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r>
              <a:rPr lang="en-US" b="0"/>
              <a:t>Weekly updates are useful, but not enough to remove forecast lag.</a:t>
            </a:r>
          </a:p>
          <a:p>
            <a:r>
              <a:rPr lang="en-US"/>
              <a:t>Figure 8 or a simplified cartoon of “forecast lags behind bloom onset.”</a:t>
            </a:r>
          </a:p>
          <a:p>
            <a:r>
              <a:rPr lang="en-US"/>
              <a:t>Lag −1 residual structure remains </a:t>
            </a:r>
          </a:p>
          <a:p>
            <a:r>
              <a:rPr lang="en-US"/>
              <a:t>Weekly assimilation does not fully remove delayed response </a:t>
            </a:r>
          </a:p>
          <a:p>
            <a:r>
              <a:rPr lang="en-US"/>
              <a:t>Future direction: daily or semi-weekly updates with physics-informed propagation </a:t>
            </a:r>
          </a:p>
          <a:p>
            <a:r>
              <a:rPr lang="en-US" b="1"/>
              <a:t>Speaker point:</a:t>
            </a:r>
            <a:br>
              <a:rPr lang="en-US"/>
            </a:br>
            <a:r>
              <a:rPr lang="en-US"/>
              <a:t>“The model still has a one-week reactive tendency. That is not a failure; it tells us what the next generation needs: higher-frequency data and a better propagation model.”</a:t>
            </a:r>
          </a:p>
          <a:p>
            <a:r>
              <a:rPr lang="en-US"/>
              <a:t>The manuscript concludes that the Lag −1 residual peak persists under weekly assimilation and that resolving it would require daily or semi-weekly assimilation with a physics-informed or data-driven propagation model.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p:txBody>
      </p:sp>
      <p:sp>
        <p:nvSpPr>
          <p:cNvPr id="4" name="Slide Number Placeholder 3">
            <a:extLst>
              <a:ext uri="{FF2B5EF4-FFF2-40B4-BE49-F238E27FC236}">
                <a16:creationId xmlns:a16="http://schemas.microsoft.com/office/drawing/2014/main" id="{3AA77BF5-4308-C4C7-65DE-BD60FC30D4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72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plot is a timing check. We are asking: when do the model signal and the observed bloom pattern line up best?  The highest bar is at Lag −1. </a:t>
            </a:r>
          </a:p>
          <a:p>
            <a:r>
              <a:rPr lang="en-US"/>
              <a:t>Under this lag convention, that means the model signal appears about one week before the observed bloom. </a:t>
            </a:r>
          </a:p>
          <a:p>
            <a:r>
              <a:rPr lang="en-US"/>
              <a:t>That is encouraging, because early warning is exactly what we want. But notice the nearby bars are also high, </a:t>
            </a:r>
          </a:p>
          <a:p>
            <a:pPr marL="171450" indent="-171450">
              <a:buFont typeface="Arial" panose="020B0604020202020204" pitchFamily="34" charset="0"/>
              <a:buChar char="•"/>
            </a:pPr>
            <a:r>
              <a:rPr lang="en-US"/>
              <a:t>so the model is not a crystal ball — it is more like a very cautious friend saying, </a:t>
            </a:r>
          </a:p>
          <a:p>
            <a:pPr marL="171450" indent="-171450">
              <a:buFont typeface="Arial" panose="020B0604020202020204" pitchFamily="34" charset="0"/>
              <a:buChar char="•"/>
            </a:pPr>
            <a:r>
              <a:rPr lang="en-US"/>
              <a:t>‘Something may be starting next week… maybe bring your inhaler and don’t plan the beach wedding yet.’”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153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Task 1. Comprehensive database of red tides and public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Task 2. Conceptual models for global warming and geohealth drivers of red tide events</a:t>
            </a:r>
            <a:endParaRPr lang="en-US" b="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Task 3. ESM ensemble for land–ocean–global warming dynamics and red tide projection using 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Task 4. Health impact modeling by linking red tides to respiratory health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effectLst/>
                <a:latin typeface="+mn-lt"/>
                <a:ea typeface="+mn-ea"/>
                <a:cs typeface="+mn-cs"/>
              </a:rPr>
              <a:t>Task 5. Integration and stakeholder engagement for public health mitigation strategies</a:t>
            </a:r>
            <a:endParaRPr lang="en-US" b="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EEF2F0-0075-4C8C-9003-B844A96D08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893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B67AA-5CB0-E1E5-5CF2-6805BE9BA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68098-5A55-6CD8-5155-57667E0AFF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E6B972-C7F2-0A98-3D99-6954F9A96A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a:t>For blue-green algae in the Caloosahatchee system, AI is useful only when it respects the spatial movement of water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a:t>but the model should be used as a conservative screening layer, not as an automatic forecast.</a:t>
            </a:r>
          </a:p>
        </p:txBody>
      </p:sp>
      <p:sp>
        <p:nvSpPr>
          <p:cNvPr id="4" name="Slide Number Placeholder 3">
            <a:extLst>
              <a:ext uri="{FF2B5EF4-FFF2-40B4-BE49-F238E27FC236}">
                <a16:creationId xmlns:a16="http://schemas.microsoft.com/office/drawing/2014/main" id="{F2E611FA-D846-D028-86CC-201A175F8B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222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Lake Okeechobee → S-77 → C-43 Canal → S-79 → Caloosahatchee River Estuary</a:t>
            </a:r>
          </a:p>
          <a:p>
            <a:r>
              <a:rPr lang="en-US"/>
              <a:t>Lake Okeechobee releases </a:t>
            </a:r>
          </a:p>
          <a:p>
            <a:pPr marL="171450" indent="-171450">
              <a:buFont typeface="Arial" panose="020B0604020202020204" pitchFamily="34" charset="0"/>
              <a:buChar char="•"/>
            </a:pPr>
            <a:r>
              <a:rPr lang="en-US"/>
              <a:t>C-43 / Caloosahatchee transport→ Downstream spectral bloom indicators</a:t>
            </a:r>
          </a:p>
          <a:p>
            <a:pPr mar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Can satellite imagery + discharge history screen for downstream bloom risk?</a:t>
            </a:r>
          </a:p>
          <a:p>
            <a:r>
              <a:rPr lang="en-US" sz="1200"/>
              <a:t>- </a:t>
            </a:r>
            <a:r>
              <a:rPr lang="en-US" sz="2800"/>
              <a:t>Blooms are not just “here and now” they reflect transport, lag, mixing, clouds, optical uncertainty, and estuarine complexity.</a:t>
            </a:r>
          </a:p>
          <a:p>
            <a:endParaRPr lang="en-US" sz="2800"/>
          </a:p>
          <a:p>
            <a:r>
              <a:rPr lang="en-US" sz="2800"/>
              <a:t>The manuscript frames the system as a regulated river–estuary </a:t>
            </a:r>
          </a:p>
          <a:p>
            <a:pPr marL="457200" indent="-457200">
              <a:buFont typeface="Arial" panose="020B0604020202020204" pitchFamily="34" charset="0"/>
              <a:buChar char="•"/>
            </a:pPr>
            <a:r>
              <a:rPr lang="en-US" sz="2800"/>
              <a:t>where managed Lake Okeechobee discharges pass through S-77 and S-79 into the Caloosahatchee River Estuary, </a:t>
            </a:r>
          </a:p>
          <a:p>
            <a:pPr marL="457200" indent="-457200">
              <a:buFont typeface="Arial" panose="020B0604020202020204" pitchFamily="34" charset="0"/>
              <a:buChar char="•"/>
            </a:pPr>
            <a:r>
              <a:rPr lang="en-US" sz="2800"/>
              <a:t>and the study specifically asks whether lagged discharge contains useful signal for downstream bloom indicators. </a:t>
            </a:r>
            <a:endParaRPr lang="en-US" sz="2800" b="1" kern="1200">
              <a:solidFill>
                <a:srgbClr val="004684"/>
              </a:solidFill>
              <a:latin typeface="+mj-lt"/>
              <a:ea typeface="+mj-ea"/>
              <a:cs typeface="Arial" panose="020B0604020202020204" pitchFamily="34" charset="0"/>
            </a:endParaRPr>
          </a:p>
          <a:p>
            <a:pPr marL="457200" indent="-457200">
              <a:buFont typeface="Arial" panose="020B0604020202020204" pitchFamily="34" charset="0"/>
              <a:buChar char="•"/>
            </a:pPr>
            <a:endParaRPr lang="en-US" sz="2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398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a:t>Human-centered AI is not just about better algorithms; </a:t>
            </a:r>
          </a:p>
          <a:p>
            <a:r>
              <a:rPr lang="en-US" b="0"/>
              <a:t>It is about designing tools that help people make water decisions under uncertainty.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Human-centered AI asks: Who uses data? Who is affected? What uncertainty remains and how to communicate uncertainty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BA340-23B2-4782-A2E1-0461E71876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439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3F6F-FC9C-ECC4-E536-CB00EFFBF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8A420-00F3-8658-656F-8C86DFCEA8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6C2510-C441-C18E-1680-034BCADE326E}"/>
              </a:ext>
            </a:extLst>
          </p:cNvPr>
          <p:cNvSpPr>
            <a:spLocks noGrp="1"/>
          </p:cNvSpPr>
          <p:nvPr>
            <p:ph type="body" idx="1"/>
          </p:nvPr>
        </p:nvSpPr>
        <p:spPr/>
        <p:txBody>
          <a:bodyPr/>
          <a:lstStyle/>
          <a:p>
            <a:r>
              <a:rPr lang="en-US" sz="2800"/>
              <a:t>On the left, the LSTM model looks at one location at a time. It can learn how conditions change through time at that point, but it does not really know what is happening upstream, downstream, or in neighboring areas. That is why we call it ‘spatially blind.’ For a system like the Caloosahatchee, that is a major limitation, because bloom indicators and water-quality signals can move with discharge, mixing, and plume transport.</a:t>
            </a:r>
          </a:p>
          <a:p>
            <a:endParaRPr lang="en-US" sz="2800"/>
          </a:p>
          <a:p>
            <a:r>
              <a:rPr lang="en-US" sz="2800"/>
              <a:t>On the right, the ConvLSTM treats the estuary more like a short movie. Instead of seeing one point at a time, it sees a spatial grid through time. </a:t>
            </a:r>
          </a:p>
          <a:p>
            <a:r>
              <a:rPr lang="en-US" sz="2800"/>
              <a:t>So it can learn not only whether conditions are changing, but also where those changes are moving.</a:t>
            </a:r>
          </a:p>
          <a:p>
            <a:endParaRPr lang="en-US" sz="2800"/>
          </a:p>
          <a:p>
            <a:r>
              <a:rPr lang="en-US" sz="2800"/>
              <a:t>Conceptually, this is important because plume movement and advective transport are spatial processes. A model that cannot see spatial neighborhoods may miss the way a signal propagates from Lake Okeechobee, through the C-43 canal, and toward the estuary.</a:t>
            </a:r>
          </a:p>
          <a:p>
            <a:endParaRPr lang="en-US" sz="2800"/>
          </a:p>
          <a:p>
            <a:r>
              <a:rPr lang="en-US" sz="2800"/>
              <a:t>The key takeaway is not that ConvLSTM is magically better. </a:t>
            </a:r>
          </a:p>
          <a:p>
            <a:r>
              <a:rPr lang="en-US" sz="2800"/>
              <a:t>The key takeaway is that the model architecture has to match the environmental process. </a:t>
            </a:r>
          </a:p>
          <a:p>
            <a:r>
              <a:rPr lang="en-US" sz="2800"/>
              <a:t>For this system, a moving water-quality problem needs a model that can see movement.</a:t>
            </a:r>
          </a:p>
          <a:p>
            <a:r>
              <a:rPr lang="en-US" sz="2800"/>
              <a:t>The manuscript describes the LSTM as treating the 5,000 sampling points as independent time series, while the ConvLSTM converts those points into a 50 × 50 spatial grid through time to capture neighborhood effects, </a:t>
            </a:r>
          </a:p>
          <a:p>
            <a:r>
              <a:rPr lang="en-US" sz="2800"/>
              <a:t>plume movement, and spatial propagation of spectral anomalies.</a:t>
            </a:r>
          </a:p>
          <a:p>
            <a:pPr marL="0" indent="0">
              <a:buFont typeface="Arial" panose="020B0604020202020204" pitchFamily="34" charset="0"/>
              <a:buNone/>
            </a:pPr>
            <a:endParaRPr lang="en-US" sz="2800"/>
          </a:p>
        </p:txBody>
      </p:sp>
      <p:sp>
        <p:nvSpPr>
          <p:cNvPr id="4" name="Slide Number Placeholder 3">
            <a:extLst>
              <a:ext uri="{FF2B5EF4-FFF2-40B4-BE49-F238E27FC236}">
                <a16:creationId xmlns:a16="http://schemas.microsoft.com/office/drawing/2014/main" id="{9093CBA1-990C-05A8-312D-79F63AE9BF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1622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4996C-F2AE-62ED-65A6-4F3A8F53E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3ABD5-FE2F-88F0-7483-A953699835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53D8D4-2BBA-9915-222D-6C08D6C2AC46}"/>
              </a:ext>
            </a:extLst>
          </p:cNvPr>
          <p:cNvSpPr>
            <a:spLocks noGrp="1"/>
          </p:cNvSpPr>
          <p:nvPr>
            <p:ph type="body" idx="1"/>
          </p:nvPr>
        </p:nvSpPr>
        <p:spPr/>
        <p:txBody>
          <a:bodyPr/>
          <a:lstStyle/>
          <a:p>
            <a:pPr>
              <a:buNone/>
            </a:pPr>
            <a:r>
              <a:rPr lang="en-US" sz="4000"/>
              <a:t>This slide is the honest result of the ConvLSTM model. </a:t>
            </a:r>
          </a:p>
          <a:p>
            <a:pPr marL="0" indent="0">
              <a:buFontTx/>
              <a:buNone/>
            </a:pPr>
            <a:r>
              <a:rPr lang="en-US" sz="4000"/>
              <a:t>Left Figure shows that the model does have discriminatory skill. </a:t>
            </a:r>
          </a:p>
          <a:p>
            <a:pPr marL="0" indent="0">
              <a:buFontTx/>
              <a:buNone/>
            </a:pPr>
            <a:r>
              <a:rPr lang="en-US" sz="4000"/>
              <a:t>- The ROC curve is well above the random line, and the AUC is 0.837, so the model is learning useful spatial–temporal information from Sentinel-2 and discharge history.</a:t>
            </a:r>
          </a:p>
          <a:p>
            <a:pPr>
              <a:buNone/>
            </a:pPr>
            <a:endParaRPr lang="en-US" sz="4000"/>
          </a:p>
          <a:p>
            <a:pPr>
              <a:buNone/>
            </a:pPr>
            <a:r>
              <a:rPr lang="en-US" sz="4000"/>
              <a:t>Right Figure 10 tells us how that skill translates operationally. At the optimized threshold, the model detected 185 out of 314 actual bloom cases, which gives a recall of about 59%. </a:t>
            </a:r>
          </a:p>
          <a:p>
            <a:pPr>
              <a:buNone/>
            </a:pPr>
            <a:r>
              <a:rPr lang="en-US" sz="4000"/>
              <a:t>- That is useful for screening because it means the model catches many potential bloom-like conditions.</a:t>
            </a:r>
          </a:p>
          <a:p>
            <a:pPr>
              <a:buNone/>
            </a:pPr>
            <a:r>
              <a:rPr lang="en-US" sz="4000"/>
              <a:t>- The problem is precision. The model also produced 1,764 false alarms, so only about 9.5% of its bloom alerts were actual bloom cases. </a:t>
            </a:r>
          </a:p>
          <a:p>
            <a:pPr>
              <a:buNone/>
            </a:pPr>
            <a:r>
              <a:rPr lang="en-US" sz="4000"/>
              <a:t>- In other words, this is not a model you would use to automatically declare a bloom.</a:t>
            </a:r>
          </a:p>
          <a:p>
            <a:pPr>
              <a:buNone/>
            </a:pPr>
            <a:endParaRPr lang="en-US" sz="4000"/>
          </a:p>
          <a:p>
            <a:pPr>
              <a:buNone/>
            </a:pPr>
            <a:r>
              <a:rPr lang="en-US" sz="4000"/>
              <a:t>The right interpretation is that ConvLSTM is a conservative screening tool. </a:t>
            </a:r>
          </a:p>
          <a:p>
            <a:pPr marL="0" indent="0">
              <a:buFontTx/>
              <a:buNone/>
            </a:pPr>
            <a:r>
              <a:rPr lang="en-US" sz="4000"/>
              <a:t>- It helps narrow the search space and point managers toward times and places where additional monitoring may be warranted. </a:t>
            </a:r>
          </a:p>
          <a:p>
            <a:pPr marL="0" indent="0">
              <a:buFontTx/>
              <a:buNone/>
            </a:pPr>
            <a:r>
              <a:rPr lang="en-US" sz="4000"/>
              <a:t>- But it still needs human judgment, field observations, and follow-up verification.”</a:t>
            </a:r>
          </a:p>
          <a:p>
            <a:pPr>
              <a:buNone/>
            </a:pPr>
            <a:r>
              <a:rPr lang="en-US" sz="4000"/>
              <a:t>So, the takeaway is: the model sees useful spatial–temporal risk patterns, </a:t>
            </a:r>
          </a:p>
          <a:p>
            <a:pPr>
              <a:buNone/>
            </a:pPr>
            <a:r>
              <a:rPr lang="en-US" sz="4000"/>
              <a:t>but responsible use means treating its output as an early screening signal, not a final decision.</a:t>
            </a:r>
          </a:p>
        </p:txBody>
      </p:sp>
      <p:sp>
        <p:nvSpPr>
          <p:cNvPr id="4" name="Slide Number Placeholder 3">
            <a:extLst>
              <a:ext uri="{FF2B5EF4-FFF2-40B4-BE49-F238E27FC236}">
                <a16:creationId xmlns:a16="http://schemas.microsoft.com/office/drawing/2014/main" id="{C8E273AE-78B4-AAA9-9E84-DD11D47341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084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50E08-B602-6F2E-CE36-96A8C5CEFA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3BA19-92A2-D330-B3EC-24D2F31D5B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024945-28D6-CCFE-F811-F0B3B2733107}"/>
              </a:ext>
            </a:extLst>
          </p:cNvPr>
          <p:cNvSpPr>
            <a:spLocks noGrp="1"/>
          </p:cNvSpPr>
          <p:nvPr>
            <p:ph type="body" idx="1"/>
          </p:nvPr>
        </p:nvSpPr>
        <p:spPr/>
        <p:txBody>
          <a:bodyPr/>
          <a:lstStyle/>
          <a:p>
            <a:r>
              <a:rPr lang="en-US" b="0"/>
              <a:t>Human-centered AI is not just about better algorithms; </a:t>
            </a:r>
          </a:p>
          <a:p>
            <a:r>
              <a:rPr lang="en-US" b="0"/>
              <a:t>It is about designing tools that help people make water decisions under uncertainty.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Human-centered AI asks: Who uses data? Who is affected? What uncertainty remains and how to communicate uncertainty </a:t>
            </a:r>
          </a:p>
        </p:txBody>
      </p:sp>
      <p:sp>
        <p:nvSpPr>
          <p:cNvPr id="4" name="Slide Number Placeholder 3">
            <a:extLst>
              <a:ext uri="{FF2B5EF4-FFF2-40B4-BE49-F238E27FC236}">
                <a16:creationId xmlns:a16="http://schemas.microsoft.com/office/drawing/2014/main" id="{6CBBFF9C-E772-E220-6020-555574A0FF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BA340-23B2-4782-A2E1-0461E71876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215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r>
              <a:rPr lang="en-US" sz="1200" b="0" i="0" u="none" strike="noStrike" baseline="0">
                <a:latin typeface="CIDFont+F4"/>
              </a:rPr>
              <a:t>Quantifying the impacts of climate change on surface-groundwater interactions, groundwater resources, water quality in terms of salinity (</a:t>
            </a:r>
            <a:r>
              <a:rPr lang="en-US" sz="1200" b="0" i="0" u="none" strike="noStrike" baseline="0">
                <a:solidFill>
                  <a:srgbClr val="00B0F0"/>
                </a:solidFill>
                <a:highlight>
                  <a:srgbClr val="FFFF00"/>
                </a:highlight>
                <a:latin typeface="CIDFont+F4"/>
              </a:rPr>
              <a:t>undergoing</a:t>
            </a:r>
            <a:r>
              <a:rPr lang="en-US" sz="1200" b="0" i="0" u="none" strike="noStrike" baseline="0">
                <a:latin typeface="CIDFont+F4"/>
              </a:rPr>
              <a:t>). This is particularly related to the changing rainfall pattern and SLR rise under different scenarios</a:t>
            </a:r>
          </a:p>
          <a:p>
            <a:pPr marL="285750" indent="-285750" algn="l">
              <a:buFont typeface="Arial" panose="020B0604020202020204" pitchFamily="34" charset="0"/>
              <a:buChar char="•"/>
            </a:pPr>
            <a:r>
              <a:rPr lang="en-US" sz="1200" b="0" i="0" u="none" strike="noStrike" baseline="0">
                <a:latin typeface="CIDFont+F4"/>
              </a:rPr>
              <a:t>Collaborating with stakeholders to evaluate nature-based infrastructure for mitigation and adaptation solutions (Next step). This could be at local or regional scale (any suggestion on this would be also appreciated)</a:t>
            </a:r>
          </a:p>
          <a:p>
            <a:pPr marL="285750" indent="-285750" algn="l">
              <a:buFont typeface="Arial" panose="020B0604020202020204" pitchFamily="34" charset="0"/>
              <a:buChar char="•"/>
            </a:pPr>
            <a:r>
              <a:rPr lang="en-US" sz="1200" b="0" i="0" u="none" strike="noStrike" baseline="0">
                <a:latin typeface="CIDFont+F4"/>
              </a:rPr>
              <a:t>Conducting outreach campaigns to increase community awareness about the resilience of groundwater resources in South Florida (using different outlet medias).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a:latin typeface="CIDFont+F4"/>
              </a:rPr>
              <a:t>Developing a user-friendly web-based platform to provide stakeholders with access to project data, supporting decision-making and community engagement. This helps to the goal of making data FAIR: Findable, Accessible, Interoperable, and Reusable</a:t>
            </a:r>
          </a:p>
          <a:p>
            <a:endParaRPr lang="en-US"/>
          </a:p>
        </p:txBody>
      </p:sp>
      <p:sp>
        <p:nvSpPr>
          <p:cNvPr id="4" name="Slide Number Placeholder 3"/>
          <p:cNvSpPr>
            <a:spLocks noGrp="1"/>
          </p:cNvSpPr>
          <p:nvPr>
            <p:ph type="sldNum" sz="quarter" idx="5"/>
          </p:nvPr>
        </p:nvSpPr>
        <p:spPr/>
        <p:txBody>
          <a:bodyPr/>
          <a:lstStyle/>
          <a:p>
            <a:fld id="{88F0E492-BAC1-4929-9411-AD4DBAE36151}" type="slidenum">
              <a:rPr lang="en-US" smtClean="0"/>
              <a:t>23</a:t>
            </a:fld>
            <a:endParaRPr lang="en-US"/>
          </a:p>
        </p:txBody>
      </p:sp>
    </p:spTree>
    <p:extLst>
      <p:ext uri="{BB962C8B-B14F-4D97-AF65-F5344CB8AC3E}">
        <p14:creationId xmlns:p14="http://schemas.microsoft.com/office/powerpoint/2010/main" val="1945465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a:solidFill>
                  <a:srgbClr val="0070C0"/>
                </a:solidFill>
                <a:latin typeface="Univers 57 Condensed"/>
              </a:rPr>
              <a:t>Conceptual model of the hydrologic system of the Biscayne and Southern Everglades Coastal Transport (BISECT) model (Swain  et al., 20219)</a:t>
            </a:r>
          </a:p>
          <a:p>
            <a:endParaRPr lang="en-US"/>
          </a:p>
        </p:txBody>
      </p:sp>
      <p:sp>
        <p:nvSpPr>
          <p:cNvPr id="4" name="Slide Number Placeholder 3"/>
          <p:cNvSpPr>
            <a:spLocks noGrp="1"/>
          </p:cNvSpPr>
          <p:nvPr>
            <p:ph type="sldNum" sz="quarter" idx="5"/>
          </p:nvPr>
        </p:nvSpPr>
        <p:spPr/>
        <p:txBody>
          <a:bodyPr/>
          <a:lstStyle/>
          <a:p>
            <a:fld id="{88F0E492-BAC1-4929-9411-AD4DBAE36151}" type="slidenum">
              <a:rPr lang="en-US" smtClean="0"/>
              <a:t>24</a:t>
            </a:fld>
            <a:endParaRPr lang="en-US"/>
          </a:p>
        </p:txBody>
      </p:sp>
    </p:spTree>
    <p:extLst>
      <p:ext uri="{BB962C8B-B14F-4D97-AF65-F5344CB8AC3E}">
        <p14:creationId xmlns:p14="http://schemas.microsoft.com/office/powerpoint/2010/main" val="1005587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BB535-CA9F-C128-BED3-FCDDBBA1E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8FE3D-6B35-73C0-8A40-BE9F1E4AB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E87FD6-12B8-44EB-D82D-ABBBD437C1C0}"/>
              </a:ext>
            </a:extLst>
          </p:cNvPr>
          <p:cNvSpPr>
            <a:spLocks noGrp="1"/>
          </p:cNvSpPr>
          <p:nvPr>
            <p:ph type="body" idx="1"/>
          </p:nvPr>
        </p:nvSpPr>
        <p:spPr/>
        <p:txBody>
          <a:bodyPr/>
          <a:lstStyle/>
          <a:p>
            <a:r>
              <a:rPr lang="en-US"/>
              <a:t>NetCDF data</a:t>
            </a:r>
          </a:p>
          <a:p>
            <a:endParaRPr lang="en-US"/>
          </a:p>
          <a:p>
            <a:r>
              <a:rPr lang="en-US"/>
              <a:t>Intergovernmental Panel on Climate Change (IPCC) Sixth Assessment Report (AR6)</a:t>
            </a:r>
          </a:p>
          <a:p>
            <a:endParaRPr lang="en-US"/>
          </a:p>
          <a:p>
            <a:pPr marL="0" indent="0" algn="l">
              <a:lnSpc>
                <a:spcPts val="2850"/>
              </a:lnSpc>
              <a:buNone/>
            </a:pPr>
            <a:r>
              <a:rPr lang="en-US" sz="1200">
                <a:solidFill>
                  <a:srgbClr val="002060"/>
                </a:solidFill>
                <a:latin typeface="Funnel Sans" pitchFamily="34" charset="0"/>
                <a:ea typeface="Funnel Sans" pitchFamily="34" charset="-122"/>
                <a:cs typeface="Funnel Sans" pitchFamily="34" charset="-120"/>
              </a:rPr>
              <a:t>Downscaled CMIP6 climate projections</a:t>
            </a:r>
          </a:p>
          <a:p>
            <a:pPr marL="285750" indent="-285750">
              <a:lnSpc>
                <a:spcPts val="2850"/>
              </a:lnSpc>
              <a:buFont typeface="Arial" panose="020B0604020202020204" pitchFamily="34" charset="0"/>
              <a:buChar char="•"/>
            </a:pPr>
            <a:r>
              <a:rPr lang="en-US" sz="1200">
                <a:solidFill>
                  <a:srgbClr val="52586B"/>
                </a:solidFill>
                <a:latin typeface="Funnel Sans" pitchFamily="34" charset="0"/>
                <a:ea typeface="Funnel Sans" pitchFamily="34" charset="-122"/>
                <a:cs typeface="Funnel Sans" pitchFamily="34" charset="-120"/>
              </a:rPr>
              <a:t>SSP2-4.5 and SSP5-8.5 scenarios</a:t>
            </a:r>
          </a:p>
          <a:p>
            <a:pPr marL="285750" indent="-285750">
              <a:lnSpc>
                <a:spcPts val="2850"/>
              </a:lnSpc>
              <a:buFont typeface="Arial" panose="020B0604020202020204" pitchFamily="34" charset="0"/>
              <a:buChar char="•"/>
            </a:pPr>
            <a:r>
              <a:rPr lang="en-US"/>
              <a:t>NASA projections</a:t>
            </a:r>
          </a:p>
          <a:p>
            <a:endParaRPr lang="en-US"/>
          </a:p>
          <a:p>
            <a:endParaRPr lang="en-US"/>
          </a:p>
          <a:p>
            <a:pPr>
              <a:lnSpc>
                <a:spcPct val="150000"/>
              </a:lnSpc>
              <a:buNone/>
            </a:pPr>
            <a:r>
              <a:rPr lang="en-US" b="1">
                <a:latin typeface="Funnel Sans" panose="020B0604020202020204" charset="0"/>
              </a:rPr>
              <a:t>Temporal Coverage</a:t>
            </a:r>
            <a:endParaRPr lang="en-US">
              <a:latin typeface="Funnel Sans" panose="020B0604020202020204" charset="0"/>
            </a:endParaRPr>
          </a:p>
          <a:p>
            <a:pPr marL="285750" indent="-285750">
              <a:lnSpc>
                <a:spcPct val="150000"/>
              </a:lnSpc>
              <a:buFont typeface="Wingdings" panose="05000000000000000000" pitchFamily="2" charset="2"/>
              <a:buChar char="§"/>
            </a:pPr>
            <a:r>
              <a:rPr lang="en-US">
                <a:latin typeface="Funnel Sans" panose="020B0604020202020204" charset="0"/>
              </a:rPr>
              <a:t>Baseline: 2011–2019</a:t>
            </a:r>
          </a:p>
          <a:p>
            <a:pPr marL="285750" indent="-285750">
              <a:lnSpc>
                <a:spcPct val="150000"/>
              </a:lnSpc>
              <a:buFont typeface="Wingdings" panose="05000000000000000000" pitchFamily="2" charset="2"/>
              <a:buChar char="§"/>
            </a:pPr>
            <a:r>
              <a:rPr lang="en-US">
                <a:latin typeface="Funnel Sans" panose="020B0604020202020204" charset="0"/>
              </a:rPr>
              <a:t>Near-future: 2051–2059</a:t>
            </a:r>
          </a:p>
          <a:p>
            <a:pPr marL="285750" indent="-285750">
              <a:lnSpc>
                <a:spcPct val="150000"/>
              </a:lnSpc>
              <a:buFont typeface="Wingdings" panose="05000000000000000000" pitchFamily="2" charset="2"/>
              <a:buChar char="§"/>
            </a:pPr>
            <a:r>
              <a:rPr lang="en-US">
                <a:latin typeface="Funnel Sans" panose="020B0604020202020204" charset="0"/>
              </a:rPr>
              <a:t>Far-future: 2091–2099</a:t>
            </a:r>
          </a:p>
          <a:p>
            <a:endParaRPr lang="en-US"/>
          </a:p>
        </p:txBody>
      </p:sp>
      <p:sp>
        <p:nvSpPr>
          <p:cNvPr id="4" name="Slide Number Placeholder 3">
            <a:extLst>
              <a:ext uri="{FF2B5EF4-FFF2-40B4-BE49-F238E27FC236}">
                <a16:creationId xmlns:a16="http://schemas.microsoft.com/office/drawing/2014/main" id="{9BBF0397-6C9E-5CA3-37C0-F6EFB90BC74D}"/>
              </a:ext>
            </a:extLst>
          </p:cNvPr>
          <p:cNvSpPr>
            <a:spLocks noGrp="1"/>
          </p:cNvSpPr>
          <p:nvPr>
            <p:ph type="sldNum" sz="quarter" idx="5"/>
          </p:nvPr>
        </p:nvSpPr>
        <p:spPr/>
        <p:txBody>
          <a:bodyPr/>
          <a:lstStyle/>
          <a:p>
            <a:fld id="{88F0E492-BAC1-4929-9411-AD4DBAE36151}" type="slidenum">
              <a:rPr lang="en-US" smtClean="0"/>
              <a:t>25</a:t>
            </a:fld>
            <a:endParaRPr lang="en-US"/>
          </a:p>
        </p:txBody>
      </p:sp>
    </p:spTree>
    <p:extLst>
      <p:ext uri="{BB962C8B-B14F-4D97-AF65-F5344CB8AC3E}">
        <p14:creationId xmlns:p14="http://schemas.microsoft.com/office/powerpoint/2010/main" val="3886803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B09DD-C0F5-376C-605C-C2DF89802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32D04-2EC7-E77F-1DDF-535BC813D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B916E-D080-DD8C-8A51-27A2443AFF35}"/>
              </a:ext>
            </a:extLst>
          </p:cNvPr>
          <p:cNvSpPr>
            <a:spLocks noGrp="1"/>
          </p:cNvSpPr>
          <p:nvPr>
            <p:ph type="body" idx="1"/>
          </p:nvPr>
        </p:nvSpPr>
        <p:spPr/>
        <p:txBody>
          <a:bodyPr/>
          <a:lstStyle/>
          <a:p>
            <a:r>
              <a:rPr lang="en-US"/>
              <a:t>Model Outputs (different data formats) </a:t>
            </a:r>
          </a:p>
          <a:p>
            <a:endParaRPr lang="en-US"/>
          </a:p>
        </p:txBody>
      </p:sp>
      <p:sp>
        <p:nvSpPr>
          <p:cNvPr id="4" name="Slide Number Placeholder 3">
            <a:extLst>
              <a:ext uri="{FF2B5EF4-FFF2-40B4-BE49-F238E27FC236}">
                <a16:creationId xmlns:a16="http://schemas.microsoft.com/office/drawing/2014/main" id="{949B86C0-869B-C188-C0AA-B741052AE692}"/>
              </a:ext>
            </a:extLst>
          </p:cNvPr>
          <p:cNvSpPr>
            <a:spLocks noGrp="1"/>
          </p:cNvSpPr>
          <p:nvPr>
            <p:ph type="sldNum" sz="quarter" idx="5"/>
          </p:nvPr>
        </p:nvSpPr>
        <p:spPr/>
        <p:txBody>
          <a:bodyPr/>
          <a:lstStyle/>
          <a:p>
            <a:fld id="{88F0E492-BAC1-4929-9411-AD4DBAE36151}" type="slidenum">
              <a:rPr lang="en-US" smtClean="0"/>
              <a:t>26</a:t>
            </a:fld>
            <a:endParaRPr lang="en-US"/>
          </a:p>
        </p:txBody>
      </p:sp>
    </p:spTree>
    <p:extLst>
      <p:ext uri="{BB962C8B-B14F-4D97-AF65-F5344CB8AC3E}">
        <p14:creationId xmlns:p14="http://schemas.microsoft.com/office/powerpoint/2010/main" val="2050255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F0E492-BAC1-4929-9411-AD4DBAE36151}" type="slidenum">
              <a:rPr lang="en-US" smtClean="0"/>
              <a:t>33</a:t>
            </a:fld>
            <a:endParaRPr lang="en-US"/>
          </a:p>
        </p:txBody>
      </p:sp>
    </p:spTree>
    <p:extLst>
      <p:ext uri="{BB962C8B-B14F-4D97-AF65-F5344CB8AC3E}">
        <p14:creationId xmlns:p14="http://schemas.microsoft.com/office/powerpoint/2010/main" val="3922070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F0E492-BAC1-4929-9411-AD4DBAE36151}" type="slidenum">
              <a:rPr lang="en-US" smtClean="0"/>
              <a:t>34</a:t>
            </a:fld>
            <a:endParaRPr lang="en-US"/>
          </a:p>
        </p:txBody>
      </p:sp>
    </p:spTree>
    <p:extLst>
      <p:ext uri="{BB962C8B-B14F-4D97-AF65-F5344CB8AC3E}">
        <p14:creationId xmlns:p14="http://schemas.microsoft.com/office/powerpoint/2010/main" val="155148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79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B0BC5-39AD-4E46-8D68-56E00211CB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42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a:ea typeface="SimSun" pitchFamily="2" charset="-122"/>
              </a:rPr>
              <a:t>What is red tides?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These are harmful algae blooms that occurs worldwide.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Red tide here in Florida is due to the increase of concertation of Karenia brevis, single-celled, marine dinoflagellate,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More importantly they produce potent neurotoxins collectively called brevetoxins, which cause stomach and neurological problems for marine organisms, seabirds and humans.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Talk about tourism and respiratory illnesses and shellfish poisoning here </a:t>
            </a:r>
          </a:p>
          <a:p>
            <a:pPr marL="0" indent="0">
              <a:buFont typeface="+mj-lt"/>
              <a:buNone/>
            </a:pPr>
            <a:endParaRPr lang="en-US" sz="1200" b="1">
              <a:ea typeface="SimSun" pitchFamily="2" charset="-122"/>
            </a:endParaRPr>
          </a:p>
          <a:p>
            <a:pPr marL="0" indent="0">
              <a:buFont typeface="+mj-lt"/>
              <a:buNone/>
            </a:pPr>
            <a:r>
              <a:rPr lang="en-US" sz="1200" b="1">
                <a:ea typeface="SimSun" pitchFamily="2" charset="-122"/>
              </a:rPr>
              <a:t>What causes red tides?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The exact factors of red tide are not well understood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Karenia brevis is a mixotrophic organism.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This means that Karenia brevis can assimilate inorganic and organic carbon using the combination of heterotrophic and autotrophic modes,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and because of these modes together, it is not limited by nutrients, but that does mean that nutrients are not important.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Because nutrients can be important for other phytoplankton groups that Karenia brevis from a complex ecology.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In that regard African Sahara dust is an important driver of red tide, which supply missing micronutrients such as iron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thought we might be able to use an ESM to study and project red tides in a changing climate due to these</a:t>
            </a:r>
            <a:r>
              <a:rPr lang="en-US" sz="1200" b="1"/>
              <a:t> global teleconnection </a:t>
            </a:r>
            <a:r>
              <a:rPr lang="en-US" sz="1200"/>
              <a:t>like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African Sahara Dust,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and Gulf stream.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The Current situation of red tides and HABs in general is fairly well understood.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As climate driven changes in marine ecosystems are becoming substantial, according to the IPCC report, HABs has increased in coastal areas since early1980s in response to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warming,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deoxygenation,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and eutrophication (the over-enrichment of water by nutrients (mainly nitrogen and phosphorus)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 few studies show increase in frequency of red tide blooms in the GoM since the mid-1990s.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But the one-million-dollar question that we are trying to answer: </a:t>
            </a:r>
            <a:r>
              <a:rPr lang="en-US" sz="1200"/>
              <a:t>how would red tides change with a changing climate?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This is in terms of red tide </a:t>
            </a:r>
            <a:r>
              <a:rPr lang="en-US" sz="1200" b="1">
                <a:solidFill>
                  <a:srgbClr val="FF0000"/>
                </a:solidFill>
              </a:rPr>
              <a:t>frequency</a:t>
            </a:r>
            <a:r>
              <a:rPr lang="en-US" sz="1200"/>
              <a:t>, </a:t>
            </a:r>
            <a:r>
              <a:rPr lang="en-US" sz="1200" b="1"/>
              <a:t>intensity</a:t>
            </a:r>
            <a:r>
              <a:rPr lang="en-US" sz="1200"/>
              <a:t>, and </a:t>
            </a:r>
            <a:r>
              <a:rPr lang="en-US" sz="1200" b="1"/>
              <a:t>toxicity</a:t>
            </a:r>
            <a:r>
              <a:rPr lang="en-US" sz="120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In the GoM will red tides become worth in South Florida, or it is going to </a:t>
            </a:r>
            <a:r>
              <a:rPr lang="en-US" sz="1200" b="1"/>
              <a:t>move to North Florida</a:t>
            </a:r>
            <a:r>
              <a:rPr lang="en-US" sz="1200"/>
              <a:t>, Louisiana, and Texas for example? We do not know.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Only very few studies have attempted to project red tides in a changing climate, which is an indication of the difficulty of this important task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So we thought about using an ESM for this challenging, but important task of projecting red tides and HABs in general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507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r>
              <a:rPr lang="en-US" sz="1200" b="1"/>
              <a:t>The idea of using an ESM</a:t>
            </a:r>
          </a:p>
          <a:p>
            <a:pPr marL="0" indent="0">
              <a:buFont typeface="+mj-lt"/>
              <a:buNone/>
            </a:pPr>
            <a:r>
              <a:rPr lang="en-US" sz="1200"/>
              <a:t>We thought we might be able to use an ESM to study and project red tides in a changing climate because red tides is </a:t>
            </a:r>
          </a:p>
          <a:p>
            <a:pPr marL="171450" indent="-171450">
              <a:buFont typeface="Arial" panose="020B0604020202020204" pitchFamily="34" charset="0"/>
              <a:buChar char="•"/>
            </a:pPr>
            <a:r>
              <a:rPr lang="en-US" sz="1200"/>
              <a:t>at the interface of everything (biosphere, geosphere, hydrosphere, and atmosphere) </a:t>
            </a:r>
          </a:p>
          <a:p>
            <a:pPr marL="171450" indent="-171450">
              <a:buFont typeface="Arial" panose="020B0604020202020204" pitchFamily="34" charset="0"/>
              <a:buChar char="•"/>
            </a:pPr>
            <a:r>
              <a:rPr lang="en-US" sz="1200"/>
              <a:t>with global teleconnection like African Sahara Dust, and Gulf stream. </a:t>
            </a:r>
          </a:p>
          <a:p>
            <a:pPr marL="0" indent="0">
              <a:buFont typeface="Arial" panose="020B0604020202020204" pitchFamily="34" charset="0"/>
              <a:buNone/>
            </a:pPr>
            <a:r>
              <a:rPr lang="en-US" sz="1200"/>
              <a:t>I will focus in this presentation on the Gulf stream impact on red tides. </a:t>
            </a:r>
          </a:p>
          <a:p>
            <a:pPr marL="0" indent="0">
              <a:buFont typeface="+mj-lt"/>
              <a:buNone/>
            </a:pPr>
            <a:endParaRPr lang="en-US" sz="1200"/>
          </a:p>
          <a:p>
            <a:pPr marL="0" indent="0">
              <a:buFont typeface="+mj-lt"/>
              <a:buNone/>
            </a:pPr>
            <a:r>
              <a:rPr lang="en-US" sz="1200" b="1"/>
              <a:t>Red tide modeling requires the simulation of </a:t>
            </a:r>
          </a:p>
          <a:p>
            <a:pPr marL="171450" indent="-171450">
              <a:buFont typeface="Arial" panose="020B0604020202020204" pitchFamily="34" charset="0"/>
              <a:buChar char="•"/>
            </a:pPr>
            <a:r>
              <a:rPr lang="en-US"/>
              <a:t>land to ocean nutrient and sediment transport, </a:t>
            </a:r>
          </a:p>
          <a:p>
            <a:pPr marL="171450" indent="-171450">
              <a:buFont typeface="Arial" panose="020B0604020202020204" pitchFamily="34" charset="0"/>
              <a:buChar char="•"/>
            </a:pPr>
            <a:r>
              <a:rPr lang="en-US"/>
              <a:t>African Sahara dust that supply micronutrients for other phytoplankton such as Trichodesmium</a:t>
            </a:r>
          </a:p>
          <a:p>
            <a:pPr marL="171450" indent="-171450">
              <a:buFont typeface="Arial" panose="020B0604020202020204" pitchFamily="34" charset="0"/>
              <a:buChar char="•"/>
            </a:pPr>
            <a:r>
              <a:rPr lang="en-US"/>
              <a:t>ocean biogeochemical reactions, </a:t>
            </a:r>
          </a:p>
          <a:p>
            <a:pPr marL="171450" indent="-171450">
              <a:buFont typeface="Arial" panose="020B0604020202020204" pitchFamily="34" charset="0"/>
              <a:buChar char="•"/>
            </a:pPr>
            <a:r>
              <a:rPr lang="en-US"/>
              <a:t>tropical cyclones as red tide is often observed after these events</a:t>
            </a:r>
          </a:p>
          <a:p>
            <a:pPr marL="171450" indent="-171450">
              <a:buFont typeface="Arial" panose="020B0604020202020204" pitchFamily="34" charset="0"/>
              <a:buChar char="•"/>
            </a:pPr>
            <a:r>
              <a:rPr lang="en-US"/>
              <a:t>wind speed and direction</a:t>
            </a:r>
            <a:r>
              <a:rPr lang="en-US" sz="1200"/>
              <a:t> as red tides general grows far off-shore and is transported near the coast by wind</a:t>
            </a:r>
          </a:p>
          <a:p>
            <a:pPr marL="171450" indent="-171450">
              <a:buFont typeface="Arial" panose="020B0604020202020204" pitchFamily="34" charset="0"/>
              <a:buChar char="•"/>
            </a:pPr>
            <a:r>
              <a:rPr lang="en-US" sz="1200"/>
              <a:t>Ocean current such as Loop Current that control upwelling that provides nutrients, and retention time required for the bloom to grow</a:t>
            </a:r>
          </a:p>
          <a:p>
            <a:pPr marL="0" indent="0">
              <a:buFont typeface="Arial" panose="020B0604020202020204" pitchFamily="34" charset="0"/>
              <a:buNone/>
            </a:pPr>
            <a:endParaRPr lang="en-US" sz="1200"/>
          </a:p>
          <a:p>
            <a:pPr marL="0" indent="0">
              <a:buFont typeface="Arial" panose="020B0604020202020204" pitchFamily="34" charset="0"/>
              <a:buNone/>
            </a:pPr>
            <a:r>
              <a:rPr lang="en-US" sz="1200" b="1"/>
              <a:t>Modeling red tide online with an ESM </a:t>
            </a:r>
            <a:r>
              <a:rPr lang="en-US" sz="1200"/>
              <a:t>can be possible in the future with the following CMIP phases</a:t>
            </a:r>
          </a:p>
          <a:p>
            <a:pPr marL="171450" indent="-171450">
              <a:buFont typeface="Arial" panose="020B0604020202020204" pitchFamily="34" charset="0"/>
              <a:buChar char="•"/>
            </a:pPr>
            <a:r>
              <a:rPr lang="en-US" sz="1200"/>
              <a:t>ESM would function as an ecosystem-based model for simulating red tides and other phytoplankton groups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Going beyond a global ocean circulation model or climate model that couples the ocean to the atmosphere, to an ESM with increased coupling and model fidelity by including more processes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Talk about E3SM, t</a:t>
            </a:r>
            <a:r>
              <a:rPr lang="en-US"/>
              <a:t>he ongoing development of EMS </a:t>
            </a:r>
            <a:r>
              <a:rPr lang="en-US" sz="1200"/>
              <a:t>is in the direction of coupling the atmosphere, biosphere, hydrosphere, geosphere, and human activities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Approaches for modeling red tide using an ESM</a:t>
            </a:r>
            <a:r>
              <a:rPr lang="en-US" sz="120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Beside using the EMS as an ecosystem-based model for simulating red tides online, which can be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Another approach is to use the outputs of an ESM as inputs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Inputs for mechanistic models (</a:t>
            </a:r>
            <a:r>
              <a:rPr lang="en-US" sz="1200" b="0" i="0" kern="1200">
                <a:solidFill>
                  <a:schemeClr val="tx1"/>
                </a:solidFill>
                <a:effectLst/>
                <a:latin typeface="+mn-lt"/>
                <a:ea typeface="+mn-ea"/>
                <a:cs typeface="+mn-cs"/>
              </a:rPr>
              <a:t>Lagrangian</a:t>
            </a:r>
            <a:r>
              <a:rPr lang="en-US" sz="1200" b="1" i="0" kern="1200">
                <a:solidFill>
                  <a:schemeClr val="tx1"/>
                </a:solidFill>
                <a:effectLst/>
                <a:latin typeface="+mn-lt"/>
                <a:ea typeface="+mn-ea"/>
                <a:cs typeface="+mn-cs"/>
              </a:rPr>
              <a:t> </a:t>
            </a:r>
            <a:r>
              <a:rPr lang="en-US" sz="1200"/>
              <a:t>or an individual-based model)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phenomenological model such as a machine learning model or statistical model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We need an ensemble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For this second approach of using the outputs of an ESM to develop a machine learning model for example,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need to develop an ensemble of models and for this tasks the HR-models of CMIP6 can be very useful in simulating regional phenomenon that are not possible with the SR-ESM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Allow me to show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64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Loop current </a:t>
            </a:r>
            <a:r>
              <a:rPr lang="en-US" sz="1200" b="0"/>
              <a:t>which is part of the gulf stream is a warm ocean current that circulate in the GoM.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HR-ESM can simulate LC, </a:t>
            </a:r>
            <a:r>
              <a:rPr lang="en-US" sz="1200" b="0"/>
              <a:t>and SR-ESM cannot: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HR-ESM with eddy-permitting grids, which can resolves mesoscale eddies can simulate the Loop Current  (do not require ocean eddy flux parameterization)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Versus LR-ESM with eddy closure (EC) grid with global parametrization of mesoscale eddies,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rather than explicitly resolving mesoscale eddies and boundary currents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a:solidFill>
                  <a:schemeClr val="tx1"/>
                </a:solidFill>
                <a:effectLst/>
                <a:latin typeface="+mn-lt"/>
                <a:ea typeface="+mn-ea"/>
                <a:cs typeface="+mn-cs"/>
              </a:rPr>
              <a:t>cannot to resolve the regional spatial phenomena of interest such as Loop Current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Why resolving and simulating Loop Current is important: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t>This is because Loop Current in the North position is a pre-request for red tides to occur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t>Allow me to show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96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a:t>Explain LC-S and LC-N and blooms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Explain LC-S no bloom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LC-N there can be bloom or no bloom </a:t>
            </a:r>
          </a:p>
          <a:p>
            <a:pPr algn="just">
              <a:lnSpc>
                <a:spcPct val="107000"/>
              </a:lnSpc>
              <a:spcBef>
                <a:spcPts val="0"/>
              </a:spcBef>
            </a:pPr>
            <a:endParaRPr lang="en-US"/>
          </a:p>
          <a:p>
            <a:pPr algn="just">
              <a:lnSpc>
                <a:spcPct val="107000"/>
              </a:lnSpc>
              <a:spcBef>
                <a:spcPts val="0"/>
              </a:spcBef>
            </a:pPr>
            <a:r>
              <a:rPr lang="en-US" b="1"/>
              <a:t>An ensemble that can reproduce the re-analysis data needs to be application specific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There are models than can reproduce SSH better than other models, but that is not a very useful metric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need a metric that is application specific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also need to use prior information: From prior information we know that SR-models with eddy closure cannot reproduce LC and we need MR/HR models with eddy resolving, we know this from literature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That is easy to figure out, and then for the remaining models we can do one of to things.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To make the ensemble application specific we need to do pre-screening </a:t>
            </a:r>
            <a:endParaRPr lang="en-US" sz="12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can do model weighting. For example, optimal model weighting will for the ensemble to fit the data by assigning a weight for each model, this has a big drawback as I will show you later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can also do subset selection to choose representative and/or skillful models, as I will show you next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We can also do weighting and subset selection together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Anyway, to do subset selection or to make model weighting meaningful, we need pre-screening as I will show you now</a:t>
            </a:r>
            <a:endParaRPr lang="en-US"/>
          </a:p>
          <a:p>
            <a:pPr algn="just">
              <a:lnSpc>
                <a:spcPct val="107000"/>
              </a:lnSpc>
              <a:spcBef>
                <a:spcPts val="0"/>
              </a:spcBef>
            </a:pPr>
            <a:endParaRPr lang="en-US"/>
          </a:p>
          <a:p>
            <a:pPr algn="just">
              <a:lnSpc>
                <a:spcPct val="107000"/>
              </a:lnSpc>
              <a:spcBef>
                <a:spcPts val="0"/>
              </a:spcBef>
            </a:pPr>
            <a:r>
              <a:rPr lang="en-US" b="1"/>
              <a:t>Additional information for Q&amp;A</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a:t>There are two views, weighting and subset selection: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In subset selection, a subset of models, which have better performance in a set of models, are selected as ensemble members.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Accordingly, a question that often arises in multi-model combination is whether the original set of models should be screened such that “poor” models are excluded before model combination?</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One argument is that combining all “robust” and “poor” models to form an ensemble is an intuitive solution that has advantage over subset selection that uses the best performing models</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Because while the “poor” model can be useless by itself, it is useful when combined with other models due to error cancellation</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Another justification is that no small set of models can represent the full range of possibilities</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a:t>On the other hand, it has been argued that the objective of subset selection is to create an ensemble of well chosen that will have the characteristics that reflect the full ensemble.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19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766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defRPr/>
            </a:pPr>
            <a:r>
              <a:rPr lang="en-US" sz="1200">
                <a:latin typeface="Verdana" pitchFamily="34" charset="0"/>
                <a:ea typeface="Verdana" pitchFamily="34" charset="0"/>
                <a:cs typeface="Verdana" pitchFamily="34" charset="0"/>
              </a:rPr>
              <a:t>Random Forest classifier trained on weekly environmental data (1993–2018); tested on independent years (2019–2024).</a:t>
            </a:r>
          </a:p>
          <a:p>
            <a:pPr marL="0" indent="0">
              <a:buFont typeface="Arial" panose="020B0604020202020204" pitchFamily="34" charset="0"/>
              <a:buNone/>
              <a:defRPr/>
            </a:pPr>
            <a:r>
              <a:rPr lang="en-US" sz="1200">
                <a:latin typeface="Verdana" pitchFamily="34" charset="0"/>
                <a:ea typeface="Verdana" pitchFamily="34" charset="0"/>
                <a:cs typeface="Verdana" pitchFamily="34" charset="0"/>
              </a:rPr>
              <a:t>Classified bloom vs. no-bloom using the ≥100,000 cells/L threshold.</a:t>
            </a:r>
          </a:p>
          <a:p>
            <a:pPr marL="0" indent="0">
              <a:buFont typeface="Arial" panose="020B0604020202020204" pitchFamily="34" charset="0"/>
              <a:buNone/>
              <a:defRPr/>
            </a:pPr>
            <a:r>
              <a:rPr lang="en-US" sz="1200">
                <a:latin typeface="Verdana" pitchFamily="34" charset="0"/>
                <a:ea typeface="Verdana" pitchFamily="34" charset="0"/>
                <a:cs typeface="Verdana" pitchFamily="34" charset="0"/>
              </a:rPr>
              <a:t>Included lagged K. brevis counts, Peace River discharge, TN/TP, wind, salinity, temperature, and detrended SSH anomalies.</a:t>
            </a:r>
          </a:p>
          <a:p>
            <a:pPr marL="0" indent="0">
              <a:buFont typeface="Arial" panose="020B0604020202020204" pitchFamily="34" charset="0"/>
              <a:buNone/>
              <a:defRPr/>
            </a:pPr>
            <a:endParaRPr lang="en-US" sz="1200">
              <a:latin typeface="Verdana" pitchFamily="34" charset="0"/>
              <a:ea typeface="Verdana" pitchFamily="34" charset="0"/>
              <a:cs typeface="Verdana" pitchFamily="34" charset="0"/>
            </a:endParaRPr>
          </a:p>
          <a:p>
            <a:r>
              <a:rPr lang="en-US" sz="1200" b="0" i="0" kern="1200">
                <a:solidFill>
                  <a:schemeClr val="tx1"/>
                </a:solidFill>
                <a:effectLst/>
                <a:latin typeface="+mn-lt"/>
                <a:ea typeface="+mn-ea"/>
                <a:cs typeface="+mn-cs"/>
              </a:rPr>
              <a:t>When additional bloom observations are available, bloom detection improves, increasing true positive classifications from 60 to 69 and reducing false negatives from 20 to 18. </a:t>
            </a:r>
          </a:p>
          <a:p>
            <a:r>
              <a:rPr lang="en-US" sz="1200" b="0" i="0" kern="1200">
                <a:solidFill>
                  <a:schemeClr val="tx1"/>
                </a:solidFill>
                <a:effectLst/>
                <a:latin typeface="+mn-lt"/>
                <a:ea typeface="+mn-ea"/>
                <a:cs typeface="+mn-cs"/>
              </a:rPr>
              <a:t>Correspondingly, bloom recall increases from 75% to 79%, and balanced accuracy improves from 85.5% to 87.6%, demonstrating enhanced sensitivity to bloom conditions without increasing false alarms.</a:t>
            </a:r>
          </a:p>
          <a:p>
            <a:endParaRPr lang="en-US" sz="1200">
              <a:latin typeface="Verdana" pitchFamily="34" charset="0"/>
              <a:ea typeface="Verdana" pitchFamily="34" charset="0"/>
              <a:cs typeface="Verdana" pitchFamily="34" charset="0"/>
            </a:endParaRPr>
          </a:p>
          <a:p>
            <a:pPr marL="171450" indent="-171450">
              <a:buFont typeface="Arial" panose="020B0604020202020204" pitchFamily="34" charset="0"/>
              <a:buChar char="•"/>
              <a:defRPr/>
            </a:pPr>
            <a:r>
              <a:rPr lang="en-US" sz="1200">
                <a:latin typeface="Verdana" pitchFamily="34" charset="0"/>
                <a:ea typeface="Verdana" pitchFamily="34" charset="0"/>
                <a:cs typeface="Verdana" pitchFamily="34" charset="0"/>
              </a:rPr>
              <a:t>Most influential: Current + lagged K. brevis counts, Peace River discharge (4-week average) , and TN/TP loading</a:t>
            </a:r>
          </a:p>
          <a:p>
            <a:pPr marL="171450" indent="-171450">
              <a:buFont typeface="Arial" panose="020B0604020202020204" pitchFamily="34" charset="0"/>
              <a:buChar char="•"/>
              <a:defRPr/>
            </a:pPr>
            <a:r>
              <a:rPr lang="en-US" sz="1200">
                <a:latin typeface="Verdana" pitchFamily="34" charset="0"/>
                <a:ea typeface="Verdana" pitchFamily="34" charset="0"/>
                <a:cs typeface="Verdana" pitchFamily="34" charset="0"/>
              </a:rPr>
              <a:t>Moderate influence: Sea surface height anomalies (Loop Current signal)</a:t>
            </a:r>
          </a:p>
          <a:p>
            <a:pPr marL="171450" indent="-171450">
              <a:buFont typeface="Arial" panose="020B0604020202020204" pitchFamily="34" charset="0"/>
              <a:buChar char="•"/>
              <a:defRPr/>
            </a:pPr>
            <a:r>
              <a:rPr lang="en-US" sz="1200">
                <a:latin typeface="Verdana" pitchFamily="34" charset="0"/>
                <a:ea typeface="Verdana" pitchFamily="34" charset="0"/>
                <a:cs typeface="Verdana" pitchFamily="34" charset="0"/>
              </a:rPr>
              <a:t>Secondary: Wind, salinity, water temperature</a:t>
            </a:r>
          </a:p>
          <a:p>
            <a:pPr marL="171450" indent="-171450">
              <a:buFont typeface="Arial" panose="020B0604020202020204" pitchFamily="34" charset="0"/>
              <a:buChar char="•"/>
              <a:defRPr/>
            </a:pPr>
            <a:r>
              <a:rPr lang="en-US" sz="1200">
                <a:latin typeface="Verdana" pitchFamily="34" charset="0"/>
                <a:ea typeface="Verdana" pitchFamily="34" charset="0"/>
                <a:cs typeface="Verdana" pitchFamily="34" charset="0"/>
              </a:rPr>
              <a:t>Bloom probability increases with moderate discharge and nutrient levels, then plateaus.</a:t>
            </a:r>
          </a:p>
          <a:p>
            <a:pPr marL="171450" indent="-171450">
              <a:buFont typeface="Arial" panose="020B0604020202020204" pitchFamily="34" charset="0"/>
              <a:buChar char="•"/>
              <a:defRPr/>
            </a:pPr>
            <a:r>
              <a:rPr lang="en-US" sz="1200">
                <a:latin typeface="Verdana" pitchFamily="34" charset="0"/>
                <a:ea typeface="Verdana" pitchFamily="34" charset="0"/>
                <a:cs typeface="Verdana" pitchFamily="34" charset="0"/>
              </a:rPr>
              <a:t>Highlights the role of episodic freshwater–nutrient pulses in bloom development.</a:t>
            </a:r>
          </a:p>
          <a:p>
            <a:endParaRPr lang="en-US" sz="120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72F06-F6ED-43C1-A86D-15B5F2AFDE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3891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53413-5566-7B13-3A6D-F392FECBDD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502D34-8271-24BF-98FF-8E54C8596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2B1A41-6958-562E-4E52-45B7A2E06161}"/>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84953FA0-6BB9-8B9E-9989-4FE6CCB0FC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193E4-0581-C756-6EFD-F690092D80A4}"/>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2676517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C5D5-6479-1EC9-8BEC-5D0A098E68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6FD9BC-0223-03AC-2053-DC4D41AFED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A6AA6-1F83-5884-5A27-2ABB3F34E8E2}"/>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90AA14FD-F498-5A81-2C9F-3CD997D6CB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0C227-E22B-6FE7-AB22-6DE4520D5CCD}"/>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3097399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72F0EB-108F-1CEE-C238-E50634901C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FA24BD-3BA2-579E-176E-11A25ACCA7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53D030-0118-992E-80AA-D424A4BD9CF6}"/>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9320C176-5BE6-1DF6-E1EE-F13EB43025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EEB6A-CAB9-D121-8919-AA4E5CA3DD00}"/>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594700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E693-AA9B-4D68-BCB2-ED826B0A80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3FDB76-2F5A-45A3-8C0D-1948FE7291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58FE78-2F0C-4F8D-B8C8-18207C233650}"/>
              </a:ext>
            </a:extLst>
          </p:cNvPr>
          <p:cNvSpPr>
            <a:spLocks noGrp="1"/>
          </p:cNvSpPr>
          <p:nvPr>
            <p:ph type="dt" sz="half" idx="10"/>
          </p:nvPr>
        </p:nvSpPr>
        <p:spPr/>
        <p:txBody>
          <a:bodyPr/>
          <a:lstStyle/>
          <a:p>
            <a:fld id="{34F01E4C-A38C-41D3-9E4D-7A5ED0A4AEB4}" type="datetime1">
              <a:rPr lang="en-US" smtClean="0"/>
              <a:t>8/28/2026</a:t>
            </a:fld>
            <a:endParaRPr lang="en-US"/>
          </a:p>
        </p:txBody>
      </p:sp>
      <p:sp>
        <p:nvSpPr>
          <p:cNvPr id="5" name="Footer Placeholder 4">
            <a:extLst>
              <a:ext uri="{FF2B5EF4-FFF2-40B4-BE49-F238E27FC236}">
                <a16:creationId xmlns:a16="http://schemas.microsoft.com/office/drawing/2014/main" id="{9E47BB48-A21A-471C-8733-CAEBF86451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EE9399-9734-4F92-AC74-3521E1508946}"/>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2782086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D75D8-B692-4BC8-A966-BAF68F74BE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896898-EBC1-41A4-AC52-E6A10AC90E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98A23A-DDB4-46CC-825B-E7855CD28AE7}"/>
              </a:ext>
            </a:extLst>
          </p:cNvPr>
          <p:cNvSpPr>
            <a:spLocks noGrp="1"/>
          </p:cNvSpPr>
          <p:nvPr>
            <p:ph type="dt" sz="half" idx="10"/>
          </p:nvPr>
        </p:nvSpPr>
        <p:spPr/>
        <p:txBody>
          <a:bodyPr/>
          <a:lstStyle/>
          <a:p>
            <a:fld id="{FF98B677-2FFC-411C-B8F4-FA205D7DCB34}" type="datetime1">
              <a:rPr lang="en-US" smtClean="0"/>
              <a:t>8/28/2026</a:t>
            </a:fld>
            <a:endParaRPr lang="en-US"/>
          </a:p>
        </p:txBody>
      </p:sp>
      <p:sp>
        <p:nvSpPr>
          <p:cNvPr id="5" name="Footer Placeholder 4">
            <a:extLst>
              <a:ext uri="{FF2B5EF4-FFF2-40B4-BE49-F238E27FC236}">
                <a16:creationId xmlns:a16="http://schemas.microsoft.com/office/drawing/2014/main" id="{6C594D40-D64A-449C-89E9-2C1B8655F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4BB96-3003-43CF-ABCB-0378F7E5A54C}"/>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897197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4B3BA-0C63-485F-9E3D-45FD4D14AA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3B115C-9747-4897-96EE-45687C88F9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5FE5C0-D014-4478-BC5E-54A3BC40AA01}"/>
              </a:ext>
            </a:extLst>
          </p:cNvPr>
          <p:cNvSpPr>
            <a:spLocks noGrp="1"/>
          </p:cNvSpPr>
          <p:nvPr>
            <p:ph type="dt" sz="half" idx="10"/>
          </p:nvPr>
        </p:nvSpPr>
        <p:spPr/>
        <p:txBody>
          <a:bodyPr/>
          <a:lstStyle/>
          <a:p>
            <a:fld id="{90A9D900-7D08-4F8C-B2AD-FFFA5DA5A10B}" type="datetime1">
              <a:rPr lang="en-US" smtClean="0"/>
              <a:t>8/28/2026</a:t>
            </a:fld>
            <a:endParaRPr lang="en-US"/>
          </a:p>
        </p:txBody>
      </p:sp>
      <p:sp>
        <p:nvSpPr>
          <p:cNvPr id="5" name="Footer Placeholder 4">
            <a:extLst>
              <a:ext uri="{FF2B5EF4-FFF2-40B4-BE49-F238E27FC236}">
                <a16:creationId xmlns:a16="http://schemas.microsoft.com/office/drawing/2014/main" id="{7B6EEDE3-D005-4078-A1AE-A645D23E3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A21DDE-7B5C-4675-9C93-4AAF89995EA3}"/>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594745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2F62E-8134-46E3-96FA-45909E46DA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28A5D0-5729-40DE-9A30-95DABCBEBF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4AE395-FEC8-4298-A1AB-BE208F18AB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B979F3-509D-412C-99A6-E38A4A3863EE}"/>
              </a:ext>
            </a:extLst>
          </p:cNvPr>
          <p:cNvSpPr>
            <a:spLocks noGrp="1"/>
          </p:cNvSpPr>
          <p:nvPr>
            <p:ph type="dt" sz="half" idx="10"/>
          </p:nvPr>
        </p:nvSpPr>
        <p:spPr/>
        <p:txBody>
          <a:bodyPr/>
          <a:lstStyle/>
          <a:p>
            <a:fld id="{421B15AA-2EEE-4FDF-BEE5-A8B86EC9BAF5}" type="datetime1">
              <a:rPr lang="en-US" smtClean="0"/>
              <a:t>8/28/2026</a:t>
            </a:fld>
            <a:endParaRPr lang="en-US"/>
          </a:p>
        </p:txBody>
      </p:sp>
      <p:sp>
        <p:nvSpPr>
          <p:cNvPr id="6" name="Footer Placeholder 5">
            <a:extLst>
              <a:ext uri="{FF2B5EF4-FFF2-40B4-BE49-F238E27FC236}">
                <a16:creationId xmlns:a16="http://schemas.microsoft.com/office/drawing/2014/main" id="{DFB2CAD4-E395-4D4C-B695-8FC06981E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213F91-4305-4E23-B463-4752E5552993}"/>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1335174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9796-18E9-42BD-B1EB-3F79E837F7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3B7A0E-25DA-4704-BC8E-98532D051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7B146A-3BC7-4DFB-93B8-52752C06F2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56AB3C-ACEA-432C-A17A-F5E5D6E4C8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5ED9CD-24B7-466A-A5B7-E9F205038E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2028D6-4EB6-475F-9624-70DFF1D7D129}"/>
              </a:ext>
            </a:extLst>
          </p:cNvPr>
          <p:cNvSpPr>
            <a:spLocks noGrp="1"/>
          </p:cNvSpPr>
          <p:nvPr>
            <p:ph type="dt" sz="half" idx="10"/>
          </p:nvPr>
        </p:nvSpPr>
        <p:spPr/>
        <p:txBody>
          <a:bodyPr/>
          <a:lstStyle/>
          <a:p>
            <a:fld id="{1FA51F2B-BC47-465B-B8F3-2D564F0AE03A}" type="datetime1">
              <a:rPr lang="en-US" smtClean="0"/>
              <a:t>8/28/2026</a:t>
            </a:fld>
            <a:endParaRPr lang="en-US"/>
          </a:p>
        </p:txBody>
      </p:sp>
      <p:sp>
        <p:nvSpPr>
          <p:cNvPr id="8" name="Footer Placeholder 7">
            <a:extLst>
              <a:ext uri="{FF2B5EF4-FFF2-40B4-BE49-F238E27FC236}">
                <a16:creationId xmlns:a16="http://schemas.microsoft.com/office/drawing/2014/main" id="{0210C831-2E64-4E18-8966-2776A4310D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BF2106-8DCB-4D97-8C74-06B679C0C2CE}"/>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606272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D3DB3-3A07-449E-98ED-5593E9C299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7E2E70-DC04-4D02-B3B9-865602A33288}"/>
              </a:ext>
            </a:extLst>
          </p:cNvPr>
          <p:cNvSpPr>
            <a:spLocks noGrp="1"/>
          </p:cNvSpPr>
          <p:nvPr>
            <p:ph type="dt" sz="half" idx="10"/>
          </p:nvPr>
        </p:nvSpPr>
        <p:spPr/>
        <p:txBody>
          <a:bodyPr/>
          <a:lstStyle/>
          <a:p>
            <a:fld id="{09022719-D2E7-4864-9F14-288561B3257B}" type="datetime1">
              <a:rPr lang="en-US" smtClean="0"/>
              <a:t>8/28/2026</a:t>
            </a:fld>
            <a:endParaRPr lang="en-US"/>
          </a:p>
        </p:txBody>
      </p:sp>
      <p:sp>
        <p:nvSpPr>
          <p:cNvPr id="4" name="Footer Placeholder 3">
            <a:extLst>
              <a:ext uri="{FF2B5EF4-FFF2-40B4-BE49-F238E27FC236}">
                <a16:creationId xmlns:a16="http://schemas.microsoft.com/office/drawing/2014/main" id="{DD0B2F3A-D553-4A1A-8FC7-10855DCC68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9900A8-E6E9-4CEA-9939-FCD041751F86}"/>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2533916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AAD1F-5401-4A4F-8BC6-985C332B0534}"/>
              </a:ext>
            </a:extLst>
          </p:cNvPr>
          <p:cNvSpPr>
            <a:spLocks noGrp="1"/>
          </p:cNvSpPr>
          <p:nvPr>
            <p:ph type="dt" sz="half" idx="10"/>
          </p:nvPr>
        </p:nvSpPr>
        <p:spPr/>
        <p:txBody>
          <a:bodyPr/>
          <a:lstStyle/>
          <a:p>
            <a:fld id="{D67350C3-9051-41E5-A9CC-7C9B87A8ED79}" type="datetime1">
              <a:rPr lang="en-US" smtClean="0"/>
              <a:t>8/28/2026</a:t>
            </a:fld>
            <a:endParaRPr lang="en-US"/>
          </a:p>
        </p:txBody>
      </p:sp>
      <p:sp>
        <p:nvSpPr>
          <p:cNvPr id="3" name="Footer Placeholder 2">
            <a:extLst>
              <a:ext uri="{FF2B5EF4-FFF2-40B4-BE49-F238E27FC236}">
                <a16:creationId xmlns:a16="http://schemas.microsoft.com/office/drawing/2014/main" id="{1E6EDAB9-CE11-4DBB-A3DA-54B904A136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96B70B-0372-4C73-B175-4C34C745B0FA}"/>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3581682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79428-ECB2-4485-A991-B0EB441FCB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A8E047-00CA-4BFF-84A0-13CB1681E7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7444D9-BAD8-49E7-A09F-4A169EA5D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70E2C6-14B3-4E5E-AB07-1DD713CBDD62}"/>
              </a:ext>
            </a:extLst>
          </p:cNvPr>
          <p:cNvSpPr>
            <a:spLocks noGrp="1"/>
          </p:cNvSpPr>
          <p:nvPr>
            <p:ph type="dt" sz="half" idx="10"/>
          </p:nvPr>
        </p:nvSpPr>
        <p:spPr/>
        <p:txBody>
          <a:bodyPr/>
          <a:lstStyle/>
          <a:p>
            <a:fld id="{FEED3EF8-72F0-4BEB-AD59-5E5BAED94EF4}" type="datetime1">
              <a:rPr lang="en-US" smtClean="0"/>
              <a:t>8/28/2026</a:t>
            </a:fld>
            <a:endParaRPr lang="en-US"/>
          </a:p>
        </p:txBody>
      </p:sp>
      <p:sp>
        <p:nvSpPr>
          <p:cNvPr id="6" name="Footer Placeholder 5">
            <a:extLst>
              <a:ext uri="{FF2B5EF4-FFF2-40B4-BE49-F238E27FC236}">
                <a16:creationId xmlns:a16="http://schemas.microsoft.com/office/drawing/2014/main" id="{BD844AE1-F79B-4F99-8953-1B6249CDE4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B98B32-EC58-4450-BD27-E3868742D2C2}"/>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1139467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C264-4B04-F492-B381-B4E2E4A434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1AB3D0-4B41-7E17-EF45-ACA3FAE43B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5359FC-7376-A152-B963-98EACE6308E0}"/>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8F92E3F4-3820-745B-D191-2AF2F540F7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E568E8-B32A-087A-F474-0EDB49E4A701}"/>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3135464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8146D-4534-474D-8C89-DCB20532B8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624CAF-8D03-4C7D-B441-9CDB382738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6DAD1E-8B9E-4227-8DFB-8B0173604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37BDCB-AF23-4A8C-9923-029E19669A2F}"/>
              </a:ext>
            </a:extLst>
          </p:cNvPr>
          <p:cNvSpPr>
            <a:spLocks noGrp="1"/>
          </p:cNvSpPr>
          <p:nvPr>
            <p:ph type="dt" sz="half" idx="10"/>
          </p:nvPr>
        </p:nvSpPr>
        <p:spPr/>
        <p:txBody>
          <a:bodyPr/>
          <a:lstStyle/>
          <a:p>
            <a:fld id="{5AEF45B4-8BF9-4605-BA85-96CAF82767DB}" type="datetime1">
              <a:rPr lang="en-US" smtClean="0"/>
              <a:t>8/28/2026</a:t>
            </a:fld>
            <a:endParaRPr lang="en-US"/>
          </a:p>
        </p:txBody>
      </p:sp>
      <p:sp>
        <p:nvSpPr>
          <p:cNvPr id="6" name="Footer Placeholder 5">
            <a:extLst>
              <a:ext uri="{FF2B5EF4-FFF2-40B4-BE49-F238E27FC236}">
                <a16:creationId xmlns:a16="http://schemas.microsoft.com/office/drawing/2014/main" id="{959B00F2-5F52-4F84-94EF-1320AA3E07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1A587C-E032-455B-9A59-F0F362034876}"/>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2609195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0963-1E38-473E-B5DC-0AFCA44B07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72279C-21EE-47B3-93FF-F6E215A58E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A2EDC-E531-4D86-9E2D-EE9B8192E2C9}"/>
              </a:ext>
            </a:extLst>
          </p:cNvPr>
          <p:cNvSpPr>
            <a:spLocks noGrp="1"/>
          </p:cNvSpPr>
          <p:nvPr>
            <p:ph type="dt" sz="half" idx="10"/>
          </p:nvPr>
        </p:nvSpPr>
        <p:spPr/>
        <p:txBody>
          <a:bodyPr/>
          <a:lstStyle/>
          <a:p>
            <a:fld id="{D9E883F0-A017-4E1B-BB9D-ED12BBF54231}" type="datetime1">
              <a:rPr lang="en-US" smtClean="0"/>
              <a:t>8/28/2026</a:t>
            </a:fld>
            <a:endParaRPr lang="en-US"/>
          </a:p>
        </p:txBody>
      </p:sp>
      <p:sp>
        <p:nvSpPr>
          <p:cNvPr id="5" name="Footer Placeholder 4">
            <a:extLst>
              <a:ext uri="{FF2B5EF4-FFF2-40B4-BE49-F238E27FC236}">
                <a16:creationId xmlns:a16="http://schemas.microsoft.com/office/drawing/2014/main" id="{BED1DF38-40E9-4E0A-B2FB-777952EC5D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BD06C-258C-4948-8043-CD17D14CF9DE}"/>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2393544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CFB34B-9D27-4395-B9F9-DED8C2162E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A02667-D21A-4138-A51B-E5CFD25C71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0F45CB-AAEA-46AD-979E-C2F5B3A34EDA}"/>
              </a:ext>
            </a:extLst>
          </p:cNvPr>
          <p:cNvSpPr>
            <a:spLocks noGrp="1"/>
          </p:cNvSpPr>
          <p:nvPr>
            <p:ph type="dt" sz="half" idx="10"/>
          </p:nvPr>
        </p:nvSpPr>
        <p:spPr/>
        <p:txBody>
          <a:bodyPr/>
          <a:lstStyle/>
          <a:p>
            <a:fld id="{3680679F-0F9C-44DE-AB53-EF8CCF9F29D0}" type="datetime1">
              <a:rPr lang="en-US" smtClean="0"/>
              <a:t>8/28/2026</a:t>
            </a:fld>
            <a:endParaRPr lang="en-US"/>
          </a:p>
        </p:txBody>
      </p:sp>
      <p:sp>
        <p:nvSpPr>
          <p:cNvPr id="5" name="Footer Placeholder 4">
            <a:extLst>
              <a:ext uri="{FF2B5EF4-FFF2-40B4-BE49-F238E27FC236}">
                <a16:creationId xmlns:a16="http://schemas.microsoft.com/office/drawing/2014/main" id="{3039DA97-C7AD-4434-8B9B-0943E30B0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BA6F5-E891-4ACA-8DC9-9F13B1CB7E06}"/>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3970560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18004546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Title 13">
            <a:extLst>
              <a:ext uri="{FF2B5EF4-FFF2-40B4-BE49-F238E27FC236}">
                <a16:creationId xmlns:a16="http://schemas.microsoft.com/office/drawing/2014/main" id="{6BEBC398-0B32-5D4C-8F8E-8DA17BC07AAF}"/>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7252D11-D0BD-46AC-942A-A7F84C34C1CC}"/>
              </a:ext>
            </a:extLst>
          </p:cNvPr>
          <p:cNvSpPr>
            <a:spLocks noGrp="1"/>
          </p:cNvSpPr>
          <p:nvPr>
            <p:ph sz="quarter" idx="24" hasCustomPrompt="1"/>
          </p:nvPr>
        </p:nvSpPr>
        <p:spPr>
          <a:xfrm>
            <a:off x="838199" y="1780031"/>
            <a:ext cx="10537683" cy="4576318"/>
          </a:xfrm>
          <a:solidFill>
            <a:schemeClr val="accent1"/>
          </a:solidFill>
        </p:spPr>
        <p:txBody>
          <a:bodyPr anchor="ctr">
            <a:normAutofit/>
          </a:bodyPr>
          <a:lstStyle>
            <a:lvl1pPr algn="ctr">
              <a:defRPr sz="1800"/>
            </a:lvl1pPr>
          </a:lstStyle>
          <a:p>
            <a:pPr lvl="0"/>
            <a:r>
              <a:rPr lang="en-US"/>
              <a:t>Click to insert image or graphic here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atin typeface="+mn-lt"/>
              </a:defRPr>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3762054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61192D4-3DEB-49BB-8F09-91031D57C7DB}"/>
              </a:ext>
            </a:extLst>
          </p:cNvPr>
          <p:cNvSpPr>
            <a:spLocks noGrp="1"/>
          </p:cNvSpPr>
          <p:nvPr>
            <p:ph type="pic" sz="quarter" idx="14" hasCustomPrompt="1"/>
          </p:nvPr>
        </p:nvSpPr>
        <p:spPr>
          <a:xfrm>
            <a:off x="0" y="0"/>
            <a:ext cx="12196224" cy="6858000"/>
          </a:xfrm>
          <a:solidFill>
            <a:schemeClr val="accent1"/>
          </a:solidFill>
        </p:spPr>
        <p:txBody>
          <a:bodyPr tIns="1280160" anchor="ctr">
            <a:noAutofit/>
          </a:bodyPr>
          <a:lstStyle>
            <a:lvl1pPr algn="ctr">
              <a:defRPr sz="2000"/>
            </a:lvl1pPr>
          </a:lstStyle>
          <a:p>
            <a:r>
              <a:rPr lang="en-US"/>
              <a:t>Click to insert image here</a:t>
            </a:r>
          </a:p>
          <a:p>
            <a:endParaRPr lang="en-US"/>
          </a:p>
        </p:txBody>
      </p:sp>
      <p:sp>
        <p:nvSpPr>
          <p:cNvPr id="3" name="Title 2">
            <a:extLst>
              <a:ext uri="{FF2B5EF4-FFF2-40B4-BE49-F238E27FC236}">
                <a16:creationId xmlns:a16="http://schemas.microsoft.com/office/drawing/2014/main" id="{9194C4FA-8597-7449-A0F1-38E8A1C6B852}"/>
              </a:ext>
            </a:extLst>
          </p:cNvPr>
          <p:cNvSpPr>
            <a:spLocks noGrp="1"/>
          </p:cNvSpPr>
          <p:nvPr>
            <p:ph type="title" hasCustomPrompt="1"/>
          </p:nvPr>
        </p:nvSpPr>
        <p:spPr>
          <a:xfrm>
            <a:off x="-11018" y="1526016"/>
            <a:ext cx="12188952" cy="2031324"/>
          </a:xfrm>
          <a:solidFill>
            <a:schemeClr val="tx1">
              <a:lumMod val="85000"/>
              <a:lumOff val="15000"/>
              <a:alpha val="60000"/>
            </a:schemeClr>
          </a:solidFill>
        </p:spPr>
        <p:txBody>
          <a:bodyPr lIns="868680" tIns="91440">
            <a:normAutofit/>
          </a:bodyPr>
          <a:lstStyle>
            <a:lvl1pPr>
              <a:defRPr sz="4000" b="1">
                <a:solidFill>
                  <a:schemeClr val="bg1"/>
                </a:solidFill>
              </a:defRPr>
            </a:lvl1pPr>
          </a:lstStyle>
          <a:p>
            <a:r>
              <a:rPr lang="en-US"/>
              <a:t>Click to edit master title style</a:t>
            </a:r>
          </a:p>
        </p:txBody>
      </p:sp>
    </p:spTree>
    <p:extLst>
      <p:ext uri="{BB962C8B-B14F-4D97-AF65-F5344CB8AC3E}">
        <p14:creationId xmlns:p14="http://schemas.microsoft.com/office/powerpoint/2010/main" val="1798850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Image, and Content">
    <p:spTree>
      <p:nvGrpSpPr>
        <p:cNvPr id="1" name=""/>
        <p:cNvGrpSpPr/>
        <p:nvPr/>
      </p:nvGrpSpPr>
      <p:grpSpPr>
        <a:xfrm>
          <a:off x="0" y="0"/>
          <a:ext cx="0" cy="0"/>
          <a:chOff x="0" y="0"/>
          <a:chExt cx="0" cy="0"/>
        </a:xfrm>
      </p:grpSpPr>
      <p:sp>
        <p:nvSpPr>
          <p:cNvPr id="11" name="Title 13">
            <a:extLst>
              <a:ext uri="{FF2B5EF4-FFF2-40B4-BE49-F238E27FC236}">
                <a16:creationId xmlns:a16="http://schemas.microsoft.com/office/drawing/2014/main" id="{63C9361F-F5AC-124A-A751-F276961C97BC}"/>
              </a:ext>
            </a:extLst>
          </p:cNvPr>
          <p:cNvSpPr>
            <a:spLocks noGrp="1"/>
          </p:cNvSpPr>
          <p:nvPr>
            <p:ph type="title" hasCustomPrompt="1"/>
          </p:nvPr>
        </p:nvSpPr>
        <p:spPr>
          <a:xfrm>
            <a:off x="833175" y="528629"/>
            <a:ext cx="10542707" cy="479900"/>
          </a:xfrm>
        </p:spPr>
        <p:txBody>
          <a:bodyPr lIns="0" tIns="0" rIns="0" bIns="0" anchor="t">
            <a:noAutofit/>
          </a:bodyPr>
          <a:lstStyle>
            <a:lvl1pPr>
              <a:defRPr sz="3600" b="1">
                <a:solidFill>
                  <a:schemeClr val="accent5"/>
                </a:solidFill>
              </a:defRPr>
            </a:lvl1pPr>
          </a:lstStyle>
          <a:p>
            <a:r>
              <a:rPr lang="en-US"/>
              <a:t>Click to edit master title text</a:t>
            </a:r>
            <a:br>
              <a:rPr lang="en-US"/>
            </a:br>
            <a:endParaRPr lang="en-US"/>
          </a:p>
        </p:txBody>
      </p:sp>
      <p:sp>
        <p:nvSpPr>
          <p:cNvPr id="23" name="Text Placeholder 11">
            <a:extLst>
              <a:ext uri="{FF2B5EF4-FFF2-40B4-BE49-F238E27FC236}">
                <a16:creationId xmlns:a16="http://schemas.microsoft.com/office/drawing/2014/main" id="{E110C240-E84A-BB4D-911E-3069CAF91AAB}"/>
              </a:ext>
            </a:extLst>
          </p:cNvPr>
          <p:cNvSpPr>
            <a:spLocks noGrp="1"/>
          </p:cNvSpPr>
          <p:nvPr>
            <p:ph type="body" sz="quarter" idx="19" hasCustomPrompt="1"/>
          </p:nvPr>
        </p:nvSpPr>
        <p:spPr>
          <a:xfrm>
            <a:off x="833176" y="1018950"/>
            <a:ext cx="10542706" cy="479900"/>
          </a:xfrm>
        </p:spPr>
        <p:txBody>
          <a:bodyPr lIns="0" tIns="0" rIns="0" bIns="0">
            <a:noAutofit/>
          </a:bodyPr>
          <a:lstStyle>
            <a:lvl1pPr marL="0" indent="0">
              <a:buNone/>
              <a:defRPr sz="2800" b="1">
                <a:solidFill>
                  <a:schemeClr val="accent6"/>
                </a:solidFill>
              </a:defRPr>
            </a:lvl1pPr>
          </a:lstStyle>
          <a:p>
            <a:pPr lvl="0"/>
            <a:r>
              <a:rPr lang="en-US"/>
              <a:t>Click to edit master title text</a:t>
            </a:r>
          </a:p>
        </p:txBody>
      </p:sp>
      <p:sp>
        <p:nvSpPr>
          <p:cNvPr id="3" name="Picture Placeholder 2">
            <a:extLst>
              <a:ext uri="{FF2B5EF4-FFF2-40B4-BE49-F238E27FC236}">
                <a16:creationId xmlns:a16="http://schemas.microsoft.com/office/drawing/2014/main" id="{611B2370-69F6-454B-ACB1-3BCDAE4D8D56}"/>
              </a:ext>
            </a:extLst>
          </p:cNvPr>
          <p:cNvSpPr>
            <a:spLocks noGrp="1"/>
          </p:cNvSpPr>
          <p:nvPr>
            <p:ph type="pic" sz="quarter" idx="20" hasCustomPrompt="1"/>
          </p:nvPr>
        </p:nvSpPr>
        <p:spPr>
          <a:xfrm>
            <a:off x="833175" y="1963738"/>
            <a:ext cx="7320225" cy="4217987"/>
          </a:xfrm>
          <a:solidFill>
            <a:schemeClr val="accent1"/>
          </a:solidFill>
        </p:spPr>
        <p:txBody>
          <a:bodyPr anchor="ctr">
            <a:normAutofit/>
          </a:bodyPr>
          <a:lstStyle>
            <a:lvl1pPr algn="ctr">
              <a:defRPr sz="1600"/>
            </a:lvl1pPr>
          </a:lstStyle>
          <a:p>
            <a:r>
              <a:rPr lang="en-US"/>
              <a:t>Click to insert image here</a:t>
            </a:r>
          </a:p>
        </p:txBody>
      </p:sp>
      <p:sp>
        <p:nvSpPr>
          <p:cNvPr id="12" name="Text Placeholder 11">
            <a:extLst>
              <a:ext uri="{FF2B5EF4-FFF2-40B4-BE49-F238E27FC236}">
                <a16:creationId xmlns:a16="http://schemas.microsoft.com/office/drawing/2014/main" id="{5485AAEB-729B-0E45-AA2A-8821D226E74F}"/>
              </a:ext>
            </a:extLst>
          </p:cNvPr>
          <p:cNvSpPr>
            <a:spLocks noGrp="1"/>
          </p:cNvSpPr>
          <p:nvPr>
            <p:ph type="body" sz="quarter" idx="14" hasCustomPrompt="1"/>
          </p:nvPr>
        </p:nvSpPr>
        <p:spPr>
          <a:xfrm>
            <a:off x="8960220" y="3888618"/>
            <a:ext cx="2389094" cy="479900"/>
          </a:xfrm>
        </p:spPr>
        <p:txBody>
          <a:bodyPr lIns="0" tIns="0" rIns="0" bIns="0">
            <a:noAutofit/>
          </a:bodyPr>
          <a:lstStyle>
            <a:lvl1pPr marL="0" indent="0">
              <a:buNone/>
              <a:defRPr sz="1600" b="1">
                <a:solidFill>
                  <a:schemeClr val="accent5"/>
                </a:solidFill>
              </a:defRPr>
            </a:lvl1pPr>
          </a:lstStyle>
          <a:p>
            <a:pPr lvl="0"/>
            <a:r>
              <a:rPr lang="en-US"/>
              <a:t>Click to edit master text style</a:t>
            </a:r>
          </a:p>
        </p:txBody>
      </p:sp>
      <p:sp>
        <p:nvSpPr>
          <p:cNvPr id="18" name="Text Placeholder 11">
            <a:extLst>
              <a:ext uri="{FF2B5EF4-FFF2-40B4-BE49-F238E27FC236}">
                <a16:creationId xmlns:a16="http://schemas.microsoft.com/office/drawing/2014/main" id="{3BA4E48D-7640-4648-AD2A-35EB9295CCF5}"/>
              </a:ext>
            </a:extLst>
          </p:cNvPr>
          <p:cNvSpPr>
            <a:spLocks noGrp="1"/>
          </p:cNvSpPr>
          <p:nvPr>
            <p:ph type="body" sz="quarter" idx="18" hasCustomPrompt="1"/>
          </p:nvPr>
        </p:nvSpPr>
        <p:spPr>
          <a:xfrm>
            <a:off x="8960220" y="5322378"/>
            <a:ext cx="2389094" cy="859760"/>
          </a:xfrm>
        </p:spPr>
        <p:txBody>
          <a:bodyPr lIns="0" tIns="0" rIns="0" bIns="0">
            <a:noAutofit/>
          </a:bodyPr>
          <a:lstStyle>
            <a:lvl1pPr marL="0" indent="0">
              <a:buNone/>
              <a:defRPr sz="1600">
                <a:solidFill>
                  <a:schemeClr val="accent5"/>
                </a:solidFill>
              </a:defRPr>
            </a:lvl1pPr>
          </a:lstStyle>
          <a:p>
            <a:pPr lvl="0"/>
            <a:r>
              <a:rPr lang="en-US"/>
              <a:t>Click to edit master text style</a:t>
            </a:r>
          </a:p>
        </p:txBody>
      </p:sp>
    </p:spTree>
    <p:extLst>
      <p:ext uri="{BB962C8B-B14F-4D97-AF65-F5344CB8AC3E}">
        <p14:creationId xmlns:p14="http://schemas.microsoft.com/office/powerpoint/2010/main" val="35146166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full-bleed Image, and Content">
    <p:spTree>
      <p:nvGrpSpPr>
        <p:cNvPr id="1" name=""/>
        <p:cNvGrpSpPr/>
        <p:nvPr/>
      </p:nvGrpSpPr>
      <p:grpSpPr>
        <a:xfrm>
          <a:off x="0" y="0"/>
          <a:ext cx="0" cy="0"/>
          <a:chOff x="0" y="0"/>
          <a:chExt cx="0" cy="0"/>
        </a:xfrm>
      </p:grpSpPr>
      <p:sp>
        <p:nvSpPr>
          <p:cNvPr id="26" name="Title 13">
            <a:extLst>
              <a:ext uri="{FF2B5EF4-FFF2-40B4-BE49-F238E27FC236}">
                <a16:creationId xmlns:a16="http://schemas.microsoft.com/office/drawing/2014/main" id="{3265DD9D-6018-7248-B068-226B5087E31A}"/>
              </a:ext>
            </a:extLst>
          </p:cNvPr>
          <p:cNvSpPr>
            <a:spLocks noGrp="1"/>
          </p:cNvSpPr>
          <p:nvPr>
            <p:ph type="title" hasCustomPrompt="1"/>
          </p:nvPr>
        </p:nvSpPr>
        <p:spPr>
          <a:xfrm>
            <a:off x="833175" y="528629"/>
            <a:ext cx="10540405" cy="479900"/>
          </a:xfrm>
        </p:spPr>
        <p:txBody>
          <a:bodyPr lIns="0" tIns="0" rIns="0" bIns="0" anchor="t">
            <a:noAutofit/>
          </a:bodyPr>
          <a:lstStyle>
            <a:lvl1pPr>
              <a:defRPr sz="3600" b="1">
                <a:solidFill>
                  <a:schemeClr val="accent5"/>
                </a:solidFill>
              </a:defRPr>
            </a:lvl1pPr>
          </a:lstStyle>
          <a:p>
            <a:r>
              <a:rPr lang="en-US"/>
              <a:t>Click to edit master title text</a:t>
            </a:r>
            <a:br>
              <a:rPr lang="en-US"/>
            </a:br>
            <a:endParaRPr lang="en-US"/>
          </a:p>
        </p:txBody>
      </p:sp>
      <p:sp>
        <p:nvSpPr>
          <p:cNvPr id="27" name="Text Placeholder 11">
            <a:extLst>
              <a:ext uri="{FF2B5EF4-FFF2-40B4-BE49-F238E27FC236}">
                <a16:creationId xmlns:a16="http://schemas.microsoft.com/office/drawing/2014/main" id="{2BB5A709-E25A-CC47-AE58-EC9F42EF1219}"/>
              </a:ext>
            </a:extLst>
          </p:cNvPr>
          <p:cNvSpPr>
            <a:spLocks noGrp="1"/>
          </p:cNvSpPr>
          <p:nvPr>
            <p:ph type="body" sz="quarter" idx="21" hasCustomPrompt="1"/>
          </p:nvPr>
        </p:nvSpPr>
        <p:spPr>
          <a:xfrm>
            <a:off x="833176" y="1018950"/>
            <a:ext cx="10540404" cy="479900"/>
          </a:xfrm>
        </p:spPr>
        <p:txBody>
          <a:bodyPr lIns="0" tIns="0" rIns="0" bIns="0">
            <a:noAutofit/>
          </a:bodyPr>
          <a:lstStyle>
            <a:lvl1pPr marL="0" indent="0">
              <a:buNone/>
              <a:defRPr sz="2800" b="1">
                <a:solidFill>
                  <a:schemeClr val="accent6"/>
                </a:solidFill>
              </a:defRPr>
            </a:lvl1pPr>
          </a:lstStyle>
          <a:p>
            <a:pPr lvl="0"/>
            <a:r>
              <a:rPr lang="en-US"/>
              <a:t>Click to edit master title text</a:t>
            </a:r>
          </a:p>
        </p:txBody>
      </p:sp>
      <p:sp>
        <p:nvSpPr>
          <p:cNvPr id="3" name="Picture Placeholder 2">
            <a:extLst>
              <a:ext uri="{FF2B5EF4-FFF2-40B4-BE49-F238E27FC236}">
                <a16:creationId xmlns:a16="http://schemas.microsoft.com/office/drawing/2014/main" id="{37BB3087-49AA-480C-A462-1133A6E7C6C7}"/>
              </a:ext>
            </a:extLst>
          </p:cNvPr>
          <p:cNvSpPr>
            <a:spLocks noGrp="1"/>
          </p:cNvSpPr>
          <p:nvPr>
            <p:ph type="pic" sz="quarter" idx="22" hasCustomPrompt="1"/>
          </p:nvPr>
        </p:nvSpPr>
        <p:spPr>
          <a:xfrm>
            <a:off x="-1" y="2066536"/>
            <a:ext cx="12188951" cy="4800602"/>
          </a:xfrm>
          <a:solidFill>
            <a:schemeClr val="accent1"/>
          </a:solidFill>
        </p:spPr>
        <p:txBody>
          <a:bodyPr anchor="ctr">
            <a:normAutofit/>
          </a:bodyPr>
          <a:lstStyle>
            <a:lvl1pPr algn="ctr">
              <a:defRPr sz="1600"/>
            </a:lvl1pPr>
          </a:lstStyle>
          <a:p>
            <a:r>
              <a:rPr lang="en-US"/>
              <a:t>Click to insert image here</a:t>
            </a:r>
          </a:p>
        </p:txBody>
      </p:sp>
      <p:sp>
        <p:nvSpPr>
          <p:cNvPr id="12" name="Text Placeholder 9">
            <a:extLst>
              <a:ext uri="{FF2B5EF4-FFF2-40B4-BE49-F238E27FC236}">
                <a16:creationId xmlns:a16="http://schemas.microsoft.com/office/drawing/2014/main" id="{60AF7B98-3554-234B-A9A0-828B8E3E8697}"/>
              </a:ext>
            </a:extLst>
          </p:cNvPr>
          <p:cNvSpPr>
            <a:spLocks noGrp="1"/>
          </p:cNvSpPr>
          <p:nvPr>
            <p:ph type="body" sz="quarter" idx="10" hasCustomPrompt="1"/>
          </p:nvPr>
        </p:nvSpPr>
        <p:spPr>
          <a:xfrm>
            <a:off x="0" y="2066537"/>
            <a:ext cx="6096000" cy="4800604"/>
          </a:xfrm>
          <a:solidFill>
            <a:srgbClr val="262626">
              <a:alpha val="61961"/>
            </a:srgbClr>
          </a:solidFill>
        </p:spPr>
        <p:txBody>
          <a:bodyPr lIns="1920240" tIns="274320" anchor="ctr" anchorCtr="0">
            <a:normAutofit/>
          </a:bodyPr>
          <a:lstStyle>
            <a:lvl1pPr marL="0" indent="0" algn="l">
              <a:lnSpc>
                <a:spcPct val="60000"/>
              </a:lnSpc>
              <a:buNone/>
              <a:defRPr sz="1600" b="0" i="0">
                <a:solidFill>
                  <a:schemeClr val="bg1"/>
                </a:solidFill>
                <a:latin typeface="+mn-lt"/>
                <a:cs typeface="Arial" panose="020B0604020202020204" pitchFamily="34" charset="0"/>
              </a:defRPr>
            </a:lvl1pPr>
          </a:lstStyle>
          <a:p>
            <a:pPr lvl="0"/>
            <a:r>
              <a:rPr lang="en-US"/>
              <a:t>Click to edit master</a:t>
            </a:r>
          </a:p>
          <a:p>
            <a:pPr lvl="0"/>
            <a:r>
              <a:rPr lang="en-US"/>
              <a:t>text style</a:t>
            </a:r>
          </a:p>
          <a:p>
            <a:pPr lvl="0"/>
            <a:endParaRPr lang="en-US"/>
          </a:p>
        </p:txBody>
      </p:sp>
    </p:spTree>
    <p:extLst>
      <p:ext uri="{BB962C8B-B14F-4D97-AF65-F5344CB8AC3E}">
        <p14:creationId xmlns:p14="http://schemas.microsoft.com/office/powerpoint/2010/main" val="3824481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Content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E667F-4D1E-EA4A-9BD5-F58C1A590CE7}"/>
              </a:ext>
            </a:extLst>
          </p:cNvPr>
          <p:cNvSpPr>
            <a:spLocks noGrp="1"/>
          </p:cNvSpPr>
          <p:nvPr>
            <p:ph type="title" hasCustomPrompt="1"/>
          </p:nvPr>
        </p:nvSpPr>
        <p:spPr>
          <a:xfrm>
            <a:off x="838199" y="566928"/>
            <a:ext cx="10537683" cy="862621"/>
          </a:xfrm>
        </p:spPr>
        <p:txBody>
          <a:bodyPr lIns="0" tIns="0" anchor="t">
            <a:normAutofit/>
          </a:bodyPr>
          <a:lstStyle>
            <a:lvl1pPr>
              <a:defRPr sz="2800" b="1">
                <a:solidFill>
                  <a:schemeClr val="accent5"/>
                </a:solidFill>
              </a:defRPr>
            </a:lvl1pPr>
          </a:lstStyle>
          <a:p>
            <a:r>
              <a:rPr lang="en-US"/>
              <a:t>Click to edit master title style</a:t>
            </a:r>
          </a:p>
        </p:txBody>
      </p:sp>
      <p:sp>
        <p:nvSpPr>
          <p:cNvPr id="4" name="Picture Placeholder 3">
            <a:extLst>
              <a:ext uri="{FF2B5EF4-FFF2-40B4-BE49-F238E27FC236}">
                <a16:creationId xmlns:a16="http://schemas.microsoft.com/office/drawing/2014/main" id="{FDA66A47-2551-47FC-AF11-56C9D8900AD8}"/>
              </a:ext>
            </a:extLst>
          </p:cNvPr>
          <p:cNvSpPr>
            <a:spLocks noGrp="1"/>
          </p:cNvSpPr>
          <p:nvPr>
            <p:ph type="pic" sz="quarter" idx="32" hasCustomPrompt="1"/>
          </p:nvPr>
        </p:nvSpPr>
        <p:spPr>
          <a:xfrm>
            <a:off x="2895600" y="2022680"/>
            <a:ext cx="3200400" cy="1225296"/>
          </a:xfrm>
          <a:solidFill>
            <a:schemeClr val="accent1"/>
          </a:solidFill>
          <a:ln w="12700">
            <a:solidFill>
              <a:schemeClr val="accent5"/>
            </a:solidFill>
          </a:ln>
        </p:spPr>
        <p:txBody>
          <a:bodyPr anchor="ctr">
            <a:normAutofit/>
          </a:bodyPr>
          <a:lstStyle>
            <a:lvl1pPr algn="ctr">
              <a:defRPr sz="1600"/>
            </a:lvl1pPr>
          </a:lstStyle>
          <a:p>
            <a:r>
              <a:rPr lang="en-US"/>
              <a:t>Click to insert image</a:t>
            </a:r>
          </a:p>
        </p:txBody>
      </p:sp>
      <p:sp>
        <p:nvSpPr>
          <p:cNvPr id="13" name="Text Placeholder 5">
            <a:extLst>
              <a:ext uri="{FF2B5EF4-FFF2-40B4-BE49-F238E27FC236}">
                <a16:creationId xmlns:a16="http://schemas.microsoft.com/office/drawing/2014/main" id="{46A8B312-3B12-4FB7-8207-99056B6249D0}"/>
              </a:ext>
            </a:extLst>
          </p:cNvPr>
          <p:cNvSpPr>
            <a:spLocks noGrp="1"/>
          </p:cNvSpPr>
          <p:nvPr>
            <p:ph type="body" sz="quarter" idx="35" hasCustomPrompt="1"/>
          </p:nvPr>
        </p:nvSpPr>
        <p:spPr>
          <a:xfrm>
            <a:off x="6107040" y="2022680"/>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a:solidFill>
                  <a:schemeClr val="bg1"/>
                </a:solidFill>
              </a:rPr>
              <a:t>Click to edit master text style</a:t>
            </a:r>
          </a:p>
        </p:txBody>
      </p:sp>
      <p:sp>
        <p:nvSpPr>
          <p:cNvPr id="15" name="Picture Placeholder 3">
            <a:extLst>
              <a:ext uri="{FF2B5EF4-FFF2-40B4-BE49-F238E27FC236}">
                <a16:creationId xmlns:a16="http://schemas.microsoft.com/office/drawing/2014/main" id="{1889AF3F-A262-4DE7-9C9F-D0730B47D914}"/>
              </a:ext>
            </a:extLst>
          </p:cNvPr>
          <p:cNvSpPr>
            <a:spLocks noGrp="1"/>
          </p:cNvSpPr>
          <p:nvPr>
            <p:ph type="pic" sz="quarter" idx="33" hasCustomPrompt="1"/>
          </p:nvPr>
        </p:nvSpPr>
        <p:spPr>
          <a:xfrm>
            <a:off x="2895600" y="3470340"/>
            <a:ext cx="3200400" cy="1225296"/>
          </a:xfrm>
          <a:solidFill>
            <a:schemeClr val="accent1"/>
          </a:solidFill>
          <a:ln w="12700">
            <a:solidFill>
              <a:schemeClr val="accent5"/>
            </a:solidFill>
          </a:ln>
        </p:spPr>
        <p:txBody>
          <a:bodyPr anchor="ctr">
            <a:normAutofit/>
          </a:bodyPr>
          <a:lstStyle>
            <a:lvl1pPr algn="ctr">
              <a:defRPr sz="1600"/>
            </a:lvl1pPr>
          </a:lstStyle>
          <a:p>
            <a:r>
              <a:rPr lang="en-US"/>
              <a:t>Click to insert image</a:t>
            </a:r>
          </a:p>
        </p:txBody>
      </p:sp>
      <p:sp>
        <p:nvSpPr>
          <p:cNvPr id="30" name="Text Placeholder 5">
            <a:extLst>
              <a:ext uri="{FF2B5EF4-FFF2-40B4-BE49-F238E27FC236}">
                <a16:creationId xmlns:a16="http://schemas.microsoft.com/office/drawing/2014/main" id="{43E97BC8-22E4-3141-9608-84A945A42A89}"/>
              </a:ext>
            </a:extLst>
          </p:cNvPr>
          <p:cNvSpPr>
            <a:spLocks noGrp="1"/>
          </p:cNvSpPr>
          <p:nvPr>
            <p:ph type="body" sz="quarter" idx="22" hasCustomPrompt="1"/>
          </p:nvPr>
        </p:nvSpPr>
        <p:spPr>
          <a:xfrm>
            <a:off x="6096000" y="3470340"/>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a:solidFill>
                  <a:schemeClr val="bg1"/>
                </a:solidFill>
              </a:rPr>
              <a:t>Click to edit master text style</a:t>
            </a:r>
          </a:p>
        </p:txBody>
      </p:sp>
      <p:sp>
        <p:nvSpPr>
          <p:cNvPr id="16" name="Picture Placeholder 3">
            <a:extLst>
              <a:ext uri="{FF2B5EF4-FFF2-40B4-BE49-F238E27FC236}">
                <a16:creationId xmlns:a16="http://schemas.microsoft.com/office/drawing/2014/main" id="{F4D375CF-42E3-43DD-814F-AC643A2908FE}"/>
              </a:ext>
            </a:extLst>
          </p:cNvPr>
          <p:cNvSpPr>
            <a:spLocks noGrp="1"/>
          </p:cNvSpPr>
          <p:nvPr>
            <p:ph type="pic" sz="quarter" idx="34" hasCustomPrompt="1"/>
          </p:nvPr>
        </p:nvSpPr>
        <p:spPr>
          <a:xfrm>
            <a:off x="2895600" y="4922214"/>
            <a:ext cx="3200400" cy="1225296"/>
          </a:xfrm>
          <a:solidFill>
            <a:schemeClr val="accent1"/>
          </a:solidFill>
          <a:ln w="12700">
            <a:solidFill>
              <a:schemeClr val="accent5"/>
            </a:solidFill>
          </a:ln>
        </p:spPr>
        <p:txBody>
          <a:bodyPr anchor="ctr">
            <a:normAutofit/>
          </a:bodyPr>
          <a:lstStyle>
            <a:lvl1pPr algn="ctr">
              <a:defRPr sz="1600"/>
            </a:lvl1pPr>
          </a:lstStyle>
          <a:p>
            <a:r>
              <a:rPr lang="en-US"/>
              <a:t>Click to insert image</a:t>
            </a:r>
          </a:p>
        </p:txBody>
      </p:sp>
      <p:sp>
        <p:nvSpPr>
          <p:cNvPr id="14" name="Text Placeholder 5">
            <a:extLst>
              <a:ext uri="{FF2B5EF4-FFF2-40B4-BE49-F238E27FC236}">
                <a16:creationId xmlns:a16="http://schemas.microsoft.com/office/drawing/2014/main" id="{1B752F2A-0251-4959-80B1-17743D2F9FE4}"/>
              </a:ext>
            </a:extLst>
          </p:cNvPr>
          <p:cNvSpPr>
            <a:spLocks noGrp="1"/>
          </p:cNvSpPr>
          <p:nvPr>
            <p:ph type="body" sz="quarter" idx="36" hasCustomPrompt="1"/>
          </p:nvPr>
        </p:nvSpPr>
        <p:spPr>
          <a:xfrm>
            <a:off x="6096000" y="4922214"/>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a:solidFill>
                  <a:schemeClr val="bg1"/>
                </a:solidFill>
              </a:rPr>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3839856767"/>
      </p:ext>
    </p:extLst>
  </p:cSld>
  <p:clrMapOvr>
    <a:masterClrMapping/>
  </p:clrMapOvr>
  <p:extLst>
    <p:ext uri="{DCECCB84-F9BA-43D5-87BE-67443E8EF086}">
      <p15:sldGuideLst xmlns:p15="http://schemas.microsoft.com/office/powerpoint/2012/main">
        <p15:guide id="1" orient="horz" pos="2160">
          <p15:clr>
            <a:srgbClr val="FBAE40"/>
          </p15:clr>
        </p15:guide>
        <p15:guide id="2" pos="410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3 column">
    <p:spTree>
      <p:nvGrpSpPr>
        <p:cNvPr id="1" name=""/>
        <p:cNvGrpSpPr/>
        <p:nvPr/>
      </p:nvGrpSpPr>
      <p:grpSpPr>
        <a:xfrm>
          <a:off x="0" y="0"/>
          <a:ext cx="0" cy="0"/>
          <a:chOff x="0" y="0"/>
          <a:chExt cx="0" cy="0"/>
        </a:xfrm>
      </p:grpSpPr>
      <p:sp>
        <p:nvSpPr>
          <p:cNvPr id="36" name="Title 13">
            <a:extLst>
              <a:ext uri="{FF2B5EF4-FFF2-40B4-BE49-F238E27FC236}">
                <a16:creationId xmlns:a16="http://schemas.microsoft.com/office/drawing/2014/main" id="{40DEA294-B1C6-9E48-A990-C4FC916393BE}"/>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692A9031-5DBD-4AD9-9381-7F3F67DD857C}"/>
              </a:ext>
            </a:extLst>
          </p:cNvPr>
          <p:cNvSpPr>
            <a:spLocks noGrp="1"/>
          </p:cNvSpPr>
          <p:nvPr>
            <p:ph type="pic" sz="quarter" idx="31" hasCustomPrompt="1"/>
          </p:nvPr>
        </p:nvSpPr>
        <p:spPr>
          <a:xfrm>
            <a:off x="838200" y="2540000"/>
            <a:ext cx="3043238" cy="2711450"/>
          </a:xfrm>
          <a:solidFill>
            <a:schemeClr val="accent1"/>
          </a:solidFill>
        </p:spPr>
        <p:txBody>
          <a:bodyPr anchor="ctr">
            <a:normAutofit/>
          </a:bodyPr>
          <a:lstStyle>
            <a:lvl1pPr algn="ctr">
              <a:defRPr sz="1800"/>
            </a:lvl1pPr>
          </a:lstStyle>
          <a:p>
            <a:r>
              <a:rPr lang="en-US"/>
              <a:t>Click to insert image</a:t>
            </a:r>
          </a:p>
        </p:txBody>
      </p:sp>
      <p:sp>
        <p:nvSpPr>
          <p:cNvPr id="19" name="Text Placeholder 9">
            <a:extLst>
              <a:ext uri="{FF2B5EF4-FFF2-40B4-BE49-F238E27FC236}">
                <a16:creationId xmlns:a16="http://schemas.microsoft.com/office/drawing/2014/main" id="{89751D94-3DF3-A241-B368-55DC9BEF389C}"/>
              </a:ext>
            </a:extLst>
          </p:cNvPr>
          <p:cNvSpPr>
            <a:spLocks noGrp="1"/>
          </p:cNvSpPr>
          <p:nvPr>
            <p:ph type="body" sz="quarter" idx="30" hasCustomPrompt="1"/>
          </p:nvPr>
        </p:nvSpPr>
        <p:spPr>
          <a:xfrm>
            <a:off x="838197" y="4634096"/>
            <a:ext cx="3042684" cy="617685"/>
          </a:xfrm>
          <a:solidFill>
            <a:schemeClr val="accent4">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a:t>Click to edit master text style</a:t>
            </a:r>
          </a:p>
        </p:txBody>
      </p:sp>
      <p:sp>
        <p:nvSpPr>
          <p:cNvPr id="12" name="Picture Placeholder 2">
            <a:extLst>
              <a:ext uri="{FF2B5EF4-FFF2-40B4-BE49-F238E27FC236}">
                <a16:creationId xmlns:a16="http://schemas.microsoft.com/office/drawing/2014/main" id="{3B5A1782-324D-4E6F-B70F-B4AAAF5BE282}"/>
              </a:ext>
            </a:extLst>
          </p:cNvPr>
          <p:cNvSpPr>
            <a:spLocks noGrp="1"/>
          </p:cNvSpPr>
          <p:nvPr>
            <p:ph type="pic" sz="quarter" idx="32" hasCustomPrompt="1"/>
          </p:nvPr>
        </p:nvSpPr>
        <p:spPr>
          <a:xfrm>
            <a:off x="4600994" y="2540000"/>
            <a:ext cx="3043238" cy="2711450"/>
          </a:xfrm>
          <a:solidFill>
            <a:schemeClr val="accent1"/>
          </a:solidFill>
        </p:spPr>
        <p:txBody>
          <a:bodyPr anchor="ctr">
            <a:normAutofit/>
          </a:bodyPr>
          <a:lstStyle>
            <a:lvl1pPr algn="ctr">
              <a:defRPr sz="1800"/>
            </a:lvl1pPr>
          </a:lstStyle>
          <a:p>
            <a:r>
              <a:rPr lang="en-US"/>
              <a:t>Click to insert image</a:t>
            </a:r>
          </a:p>
        </p:txBody>
      </p:sp>
      <p:sp>
        <p:nvSpPr>
          <p:cNvPr id="16" name="Text Placeholder 9">
            <a:extLst>
              <a:ext uri="{FF2B5EF4-FFF2-40B4-BE49-F238E27FC236}">
                <a16:creationId xmlns:a16="http://schemas.microsoft.com/office/drawing/2014/main" id="{D02C2A04-A4DF-194D-9BF0-98BDCA834A87}"/>
              </a:ext>
            </a:extLst>
          </p:cNvPr>
          <p:cNvSpPr>
            <a:spLocks noGrp="1"/>
          </p:cNvSpPr>
          <p:nvPr>
            <p:ph type="body" sz="quarter" idx="29" hasCustomPrompt="1"/>
          </p:nvPr>
        </p:nvSpPr>
        <p:spPr>
          <a:xfrm>
            <a:off x="4601548" y="4634097"/>
            <a:ext cx="3042684" cy="617685"/>
          </a:xfrm>
          <a:solidFill>
            <a:schemeClr val="accent2">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a:t>Click to edit master text style</a:t>
            </a:r>
          </a:p>
        </p:txBody>
      </p:sp>
      <p:sp>
        <p:nvSpPr>
          <p:cNvPr id="13" name="Picture Placeholder 2">
            <a:extLst>
              <a:ext uri="{FF2B5EF4-FFF2-40B4-BE49-F238E27FC236}">
                <a16:creationId xmlns:a16="http://schemas.microsoft.com/office/drawing/2014/main" id="{D948B0B4-59DD-4F57-BC4D-AD690F1F9A8F}"/>
              </a:ext>
            </a:extLst>
          </p:cNvPr>
          <p:cNvSpPr>
            <a:spLocks noGrp="1"/>
          </p:cNvSpPr>
          <p:nvPr>
            <p:ph type="pic" sz="quarter" idx="33" hasCustomPrompt="1"/>
          </p:nvPr>
        </p:nvSpPr>
        <p:spPr>
          <a:xfrm>
            <a:off x="8310557" y="2540000"/>
            <a:ext cx="3043238" cy="2711450"/>
          </a:xfrm>
          <a:solidFill>
            <a:schemeClr val="accent1"/>
          </a:solidFill>
        </p:spPr>
        <p:txBody>
          <a:bodyPr anchor="ctr">
            <a:normAutofit/>
          </a:bodyPr>
          <a:lstStyle>
            <a:lvl1pPr algn="ctr">
              <a:defRPr sz="1800"/>
            </a:lvl1pPr>
          </a:lstStyle>
          <a:p>
            <a:r>
              <a:rPr lang="en-US"/>
              <a:t>Click to insert image</a:t>
            </a:r>
          </a:p>
        </p:txBody>
      </p:sp>
      <p:sp>
        <p:nvSpPr>
          <p:cNvPr id="15" name="Text Placeholder 9">
            <a:extLst>
              <a:ext uri="{FF2B5EF4-FFF2-40B4-BE49-F238E27FC236}">
                <a16:creationId xmlns:a16="http://schemas.microsoft.com/office/drawing/2014/main" id="{910F1566-2F10-C94E-A440-3BE6863E4147}"/>
              </a:ext>
            </a:extLst>
          </p:cNvPr>
          <p:cNvSpPr>
            <a:spLocks noGrp="1"/>
          </p:cNvSpPr>
          <p:nvPr>
            <p:ph type="body" sz="quarter" idx="10" hasCustomPrompt="1"/>
          </p:nvPr>
        </p:nvSpPr>
        <p:spPr>
          <a:xfrm>
            <a:off x="8311111" y="4636714"/>
            <a:ext cx="3042684" cy="617685"/>
          </a:xfrm>
          <a:solidFill>
            <a:schemeClr val="accent3">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2195384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F98CB-7211-17D7-BA38-A8F9642410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F93F6C-03E0-F1CE-E5B6-9D38CCD89C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A26173-BE2A-D669-4D78-467B978471AC}"/>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B575B68A-0A1A-BFA5-E115-95A2BEE6CB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16ADD1-518C-E247-A4DC-3EC8817424F6}"/>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2641573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9" name="Title 13">
            <a:extLst>
              <a:ext uri="{FF2B5EF4-FFF2-40B4-BE49-F238E27FC236}">
                <a16:creationId xmlns:a16="http://schemas.microsoft.com/office/drawing/2014/main" id="{61830361-A194-9F4E-999F-05BDD53E56D9}"/>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EF09F5E-ECB4-4608-BAD6-3C0B906FBC10}"/>
              </a:ext>
            </a:extLst>
          </p:cNvPr>
          <p:cNvSpPr>
            <a:spLocks noGrp="1"/>
          </p:cNvSpPr>
          <p:nvPr>
            <p:ph sz="quarter" idx="25" hasCustomPrompt="1"/>
          </p:nvPr>
        </p:nvSpPr>
        <p:spPr>
          <a:xfrm>
            <a:off x="1968500" y="1780031"/>
            <a:ext cx="3225800" cy="3930207"/>
          </a:xfrm>
          <a:solidFill>
            <a:schemeClr val="accent1"/>
          </a:solidFill>
        </p:spPr>
        <p:txBody>
          <a:bodyPr anchor="ctr">
            <a:normAutofit/>
          </a:bodyPr>
          <a:lstStyle>
            <a:lvl1pPr algn="ctr">
              <a:defRPr sz="1600"/>
            </a:lvl1pPr>
          </a:lstStyle>
          <a:p>
            <a:pPr lvl="0"/>
            <a:r>
              <a:rPr lang="en-US"/>
              <a:t>Click to insert image or graphic here</a:t>
            </a:r>
          </a:p>
        </p:txBody>
      </p:sp>
      <p:sp>
        <p:nvSpPr>
          <p:cNvPr id="10" name="Content Placeholder 2">
            <a:extLst>
              <a:ext uri="{FF2B5EF4-FFF2-40B4-BE49-F238E27FC236}">
                <a16:creationId xmlns:a16="http://schemas.microsoft.com/office/drawing/2014/main" id="{D31456E2-715C-4D0E-AEC1-EDCEF7EFE170}"/>
              </a:ext>
            </a:extLst>
          </p:cNvPr>
          <p:cNvSpPr>
            <a:spLocks noGrp="1"/>
          </p:cNvSpPr>
          <p:nvPr>
            <p:ph sz="quarter" idx="26" hasCustomPrompt="1"/>
          </p:nvPr>
        </p:nvSpPr>
        <p:spPr>
          <a:xfrm>
            <a:off x="6997700" y="1779475"/>
            <a:ext cx="3225800" cy="3930207"/>
          </a:xfrm>
          <a:solidFill>
            <a:schemeClr val="accent1"/>
          </a:solidFill>
        </p:spPr>
        <p:txBody>
          <a:bodyPr anchor="ctr">
            <a:normAutofit/>
          </a:bodyPr>
          <a:lstStyle>
            <a:lvl1pPr algn="ctr">
              <a:defRPr sz="1600"/>
            </a:lvl1pPr>
          </a:lstStyle>
          <a:p>
            <a:pPr lvl="0"/>
            <a:r>
              <a:rPr lang="en-US"/>
              <a:t>Click to insert image or graphic here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18898449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3">
            <a:extLst>
              <a:ext uri="{FF2B5EF4-FFF2-40B4-BE49-F238E27FC236}">
                <a16:creationId xmlns:a16="http://schemas.microsoft.com/office/drawing/2014/main" id="{6BEBC398-0B32-5D4C-8F8E-8DA17BC07AAF}"/>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7252D11-D0BD-46AC-942A-A7F84C34C1CC}"/>
              </a:ext>
            </a:extLst>
          </p:cNvPr>
          <p:cNvSpPr>
            <a:spLocks noGrp="1"/>
          </p:cNvSpPr>
          <p:nvPr>
            <p:ph sz="quarter" idx="24" hasCustomPrompt="1"/>
          </p:nvPr>
        </p:nvSpPr>
        <p:spPr>
          <a:xfrm>
            <a:off x="838199" y="1780031"/>
            <a:ext cx="10537683" cy="4576318"/>
          </a:xfrm>
          <a:solidFill>
            <a:schemeClr val="accent1"/>
          </a:solidFill>
        </p:spPr>
        <p:txBody>
          <a:bodyPr anchor="ctr">
            <a:normAutofit/>
          </a:bodyPr>
          <a:lstStyle>
            <a:lvl1pPr algn="ctr">
              <a:defRPr sz="1800"/>
            </a:lvl1pPr>
          </a:lstStyle>
          <a:p>
            <a:pPr lvl="0"/>
            <a:r>
              <a:rPr lang="en-US"/>
              <a:t>Click to insert image or graphic here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atin typeface="+mn-lt"/>
              </a:defRPr>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1719534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0269070-4807-43E2-A9DF-90767C93C775}"/>
              </a:ext>
            </a:extLst>
          </p:cNvPr>
          <p:cNvSpPr>
            <a:spLocks noGrp="1"/>
          </p:cNvSpPr>
          <p:nvPr>
            <p:ph type="pic" sz="quarter" idx="15" hasCustomPrompt="1"/>
          </p:nvPr>
        </p:nvSpPr>
        <p:spPr>
          <a:xfrm>
            <a:off x="0" y="0"/>
            <a:ext cx="12207239" cy="6858000"/>
          </a:xfrm>
          <a:solidFill>
            <a:schemeClr val="accent1"/>
          </a:solidFill>
        </p:spPr>
        <p:txBody>
          <a:bodyPr tIns="2560320" anchor="ctr">
            <a:noAutofit/>
          </a:bodyPr>
          <a:lstStyle>
            <a:lvl1pPr algn="ctr">
              <a:defRPr sz="1800"/>
            </a:lvl1pPr>
          </a:lstStyle>
          <a:p>
            <a:r>
              <a:rPr lang="en-US"/>
              <a:t>Click to insert image here</a:t>
            </a:r>
          </a:p>
          <a:p>
            <a:endParaRPr lang="en-US"/>
          </a:p>
        </p:txBody>
      </p:sp>
      <p:sp>
        <p:nvSpPr>
          <p:cNvPr id="6" name="Text Placeholder 9">
            <a:extLst>
              <a:ext uri="{FF2B5EF4-FFF2-40B4-BE49-F238E27FC236}">
                <a16:creationId xmlns:a16="http://schemas.microsoft.com/office/drawing/2014/main" id="{B95A5A22-1295-5A4C-BEED-CDAAB6B38DA8}"/>
              </a:ext>
            </a:extLst>
          </p:cNvPr>
          <p:cNvSpPr>
            <a:spLocks noGrp="1"/>
          </p:cNvSpPr>
          <p:nvPr>
            <p:ph type="body" sz="quarter" idx="14" hasCustomPrompt="1"/>
          </p:nvPr>
        </p:nvSpPr>
        <p:spPr>
          <a:xfrm>
            <a:off x="-11574" y="-11151"/>
            <a:ext cx="12207240" cy="3429000"/>
          </a:xfrm>
          <a:solidFill>
            <a:srgbClr val="262626">
              <a:alpha val="61961"/>
            </a:srgbClr>
          </a:solidFill>
          <a:ln>
            <a:noFill/>
          </a:ln>
        </p:spPr>
        <p:txBody>
          <a:bodyPr lIns="868680" tIns="2057400" bIns="91440" anchor="t" anchorCtr="0">
            <a:normAutofit/>
          </a:bodyPr>
          <a:lstStyle>
            <a:lvl1pPr marL="0" marR="0" indent="0" algn="l" defTabSz="914400" rtl="0" eaLnBrk="1" fontAlgn="auto" latinLnBrk="0" hangingPunct="1">
              <a:lnSpc>
                <a:spcPct val="60000"/>
              </a:lnSpc>
              <a:spcBef>
                <a:spcPts val="1000"/>
              </a:spcBef>
              <a:spcAft>
                <a:spcPts val="0"/>
              </a:spcAft>
              <a:buClrTx/>
              <a:buSzTx/>
              <a:buFontTx/>
              <a:buNone/>
              <a:tabLst/>
              <a:defRPr sz="1600" b="0" i="0">
                <a:solidFill>
                  <a:schemeClr val="bg1"/>
                </a:solidFill>
                <a:latin typeface="+mn-lt"/>
                <a:cs typeface="Arial" panose="020B0604020202020204" pitchFamily="34" charset="0"/>
              </a:defRPr>
            </a:lvl1pPr>
          </a:lstStyle>
          <a:p>
            <a:pPr lvl="0"/>
            <a:r>
              <a:rPr lang="en-US"/>
              <a:t>Click to exit master text style</a:t>
            </a:r>
          </a:p>
        </p:txBody>
      </p:sp>
      <p:sp>
        <p:nvSpPr>
          <p:cNvPr id="2" name="Title 1">
            <a:extLst>
              <a:ext uri="{FF2B5EF4-FFF2-40B4-BE49-F238E27FC236}">
                <a16:creationId xmlns:a16="http://schemas.microsoft.com/office/drawing/2014/main" id="{AEDEBD28-F38A-B644-853D-75CBD6A9F711}"/>
              </a:ext>
            </a:extLst>
          </p:cNvPr>
          <p:cNvSpPr>
            <a:spLocks noGrp="1"/>
          </p:cNvSpPr>
          <p:nvPr>
            <p:ph type="title" hasCustomPrompt="1"/>
          </p:nvPr>
        </p:nvSpPr>
        <p:spPr>
          <a:xfrm>
            <a:off x="838200" y="565847"/>
            <a:ext cx="10515600" cy="1062232"/>
          </a:xfrm>
        </p:spPr>
        <p:txBody>
          <a:bodyPr lIns="0" tIns="0" rIns="0" bIns="0" anchor="t">
            <a:normAutofit/>
          </a:bodyPr>
          <a:lstStyle>
            <a:lvl1pPr>
              <a:defRPr sz="2800">
                <a:solidFill>
                  <a:schemeClr val="bg1"/>
                </a:solidFill>
              </a:defRPr>
            </a:lvl1pPr>
          </a:lstStyle>
          <a:p>
            <a:r>
              <a:rPr lang="en-US"/>
              <a:t>Click to edit master title style</a:t>
            </a:r>
          </a:p>
        </p:txBody>
      </p:sp>
      <p:sp>
        <p:nvSpPr>
          <p:cNvPr id="7" name="TextBox 6">
            <a:extLst>
              <a:ext uri="{FF2B5EF4-FFF2-40B4-BE49-F238E27FC236}">
                <a16:creationId xmlns:a16="http://schemas.microsoft.com/office/drawing/2014/main" id="{C3B6C998-067D-F24C-8880-399DE7EC60CF}"/>
              </a:ext>
            </a:extLst>
          </p:cNvPr>
          <p:cNvSpPr txBox="1"/>
          <p:nvPr userDrawn="1"/>
        </p:nvSpPr>
        <p:spPr>
          <a:xfrm>
            <a:off x="3340444" y="5935091"/>
            <a:ext cx="5511112" cy="523220"/>
          </a:xfrm>
          <a:prstGeom prst="rect">
            <a:avLst/>
          </a:prstGeom>
          <a:solidFill>
            <a:schemeClr val="bg1">
              <a:alpha val="0"/>
            </a:schemeClr>
          </a:solidFill>
        </p:spPr>
        <p:txBody>
          <a:bodyPr wrap="square" rtlCol="0">
            <a:spAutoFit/>
          </a:bodyPr>
          <a:lstStyle/>
          <a:p>
            <a:pPr algn="ctr"/>
            <a:r>
              <a:rPr lang="en-US" sz="2800" b="1">
                <a:solidFill>
                  <a:schemeClr val="accent5"/>
                </a:solidFill>
                <a:latin typeface="+mn-lt"/>
                <a:cs typeface="Arial" panose="020B0604020202020204" pitchFamily="34" charset="0"/>
              </a:rPr>
              <a:t>Click to edit master text style</a:t>
            </a:r>
          </a:p>
        </p:txBody>
      </p:sp>
    </p:spTree>
    <p:extLst>
      <p:ext uri="{BB962C8B-B14F-4D97-AF65-F5344CB8AC3E}">
        <p14:creationId xmlns:p14="http://schemas.microsoft.com/office/powerpoint/2010/main" val="42633520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3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FD44-3E18-544B-BBAC-DCBF5F125EA3}"/>
              </a:ext>
            </a:extLst>
          </p:cNvPr>
          <p:cNvSpPr>
            <a:spLocks noGrp="1"/>
          </p:cNvSpPr>
          <p:nvPr>
            <p:ph type="title" hasCustomPrompt="1"/>
          </p:nvPr>
        </p:nvSpPr>
        <p:spPr>
          <a:xfrm>
            <a:off x="838200" y="569494"/>
            <a:ext cx="10515600" cy="911595"/>
          </a:xfrm>
        </p:spPr>
        <p:txBody>
          <a:bodyPr lIns="0" tIns="0" rIns="0" bIns="0" anchor="t">
            <a:normAutofit/>
          </a:bodyPr>
          <a:lstStyle>
            <a:lvl1pPr>
              <a:defRPr sz="2800">
                <a:solidFill>
                  <a:schemeClr val="accent6"/>
                </a:solidFill>
              </a:defRPr>
            </a:lvl1pPr>
          </a:lstStyle>
          <a:p>
            <a:r>
              <a:rPr lang="en-US"/>
              <a:t>Click to edit master title style</a:t>
            </a:r>
          </a:p>
        </p:txBody>
      </p:sp>
      <p:sp>
        <p:nvSpPr>
          <p:cNvPr id="7" name="Picture Placeholder 2">
            <a:extLst>
              <a:ext uri="{FF2B5EF4-FFF2-40B4-BE49-F238E27FC236}">
                <a16:creationId xmlns:a16="http://schemas.microsoft.com/office/drawing/2014/main" id="{E69AB53E-6566-42B1-A87A-589EE239D5AA}"/>
              </a:ext>
            </a:extLst>
          </p:cNvPr>
          <p:cNvSpPr>
            <a:spLocks noGrp="1"/>
          </p:cNvSpPr>
          <p:nvPr>
            <p:ph type="pic" sz="quarter" idx="20" hasCustomPrompt="1"/>
          </p:nvPr>
        </p:nvSpPr>
        <p:spPr>
          <a:xfrm>
            <a:off x="833175" y="1963738"/>
            <a:ext cx="6759223" cy="4217987"/>
          </a:xfrm>
          <a:solidFill>
            <a:schemeClr val="accent1"/>
          </a:solidFill>
        </p:spPr>
        <p:txBody>
          <a:bodyPr anchor="ctr">
            <a:normAutofit/>
          </a:bodyPr>
          <a:lstStyle>
            <a:lvl1pPr algn="ctr">
              <a:defRPr sz="1600"/>
            </a:lvl1pPr>
          </a:lstStyle>
          <a:p>
            <a:r>
              <a:rPr lang="en-US"/>
              <a:t>Click to insert image here</a:t>
            </a:r>
          </a:p>
        </p:txBody>
      </p:sp>
      <p:sp>
        <p:nvSpPr>
          <p:cNvPr id="20" name="Text Placeholder 11">
            <a:extLst>
              <a:ext uri="{FF2B5EF4-FFF2-40B4-BE49-F238E27FC236}">
                <a16:creationId xmlns:a16="http://schemas.microsoft.com/office/drawing/2014/main" id="{FD3509C8-7877-6946-8CE5-00F7B9552E07}"/>
              </a:ext>
            </a:extLst>
          </p:cNvPr>
          <p:cNvSpPr>
            <a:spLocks noGrp="1"/>
          </p:cNvSpPr>
          <p:nvPr>
            <p:ph type="body" sz="quarter" idx="24" hasCustomPrompt="1"/>
          </p:nvPr>
        </p:nvSpPr>
        <p:spPr>
          <a:xfrm>
            <a:off x="8432800" y="3725227"/>
            <a:ext cx="2919113" cy="1835313"/>
          </a:xfrm>
        </p:spPr>
        <p:txBody>
          <a:bodyPr lIns="0" tIns="0" rIns="0" bIns="0">
            <a:noAutofit/>
          </a:bodyPr>
          <a:lstStyle>
            <a:lvl1pPr marL="0" indent="0">
              <a:lnSpc>
                <a:spcPct val="90000"/>
              </a:lnSpc>
              <a:buNone/>
              <a:defRPr sz="1600" b="0">
                <a:solidFill>
                  <a:schemeClr val="accent5"/>
                </a:solidFill>
              </a:defRPr>
            </a:lvl1pPr>
          </a:lstStyle>
          <a:p>
            <a:pPr lvl="0"/>
            <a:r>
              <a:rPr lang="en-US"/>
              <a:t>Click to edit master text style</a:t>
            </a:r>
          </a:p>
        </p:txBody>
      </p:sp>
      <p:sp>
        <p:nvSpPr>
          <p:cNvPr id="19" name="Text Placeholder 11">
            <a:extLst>
              <a:ext uri="{FF2B5EF4-FFF2-40B4-BE49-F238E27FC236}">
                <a16:creationId xmlns:a16="http://schemas.microsoft.com/office/drawing/2014/main" id="{46EC1DFF-6B7A-4C4C-9BDC-76D1FE8DD60B}"/>
              </a:ext>
            </a:extLst>
          </p:cNvPr>
          <p:cNvSpPr>
            <a:spLocks noGrp="1"/>
          </p:cNvSpPr>
          <p:nvPr>
            <p:ph type="body" sz="quarter" idx="23" hasCustomPrompt="1"/>
          </p:nvPr>
        </p:nvSpPr>
        <p:spPr>
          <a:xfrm>
            <a:off x="8432800" y="5692068"/>
            <a:ext cx="2919113" cy="532753"/>
          </a:xfrm>
        </p:spPr>
        <p:txBody>
          <a:bodyPr lIns="0" tIns="0" rIns="0" bIns="0" anchor="b">
            <a:noAutofit/>
          </a:bodyPr>
          <a:lstStyle>
            <a:lvl1pPr marL="0" indent="0">
              <a:lnSpc>
                <a:spcPct val="90000"/>
              </a:lnSpc>
              <a:buNone/>
              <a:defRPr sz="2000" b="1">
                <a:solidFill>
                  <a:schemeClr val="accent5"/>
                </a:solidFill>
              </a:defRPr>
            </a:lvl1pPr>
          </a:lstStyle>
          <a:p>
            <a:pPr lvl="0"/>
            <a:r>
              <a:rPr lang="en-US"/>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atin typeface="+mn-lt"/>
                <a:cs typeface="Arial" panose="020B0604020202020204" pitchFamily="34" charset="0"/>
              </a:defRPr>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28026430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full-bleed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22E6D3-9558-45D3-9914-1F3B0A5BDCAB}"/>
              </a:ext>
            </a:extLst>
          </p:cNvPr>
          <p:cNvSpPr>
            <a:spLocks noGrp="1"/>
          </p:cNvSpPr>
          <p:nvPr>
            <p:ph type="pic" sz="quarter" idx="14" hasCustomPrompt="1"/>
          </p:nvPr>
        </p:nvSpPr>
        <p:spPr>
          <a:xfrm>
            <a:off x="1" y="0"/>
            <a:ext cx="12188952" cy="6858000"/>
          </a:xfrm>
          <a:solidFill>
            <a:schemeClr val="accent1"/>
          </a:solidFill>
        </p:spPr>
        <p:txBody>
          <a:bodyPr>
            <a:normAutofit/>
          </a:bodyPr>
          <a:lstStyle>
            <a:lvl1pPr algn="ctr">
              <a:defRPr sz="1800"/>
            </a:lvl1pPr>
          </a:lstStyle>
          <a:p>
            <a:r>
              <a:rPr lang="en-US"/>
              <a:t>Click to insert image or graphic here</a:t>
            </a:r>
          </a:p>
          <a:p>
            <a:endParaRPr lang="en-US"/>
          </a:p>
        </p:txBody>
      </p:sp>
      <p:sp>
        <p:nvSpPr>
          <p:cNvPr id="9" name="Title 8">
            <a:extLst>
              <a:ext uri="{FF2B5EF4-FFF2-40B4-BE49-F238E27FC236}">
                <a16:creationId xmlns:a16="http://schemas.microsoft.com/office/drawing/2014/main" id="{5DF58130-BFA9-C64B-9400-27CEC7444FBE}"/>
              </a:ext>
            </a:extLst>
          </p:cNvPr>
          <p:cNvSpPr>
            <a:spLocks noGrp="1"/>
          </p:cNvSpPr>
          <p:nvPr>
            <p:ph type="title" hasCustomPrompt="1"/>
          </p:nvPr>
        </p:nvSpPr>
        <p:spPr>
          <a:xfrm>
            <a:off x="836966" y="2338086"/>
            <a:ext cx="10541219" cy="2164466"/>
          </a:xfrm>
        </p:spPr>
        <p:txBody>
          <a:bodyPr lIns="0">
            <a:noAutofit/>
          </a:bodyPr>
          <a:lstStyle>
            <a:lvl1pPr>
              <a:defRPr sz="2000" b="0">
                <a:solidFill>
                  <a:schemeClr val="bg1"/>
                </a:solidFill>
              </a:defRPr>
            </a:lvl1pPr>
          </a:lstStyle>
          <a:p>
            <a:r>
              <a:rPr lang="en-US">
                <a:solidFill>
                  <a:schemeClr val="bg1"/>
                </a:solidFill>
              </a:rPr>
              <a:t>Click to edit master text style</a:t>
            </a:r>
            <a:endParaRPr lang="en-US"/>
          </a:p>
        </p:txBody>
      </p:sp>
    </p:spTree>
    <p:extLst>
      <p:ext uri="{BB962C8B-B14F-4D97-AF65-F5344CB8AC3E}">
        <p14:creationId xmlns:p14="http://schemas.microsoft.com/office/powerpoint/2010/main" val="2417604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AAD1F-5401-4A4F-8BC6-985C332B0534}"/>
              </a:ext>
            </a:extLst>
          </p:cNvPr>
          <p:cNvSpPr>
            <a:spLocks noGrp="1"/>
          </p:cNvSpPr>
          <p:nvPr>
            <p:ph type="dt" sz="half" idx="10"/>
          </p:nvPr>
        </p:nvSpPr>
        <p:spPr/>
        <p:txBody>
          <a:bodyPr/>
          <a:lstStyle/>
          <a:p>
            <a:fld id="{D67350C3-9051-41E5-A9CC-7C9B87A8ED79}" type="datetime1">
              <a:rPr lang="en-US" smtClean="0"/>
              <a:t>8/28/2026</a:t>
            </a:fld>
            <a:endParaRPr lang="en-US"/>
          </a:p>
        </p:txBody>
      </p:sp>
      <p:sp>
        <p:nvSpPr>
          <p:cNvPr id="3" name="Footer Placeholder 2">
            <a:extLst>
              <a:ext uri="{FF2B5EF4-FFF2-40B4-BE49-F238E27FC236}">
                <a16:creationId xmlns:a16="http://schemas.microsoft.com/office/drawing/2014/main" id="{1E6EDAB9-CE11-4DBB-A3DA-54B904A136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96B70B-0372-4C73-B175-4C34C745B0FA}"/>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633938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37C72-0F8D-40DE-8857-E45F07EF85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5F477D-F163-4B17-8E89-E47D6079C7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C885-8A66-440F-8CF2-34ECE4D1DC74}"/>
              </a:ext>
            </a:extLst>
          </p:cNvPr>
          <p:cNvSpPr>
            <a:spLocks noGrp="1"/>
          </p:cNvSpPr>
          <p:nvPr>
            <p:ph type="dt" sz="half" idx="10"/>
          </p:nvPr>
        </p:nvSpPr>
        <p:spPr/>
        <p:txBody>
          <a:bodyPr/>
          <a:lstStyle/>
          <a:p>
            <a:fld id="{330376DC-EE27-4C7B-B975-05ECBCBAF44B}" type="datetimeFigureOut">
              <a:rPr lang="en-US" smtClean="0"/>
              <a:t>8/28/2026</a:t>
            </a:fld>
            <a:endParaRPr lang="en-US"/>
          </a:p>
        </p:txBody>
      </p:sp>
      <p:sp>
        <p:nvSpPr>
          <p:cNvPr id="5" name="Footer Placeholder 4">
            <a:extLst>
              <a:ext uri="{FF2B5EF4-FFF2-40B4-BE49-F238E27FC236}">
                <a16:creationId xmlns:a16="http://schemas.microsoft.com/office/drawing/2014/main" id="{E879B227-56AB-4F9D-A063-46E93F9774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27A9B-B827-4B2F-9B88-B5C1B495184F}"/>
              </a:ext>
            </a:extLst>
          </p:cNvPr>
          <p:cNvSpPr>
            <a:spLocks noGrp="1"/>
          </p:cNvSpPr>
          <p:nvPr>
            <p:ph type="sldNum" sz="quarter" idx="12"/>
          </p:nvPr>
        </p:nvSpPr>
        <p:spPr/>
        <p:txBody>
          <a:bodyPr/>
          <a:lstStyle/>
          <a:p>
            <a:fld id="{6CF30587-1328-46C8-9B9C-06E7416A9C8E}" type="slidenum">
              <a:rPr lang="en-US" smtClean="0"/>
              <a:t>‹#›</a:t>
            </a:fld>
            <a:endParaRPr lang="en-US"/>
          </a:p>
        </p:txBody>
      </p:sp>
    </p:spTree>
    <p:extLst>
      <p:ext uri="{BB962C8B-B14F-4D97-AF65-F5344CB8AC3E}">
        <p14:creationId xmlns:p14="http://schemas.microsoft.com/office/powerpoint/2010/main" val="5490927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E98BA-9D09-404C-A39C-B18705F0B3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B58701-CB66-4A58-B3AA-0E99BD7042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B0D41B-F7FF-4AD1-ABF7-95D47F406CA4}"/>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E71A4B32-A028-445A-AB1A-593D93B51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12454-45A1-463A-99FF-69A41CF29D3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1554760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7C63-EB27-4251-B7CD-756A1EA377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423B7-6E99-4341-9EFD-6002665B7A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C2572-15FE-4FA5-9D77-732161AFC1F6}"/>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32F366F4-7223-4E14-93DC-843EE36525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07ADA-222B-4612-946E-A643821E8810}"/>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29070851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584-7BBA-4296-BBA0-9CB16075E3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44A780-FEB0-42CD-B3E5-ECFDE89AE5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77DC028-CAD3-4258-989E-FC69EC52518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4084B558-64C3-4ED0-A2D8-ECB9B46B4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05982-8001-4DCA-910C-AF0BDBD96C5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356612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6EF8-7498-4F5A-8A13-DD320CBC09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E84778-6D17-67DE-EE94-2D2FF38609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4F0939-1EE4-AC96-964C-839B4BAB68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F2097B-FDBD-450E-3899-3E38C46C9F55}"/>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6" name="Footer Placeholder 5">
            <a:extLst>
              <a:ext uri="{FF2B5EF4-FFF2-40B4-BE49-F238E27FC236}">
                <a16:creationId xmlns:a16="http://schemas.microsoft.com/office/drawing/2014/main" id="{09D80548-7217-5276-0418-28EAA69747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778CAE-352C-473E-85FD-A522F0D12F80}"/>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1627796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7CAD8-606A-42CD-A0AA-7559A64393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4697DB-ABD5-47C7-A292-0F15476C172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490EC0-23E5-44E7-AE8E-DCD5A7C818D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086FBF-141D-43C3-B3B2-0BE9EFAA0105}"/>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0E5358FC-49D5-495D-BAB4-E1C8E92F95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98F75-1EAC-4618-97F9-DBD5BD669575}"/>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30807841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D3DA8-B475-4B79-AA28-DEC02C6058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BACB09-3EAC-4840-831C-54A2D3E30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E160F6F-56BA-4374-A099-AB616330202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70C184-8F87-42CE-B176-94EC2ED267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A287D62-327A-4324-B9BE-AF158BCE6DE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F4FF5D-6F42-4C31-9952-6F3D90BF275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8" name="Footer Placeholder 7">
            <a:extLst>
              <a:ext uri="{FF2B5EF4-FFF2-40B4-BE49-F238E27FC236}">
                <a16:creationId xmlns:a16="http://schemas.microsoft.com/office/drawing/2014/main" id="{2A1DC346-5318-4F90-8A41-83F134F6A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C8E863-7995-4EF8-98E5-4A07C6656B22}"/>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28928182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7D167-227F-4CA3-AA16-DA87D246D2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4A9D53-267F-4FBF-99FC-D18F6BD79AE8}"/>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4" name="Footer Placeholder 3">
            <a:extLst>
              <a:ext uri="{FF2B5EF4-FFF2-40B4-BE49-F238E27FC236}">
                <a16:creationId xmlns:a16="http://schemas.microsoft.com/office/drawing/2014/main" id="{F3CB1AE9-756B-4147-8DBF-5B9C3C7E9C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DC1B71-28D8-4F06-9827-369748A9B543}"/>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3213701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476F61-F152-43B4-8CE1-EE34896E93D1}"/>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3" name="Footer Placeholder 2">
            <a:extLst>
              <a:ext uri="{FF2B5EF4-FFF2-40B4-BE49-F238E27FC236}">
                <a16:creationId xmlns:a16="http://schemas.microsoft.com/office/drawing/2014/main" id="{1E126697-049A-41D8-A52D-2F7535000E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9FDC53-8356-4E63-9DAF-8F14B297283E}"/>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41110558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07B95-0FFA-432D-BE64-D965920E7F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88C26E-0B47-433B-B18E-F73C9D8812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4F17E1-813B-4087-BF34-1EB343B8F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517789-7644-4684-B73D-A83A4416AFB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6F886124-7E7E-4A28-80F0-106B129668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DA50B-B117-4983-807E-51BF215F8FC8}"/>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2480378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02742-6525-48C6-9895-2D8AFE7F15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CDD1D6-2C5A-4E78-A99F-1CF2006A92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E74423-5FD5-4820-A429-1381CFA0F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C90BB9-1CF8-43C0-8301-7576F5644C39}"/>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AC12AA58-93E0-4A30-828D-96B234EB7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4C120-D80C-4B7D-89A4-C79F560931C2}"/>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3196810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D2BFB-6E7A-488D-B705-77D6DA2D6C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C0DAF5-28D8-4F03-B2E7-A05951B4342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2F90A3-F636-46D0-A7F5-4A7FF89789AA}"/>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23C1ABE1-76F4-4807-993D-0C8C93998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B70336-21C1-4EE9-B683-AF1AE8CA311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9506879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180153-D55D-4E4E-9462-D7700D2817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BABD5D-C8EE-4074-A031-F037B9CFC76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52195-4BFA-4303-81EF-ED9E5C360D91}"/>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5296D742-97CA-410C-A5E1-524EBE672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64F4A-196C-44B9-8B10-EB7006E03A46}"/>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4001194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3EFF-5F17-5AD0-FCFF-460D54F7A1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A4D347-620D-141B-A4F0-F285178BEC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31315C-6BB5-4FB2-001A-26C6E2E1A7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B81639-87A4-3B10-956D-8E685A8B8B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3C4D93-CADC-BE20-3EDC-F58303B365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F27509-AAF7-4132-D673-C099E05EC45C}"/>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8" name="Footer Placeholder 7">
            <a:extLst>
              <a:ext uri="{FF2B5EF4-FFF2-40B4-BE49-F238E27FC236}">
                <a16:creationId xmlns:a16="http://schemas.microsoft.com/office/drawing/2014/main" id="{C747E5DA-D94D-D71B-94C9-637863964D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918041-2C7F-2D24-3320-813EE21CE5B8}"/>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1360568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7E9D-2B3B-A6EA-5186-26436F13E2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52812A-32DD-79B1-B30D-2E7E886B5621}"/>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4" name="Footer Placeholder 3">
            <a:extLst>
              <a:ext uri="{FF2B5EF4-FFF2-40B4-BE49-F238E27FC236}">
                <a16:creationId xmlns:a16="http://schemas.microsoft.com/office/drawing/2014/main" id="{4D0B9DCD-D5FE-B62C-0ABC-3B2A0A7ABC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A827CB-8505-6613-DF71-5E25CBD4F498}"/>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1478111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19FD0F-FC37-1646-C899-DFB6C1B21FCC}"/>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3" name="Footer Placeholder 2">
            <a:extLst>
              <a:ext uri="{FF2B5EF4-FFF2-40B4-BE49-F238E27FC236}">
                <a16:creationId xmlns:a16="http://schemas.microsoft.com/office/drawing/2014/main" id="{3E1623D8-CE29-FC7B-8EA5-D2130B974B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8B3E63-6302-7DC4-1C31-379EC80841D6}"/>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114062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52690-02A6-65A2-62F7-97EBE7F65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FBB177-4A01-02AF-4305-BC3EA13FCF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AAB20B-F96D-3801-56C3-32E7B6C16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59B384-2336-54B5-F0E0-010292F027B5}"/>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6" name="Footer Placeholder 5">
            <a:extLst>
              <a:ext uri="{FF2B5EF4-FFF2-40B4-BE49-F238E27FC236}">
                <a16:creationId xmlns:a16="http://schemas.microsoft.com/office/drawing/2014/main" id="{1F1A71CF-DAC2-0870-8EC4-D414D99427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A7F415-6219-82AF-E11A-453BE72B3963}"/>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2921556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4C2E4-47ED-2A01-35D7-D3A16AB8FD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767007-A989-DC3E-FC65-0F4F200526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FD60C-C05B-034F-BF65-EB2B4ADB2C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1AD538-EA7A-FD42-3C03-BDEE2321278B}"/>
              </a:ext>
            </a:extLst>
          </p:cNvPr>
          <p:cNvSpPr>
            <a:spLocks noGrp="1"/>
          </p:cNvSpPr>
          <p:nvPr>
            <p:ph type="dt" sz="half" idx="10"/>
          </p:nvPr>
        </p:nvSpPr>
        <p:spPr/>
        <p:txBody>
          <a:bodyPr/>
          <a:lstStyle/>
          <a:p>
            <a:fld id="{D9E72F2F-4BDE-4C58-BFD9-5B7673922D62}" type="datetimeFigureOut">
              <a:rPr lang="en-US" smtClean="0"/>
              <a:t>8/28/2026</a:t>
            </a:fld>
            <a:endParaRPr lang="en-US"/>
          </a:p>
        </p:txBody>
      </p:sp>
      <p:sp>
        <p:nvSpPr>
          <p:cNvPr id="6" name="Footer Placeholder 5">
            <a:extLst>
              <a:ext uri="{FF2B5EF4-FFF2-40B4-BE49-F238E27FC236}">
                <a16:creationId xmlns:a16="http://schemas.microsoft.com/office/drawing/2014/main" id="{55C69C4B-3F35-CC08-F362-9E9C3730D4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2C067B-0144-7051-FA5E-98895DFA1DD5}"/>
              </a:ext>
            </a:extLst>
          </p:cNvPr>
          <p:cNvSpPr>
            <a:spLocks noGrp="1"/>
          </p:cNvSpPr>
          <p:nvPr>
            <p:ph type="sldNum" sz="quarter" idx="12"/>
          </p:nvPr>
        </p:nvSpPr>
        <p:spPr/>
        <p:txBody>
          <a:bodyPr/>
          <a:lstStyle/>
          <a:p>
            <a:fld id="{10276BED-AFE4-415F-852E-C4C364E35B94}" type="slidenum">
              <a:rPr lang="en-US" smtClean="0"/>
              <a:t>‹#›</a:t>
            </a:fld>
            <a:endParaRPr lang="en-US"/>
          </a:p>
        </p:txBody>
      </p:sp>
    </p:spTree>
    <p:extLst>
      <p:ext uri="{BB962C8B-B14F-4D97-AF65-F5344CB8AC3E}">
        <p14:creationId xmlns:p14="http://schemas.microsoft.com/office/powerpoint/2010/main" val="385760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672B4B-4559-27DF-AF4A-2F3BA8A21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49C74C-FFBE-2104-F535-B39556A76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6CCCBA-29DB-40D5-D94F-931A33AF2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E72F2F-4BDE-4C58-BFD9-5B7673922D62}" type="datetimeFigureOut">
              <a:rPr lang="en-US" smtClean="0"/>
              <a:t>8/28/2026</a:t>
            </a:fld>
            <a:endParaRPr lang="en-US"/>
          </a:p>
        </p:txBody>
      </p:sp>
      <p:sp>
        <p:nvSpPr>
          <p:cNvPr id="5" name="Footer Placeholder 4">
            <a:extLst>
              <a:ext uri="{FF2B5EF4-FFF2-40B4-BE49-F238E27FC236}">
                <a16:creationId xmlns:a16="http://schemas.microsoft.com/office/drawing/2014/main" id="{34DFEF51-7C66-B66F-DAC3-8801A3DED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FB35F22-21DA-6276-3A1F-3074030CFC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276BED-AFE4-415F-852E-C4C364E35B94}" type="slidenum">
              <a:rPr lang="en-US" smtClean="0"/>
              <a:t>‹#›</a:t>
            </a:fld>
            <a:endParaRPr lang="en-US"/>
          </a:p>
        </p:txBody>
      </p:sp>
    </p:spTree>
    <p:extLst>
      <p:ext uri="{BB962C8B-B14F-4D97-AF65-F5344CB8AC3E}">
        <p14:creationId xmlns:p14="http://schemas.microsoft.com/office/powerpoint/2010/main" val="2659249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708E46-4D01-4447-8CEC-46FE59612C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681B95-5205-4CE6-966F-BA251358D8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98D5C-1E53-4DC0-83E4-B447526A96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90425-DAAC-43C0-AE33-BDE99666B26C}" type="datetime1">
              <a:rPr lang="en-US" smtClean="0"/>
              <a:t>8/28/2026</a:t>
            </a:fld>
            <a:endParaRPr lang="en-US"/>
          </a:p>
        </p:txBody>
      </p:sp>
      <p:sp>
        <p:nvSpPr>
          <p:cNvPr id="5" name="Footer Placeholder 4">
            <a:extLst>
              <a:ext uri="{FF2B5EF4-FFF2-40B4-BE49-F238E27FC236}">
                <a16:creationId xmlns:a16="http://schemas.microsoft.com/office/drawing/2014/main" id="{889CE395-9DC2-4BB4-91CD-CBDB3CF423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6FDF43-13D8-4A98-AEF1-4358AB0BD5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96646-1D06-451D-96AB-99024272712C}" type="slidenum">
              <a:rPr lang="en-US" smtClean="0"/>
              <a:t>‹#›</a:t>
            </a:fld>
            <a:endParaRPr lang="en-US"/>
          </a:p>
        </p:txBody>
      </p:sp>
    </p:spTree>
    <p:extLst>
      <p:ext uri="{BB962C8B-B14F-4D97-AF65-F5344CB8AC3E}">
        <p14:creationId xmlns:p14="http://schemas.microsoft.com/office/powerpoint/2010/main" val="1756590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DDE9C-955A-40E0-AEDB-57EE5B377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8092AA-470A-438D-B06A-389D4965D1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F0C0FCC-269D-49E4-B1A8-2F5D9EEA56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pitchFamily="34" charset="0"/>
              </a:defRPr>
            </a:lvl1pPr>
          </a:lstStyle>
          <a:p>
            <a:fld id="{A52BEA90-E6BE-45F4-8D5D-C2E01FE3DBCB}" type="slidenum">
              <a:rPr lang="en-US" smtClean="0"/>
              <a:pPr/>
              <a:t>‹#›</a:t>
            </a:fld>
            <a:endParaRPr lang="en-US"/>
          </a:p>
        </p:txBody>
      </p:sp>
    </p:spTree>
    <p:extLst>
      <p:ext uri="{BB962C8B-B14F-4D97-AF65-F5344CB8AC3E}">
        <p14:creationId xmlns:p14="http://schemas.microsoft.com/office/powerpoint/2010/main" val="73931425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3F28E1-FD8D-42BD-8206-6FB5647640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C762A9-5E38-467B-BA40-26C2B6807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6C5BA4-7552-4E46-91B9-BF77F6BA67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79058752-6ACB-42DB-8182-E3A7F6FB0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2C9709-CF03-4BB4-9F8F-2A56069875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A8504-F6D3-4DBD-98F5-AC4569D1FD3E}" type="slidenum">
              <a:rPr lang="en-US" smtClean="0"/>
              <a:t>‹#›</a:t>
            </a:fld>
            <a:endParaRPr lang="en-US"/>
          </a:p>
        </p:txBody>
      </p:sp>
    </p:spTree>
    <p:extLst>
      <p:ext uri="{BB962C8B-B14F-4D97-AF65-F5344CB8AC3E}">
        <p14:creationId xmlns:p14="http://schemas.microsoft.com/office/powerpoint/2010/main" val="411952158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51.gif"/><Relationship Id="rId3" Type="http://schemas.openxmlformats.org/officeDocument/2006/relationships/image" Target="../media/image46.png"/><Relationship Id="rId7" Type="http://schemas.openxmlformats.org/officeDocument/2006/relationships/image" Target="../media/image50.gi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9.gif"/><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gif"/></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jpeg"/><Relationship Id="rId2"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35.xml"/><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62.sv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bin"/><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5.xml"/><Relationship Id="rId1" Type="http://schemas.openxmlformats.org/officeDocument/2006/relationships/slideLayout" Target="../slideLayouts/slideLayout31.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 Id="rId4" Type="http://schemas.openxmlformats.org/officeDocument/2006/relationships/image" Target="../media/image86.jpeg"/></Relationships>
</file>

<file path=ppt/slides/_rels/slide5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17.tiff"/></Relationships>
</file>

<file path=ppt/slides/_rels/slide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19.tiff"/></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1.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B5968D-707D-CD4A-AE2D-B8ECB9974DA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Slide Number Placeholder 2">
            <a:extLst>
              <a:ext uri="{FF2B5EF4-FFF2-40B4-BE49-F238E27FC236}">
                <a16:creationId xmlns:a16="http://schemas.microsoft.com/office/drawing/2014/main" id="{AF9A043F-9B36-D421-34CE-E4469635DC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496646-1D06-451D-96AB-99024272712C}"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endParaRPr>
          </a:p>
        </p:txBody>
      </p:sp>
      <p:sp>
        <p:nvSpPr>
          <p:cNvPr id="4" name="Text Placeholder 1">
            <a:extLst>
              <a:ext uri="{FF2B5EF4-FFF2-40B4-BE49-F238E27FC236}">
                <a16:creationId xmlns:a16="http://schemas.microsoft.com/office/drawing/2014/main" id="{E93A8BD9-B3E6-C648-2082-FB336B53962D}"/>
              </a:ext>
            </a:extLst>
          </p:cNvPr>
          <p:cNvSpPr txBox="1">
            <a:spLocks/>
          </p:cNvSpPr>
          <p:nvPr/>
        </p:nvSpPr>
        <p:spPr>
          <a:xfrm>
            <a:off x="577579" y="2369186"/>
            <a:ext cx="8041765" cy="994498"/>
          </a:xfrm>
          <a:prstGeom prst="rect">
            <a:avLst/>
          </a:prstGeom>
        </p:spPr>
        <p:txBody>
          <a:bodyPr/>
          <a:lst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7000"/>
              </a:lnSpc>
              <a:spcBef>
                <a:spcPts val="0"/>
              </a:spcBef>
              <a:spcAft>
                <a:spcPts val="0"/>
              </a:spcAft>
              <a:buClrTx/>
              <a:buSzTx/>
              <a:buFontTx/>
              <a:buNone/>
              <a:tabLst/>
              <a:defRPr/>
            </a:pPr>
            <a:endParaRPr kumimoji="0" lang="en-US" sz="2200" b="0" i="0" u="none" strike="noStrike" kern="1200" cap="none" spc="0" normalizeH="0" baseline="30000" noProof="0">
              <a:ln>
                <a:noFill/>
              </a:ln>
              <a:solidFill>
                <a:srgbClr val="000000"/>
              </a:solidFill>
              <a:effectLst/>
              <a:uLnTx/>
              <a:uFillTx/>
              <a:latin typeface="Montserrat" panose="020B060402020202020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1DCB03BC-4610-4120-DCD9-2CCBD81A1C63}"/>
              </a:ext>
            </a:extLst>
          </p:cNvPr>
          <p:cNvSpPr/>
          <p:nvPr/>
        </p:nvSpPr>
        <p:spPr>
          <a:xfrm>
            <a:off x="1545236" y="4732302"/>
            <a:ext cx="9101528"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The 2026 FGCU AI Summer Academy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Wednesday, May 6, 2026</a:t>
            </a:r>
          </a:p>
        </p:txBody>
      </p:sp>
      <p:sp>
        <p:nvSpPr>
          <p:cNvPr id="6" name="Rectangle 5">
            <a:extLst>
              <a:ext uri="{FF2B5EF4-FFF2-40B4-BE49-F238E27FC236}">
                <a16:creationId xmlns:a16="http://schemas.microsoft.com/office/drawing/2014/main" id="{5D71C1F1-0F96-2115-BF6E-83F783533ADE}"/>
              </a:ext>
            </a:extLst>
          </p:cNvPr>
          <p:cNvSpPr/>
          <p:nvPr/>
        </p:nvSpPr>
        <p:spPr>
          <a:xfrm>
            <a:off x="577578" y="3017713"/>
            <a:ext cx="10979837" cy="1453924"/>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2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mn-cs"/>
              </a:rPr>
              <a:t>Ahmed S. Elshall</a:t>
            </a:r>
            <a:r>
              <a:rPr kumimoji="0" lang="en-US" sz="2200" b="0" i="0" u="none" strike="noStrike" kern="1200" cap="none" spc="0" normalizeH="0" baseline="30000" noProof="0">
                <a:ln>
                  <a:noFill/>
                </a:ln>
                <a:solidFill>
                  <a:srgbClr val="000000"/>
                </a:solidFill>
                <a:effectLst/>
                <a:uLnTx/>
                <a:uFillTx/>
                <a:latin typeface="Arial" panose="020B0604020202020204"/>
                <a:ea typeface="Calibri" panose="020F0502020204030204" pitchFamily="34" charset="0"/>
                <a:cs typeface="+mn-cs"/>
              </a:rPr>
              <a:t>1,2,3 </a:t>
            </a:r>
            <a:r>
              <a:rPr kumimoji="0" lang="en-US" sz="22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mn-cs"/>
              </a:rPr>
              <a:t>and Michael Alvear</a:t>
            </a:r>
            <a:r>
              <a:rPr kumimoji="0" lang="en-US" sz="2200" b="0" i="0" u="none" strike="noStrike" kern="1200" cap="none" spc="0" normalizeH="0" baseline="30000" noProof="0">
                <a:ln>
                  <a:noFill/>
                </a:ln>
                <a:solidFill>
                  <a:srgbClr val="000000"/>
                </a:solidFill>
                <a:effectLst/>
                <a:uLnTx/>
                <a:uFillTx/>
                <a:latin typeface="Arial" panose="020B0604020202020204"/>
                <a:ea typeface="Calibri" panose="020F0502020204030204" pitchFamily="34" charset="0"/>
                <a:cs typeface="+mn-cs"/>
              </a:rPr>
              <a:t>1</a:t>
            </a:r>
            <a:r>
              <a:rPr kumimoji="0" lang="en-US" sz="22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mn-cs"/>
              </a:rPr>
              <a:t> </a:t>
            </a:r>
            <a:endParaRPr kumimoji="0" lang="en-US" sz="22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3000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1</a:t>
            </a:r>
            <a:r>
              <a:rPr kumimoji="0" lang="en-US" sz="20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 U.A. Whitaker College of Engineering, FGCU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3000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2</a:t>
            </a:r>
            <a:r>
              <a:rPr kumimoji="0" lang="en-US" sz="20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 The Water School, FGCU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3000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3</a:t>
            </a:r>
            <a:r>
              <a:rPr kumimoji="0" lang="en-US" sz="20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 Dendritic: A Human-Centered AI and Data Science Institute, FGCU</a:t>
            </a:r>
          </a:p>
        </p:txBody>
      </p:sp>
      <p:pic>
        <p:nvPicPr>
          <p:cNvPr id="7" name="Picture 6">
            <a:extLst>
              <a:ext uri="{FF2B5EF4-FFF2-40B4-BE49-F238E27FC236}">
                <a16:creationId xmlns:a16="http://schemas.microsoft.com/office/drawing/2014/main" id="{094E2AC0-8505-7A4E-29A5-BA52C327F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21" y="5897897"/>
            <a:ext cx="4412677" cy="530517"/>
          </a:xfrm>
          <a:prstGeom prst="rect">
            <a:avLst/>
          </a:prstGeom>
        </p:spPr>
      </p:pic>
      <p:pic>
        <p:nvPicPr>
          <p:cNvPr id="8" name="Picture 7">
            <a:extLst>
              <a:ext uri="{FF2B5EF4-FFF2-40B4-BE49-F238E27FC236}">
                <a16:creationId xmlns:a16="http://schemas.microsoft.com/office/drawing/2014/main" id="{EAF7364D-5BC7-BA13-AED9-394027EA74CC}"/>
              </a:ext>
            </a:extLst>
          </p:cNvPr>
          <p:cNvPicPr>
            <a:picLocks noChangeAspect="1"/>
          </p:cNvPicPr>
          <p:nvPr/>
        </p:nvPicPr>
        <p:blipFill>
          <a:blip r:embed="rId4"/>
          <a:stretch>
            <a:fillRect/>
          </a:stretch>
        </p:blipFill>
        <p:spPr>
          <a:xfrm>
            <a:off x="9601200" y="5816962"/>
            <a:ext cx="2331761" cy="787461"/>
          </a:xfrm>
          <a:prstGeom prst="rect">
            <a:avLst/>
          </a:prstGeom>
        </p:spPr>
      </p:pic>
      <p:sp>
        <p:nvSpPr>
          <p:cNvPr id="9" name="Title 2">
            <a:extLst>
              <a:ext uri="{FF2B5EF4-FFF2-40B4-BE49-F238E27FC236}">
                <a16:creationId xmlns:a16="http://schemas.microsoft.com/office/drawing/2014/main" id="{62D9DD1B-2F30-8BF8-EC6C-8A94BAC98C65}"/>
              </a:ext>
            </a:extLst>
          </p:cNvPr>
          <p:cNvSpPr txBox="1">
            <a:spLocks/>
          </p:cNvSpPr>
          <p:nvPr/>
        </p:nvSpPr>
        <p:spPr>
          <a:xfrm>
            <a:off x="465220" y="766324"/>
            <a:ext cx="8461065" cy="1998001"/>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500" b="1" i="0" u="none" strike="noStrike" kern="1200" cap="none" spc="0" normalizeH="0" baseline="0" noProof="0">
                <a:ln>
                  <a:noFill/>
                </a:ln>
                <a:solidFill>
                  <a:srgbClr val="004684"/>
                </a:solidFill>
                <a:effectLst/>
                <a:uLnTx/>
                <a:uFillTx/>
                <a:latin typeface="Arial" panose="020B0604020202020204"/>
                <a:ea typeface="+mj-ea"/>
                <a:cs typeface="Arial" panose="020B0604020202020204" pitchFamily="34" charset="0"/>
              </a:rPr>
              <a:t>Human-Centered AI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500" b="1" i="0" u="none" strike="noStrike" kern="1200" cap="none" spc="0" normalizeH="0" baseline="0" noProof="0">
                <a:ln>
                  <a:noFill/>
                </a:ln>
                <a:solidFill>
                  <a:srgbClr val="004684"/>
                </a:solidFill>
                <a:effectLst/>
                <a:uLnTx/>
                <a:uFillTx/>
                <a:latin typeface="Arial" panose="020B0604020202020204"/>
                <a:ea typeface="+mj-ea"/>
                <a:cs typeface="Arial" panose="020B0604020202020204" pitchFamily="34" charset="0"/>
              </a:rPr>
              <a:t>for South Florida Waters</a:t>
            </a:r>
          </a:p>
        </p:txBody>
      </p:sp>
    </p:spTree>
    <p:extLst>
      <p:ext uri="{BB962C8B-B14F-4D97-AF65-F5344CB8AC3E}">
        <p14:creationId xmlns:p14="http://schemas.microsoft.com/office/powerpoint/2010/main" val="3573682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FF65C-F099-5711-F72C-ACF409BCEF9B}"/>
              </a:ext>
            </a:extLst>
          </p:cNvPr>
          <p:cNvSpPr>
            <a:spLocks noGrp="1"/>
          </p:cNvSpPr>
          <p:nvPr>
            <p:ph type="title"/>
          </p:nvPr>
        </p:nvSpPr>
        <p:spPr/>
        <p:txBody>
          <a:bodyPr/>
          <a:lstStyle/>
          <a:p>
            <a:r>
              <a:rPr lang="en-US">
                <a:solidFill>
                  <a:srgbClr val="004684"/>
                </a:solidFill>
              </a:rPr>
              <a:t>The model reliably separates bloom and non-bloom weeks and identifies a practical alert threshold</a:t>
            </a:r>
          </a:p>
        </p:txBody>
      </p:sp>
      <p:pic>
        <p:nvPicPr>
          <p:cNvPr id="5" name="Picture 4">
            <a:extLst>
              <a:ext uri="{FF2B5EF4-FFF2-40B4-BE49-F238E27FC236}">
                <a16:creationId xmlns:a16="http://schemas.microsoft.com/office/drawing/2014/main" id="{56CF05E1-4A52-7A34-A1EA-F83E7CF5F73C}"/>
              </a:ext>
            </a:extLst>
          </p:cNvPr>
          <p:cNvPicPr>
            <a:picLocks noChangeAspect="1"/>
          </p:cNvPicPr>
          <p:nvPr/>
        </p:nvPicPr>
        <p:blipFill>
          <a:blip r:embed="rId3"/>
          <a:stretch>
            <a:fillRect/>
          </a:stretch>
        </p:blipFill>
        <p:spPr>
          <a:xfrm>
            <a:off x="801918" y="1615185"/>
            <a:ext cx="10551882" cy="4297680"/>
          </a:xfrm>
          <a:prstGeom prst="rect">
            <a:avLst/>
          </a:prstGeom>
        </p:spPr>
      </p:pic>
      <p:sp>
        <p:nvSpPr>
          <p:cNvPr id="3" name="Slide Number Placeholder 4">
            <a:extLst>
              <a:ext uri="{FF2B5EF4-FFF2-40B4-BE49-F238E27FC236}">
                <a16:creationId xmlns:a16="http://schemas.microsoft.com/office/drawing/2014/main" id="{09BCD5F1-0FD8-3EDC-5E9E-7A2BB6F41CE7}"/>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Duus et al. (2026)</a:t>
            </a:r>
          </a:p>
        </p:txBody>
      </p:sp>
    </p:spTree>
    <p:extLst>
      <p:ext uri="{BB962C8B-B14F-4D97-AF65-F5344CB8AC3E}">
        <p14:creationId xmlns:p14="http://schemas.microsoft.com/office/powerpoint/2010/main" val="129905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953DB-2B8C-ECD1-057D-1FD5F8512B10}"/>
              </a:ext>
            </a:extLst>
          </p:cNvPr>
          <p:cNvSpPr>
            <a:spLocks noGrp="1"/>
          </p:cNvSpPr>
          <p:nvPr>
            <p:ph type="title"/>
          </p:nvPr>
        </p:nvSpPr>
        <p:spPr/>
        <p:txBody>
          <a:bodyPr/>
          <a:lstStyle/>
          <a:p>
            <a:r>
              <a:rPr lang="en-US">
                <a:solidFill>
                  <a:srgbClr val="004684"/>
                </a:solidFill>
              </a:rPr>
              <a:t>Red tide risk increases nonlinearly and not simply under the highest nutrients</a:t>
            </a:r>
          </a:p>
        </p:txBody>
      </p:sp>
      <p:pic>
        <p:nvPicPr>
          <p:cNvPr id="6" name="Picture 5">
            <a:extLst>
              <a:ext uri="{FF2B5EF4-FFF2-40B4-BE49-F238E27FC236}">
                <a16:creationId xmlns:a16="http://schemas.microsoft.com/office/drawing/2014/main" id="{3D3CEF9A-AC4F-ECA9-CA4B-6A08F041045A}"/>
              </a:ext>
            </a:extLst>
          </p:cNvPr>
          <p:cNvPicPr>
            <a:picLocks noChangeAspect="1"/>
          </p:cNvPicPr>
          <p:nvPr/>
        </p:nvPicPr>
        <p:blipFill>
          <a:blip r:embed="rId3"/>
          <a:stretch>
            <a:fillRect/>
          </a:stretch>
        </p:blipFill>
        <p:spPr>
          <a:xfrm>
            <a:off x="1445414" y="1797065"/>
            <a:ext cx="9301171" cy="4480560"/>
          </a:xfrm>
          <a:prstGeom prst="rect">
            <a:avLst/>
          </a:prstGeom>
        </p:spPr>
      </p:pic>
      <p:sp>
        <p:nvSpPr>
          <p:cNvPr id="7" name="Slide Number Placeholder 4">
            <a:extLst>
              <a:ext uri="{FF2B5EF4-FFF2-40B4-BE49-F238E27FC236}">
                <a16:creationId xmlns:a16="http://schemas.microsoft.com/office/drawing/2014/main" id="{4E3DB7F1-EE19-A034-F03D-7D837807FA79}"/>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Duus et al. (2026)</a:t>
            </a:r>
          </a:p>
        </p:txBody>
      </p:sp>
    </p:spTree>
    <p:extLst>
      <p:ext uri="{BB962C8B-B14F-4D97-AF65-F5344CB8AC3E}">
        <p14:creationId xmlns:p14="http://schemas.microsoft.com/office/powerpoint/2010/main" val="3136645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75DD-284F-B07E-F76D-2130A70EF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D4F79-0A09-B241-7C9B-A24A0E4A1721}"/>
              </a:ext>
            </a:extLst>
          </p:cNvPr>
          <p:cNvSpPr>
            <a:spLocks noGrp="1"/>
          </p:cNvSpPr>
          <p:nvPr>
            <p:ph type="title"/>
          </p:nvPr>
        </p:nvSpPr>
        <p:spPr/>
        <p:txBody>
          <a:bodyPr/>
          <a:lstStyle/>
          <a:p>
            <a:r>
              <a:rPr lang="en-US">
                <a:solidFill>
                  <a:srgbClr val="004684"/>
                </a:solidFill>
              </a:rPr>
              <a:t>Red tide risk reflects nutrient combinations, not a single nutrient acting alone</a:t>
            </a:r>
          </a:p>
        </p:txBody>
      </p:sp>
      <p:sp>
        <p:nvSpPr>
          <p:cNvPr id="7" name="Slide Number Placeholder 4">
            <a:extLst>
              <a:ext uri="{FF2B5EF4-FFF2-40B4-BE49-F238E27FC236}">
                <a16:creationId xmlns:a16="http://schemas.microsoft.com/office/drawing/2014/main" id="{AA1F6990-3EBB-ADDC-81A1-3A46FED4BAC7}"/>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Duus et al. (2026)</a:t>
            </a:r>
          </a:p>
        </p:txBody>
      </p:sp>
      <p:pic>
        <p:nvPicPr>
          <p:cNvPr id="4" name="Picture 3">
            <a:extLst>
              <a:ext uri="{FF2B5EF4-FFF2-40B4-BE49-F238E27FC236}">
                <a16:creationId xmlns:a16="http://schemas.microsoft.com/office/drawing/2014/main" id="{7E0A1529-54C1-B5F6-3D9A-E8B53626991C}"/>
              </a:ext>
            </a:extLst>
          </p:cNvPr>
          <p:cNvPicPr>
            <a:picLocks noChangeAspect="1"/>
          </p:cNvPicPr>
          <p:nvPr/>
        </p:nvPicPr>
        <p:blipFill>
          <a:blip r:embed="rId3"/>
          <a:stretch>
            <a:fillRect/>
          </a:stretch>
        </p:blipFill>
        <p:spPr>
          <a:xfrm>
            <a:off x="2619884" y="1550053"/>
            <a:ext cx="6971933" cy="5029200"/>
          </a:xfrm>
          <a:prstGeom prst="rect">
            <a:avLst/>
          </a:prstGeom>
        </p:spPr>
      </p:pic>
    </p:spTree>
    <p:extLst>
      <p:ext uri="{BB962C8B-B14F-4D97-AF65-F5344CB8AC3E}">
        <p14:creationId xmlns:p14="http://schemas.microsoft.com/office/powerpoint/2010/main" val="70323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0161D-296F-F233-32F4-AAD0C98E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980AA-A37A-85AA-A680-343EE7DADD03}"/>
              </a:ext>
            </a:extLst>
          </p:cNvPr>
          <p:cNvSpPr>
            <a:spLocks noGrp="1"/>
          </p:cNvSpPr>
          <p:nvPr>
            <p:ph type="title"/>
          </p:nvPr>
        </p:nvSpPr>
        <p:spPr/>
        <p:txBody>
          <a:bodyPr/>
          <a:lstStyle/>
          <a:p>
            <a:r>
              <a:rPr lang="en-US">
                <a:solidFill>
                  <a:srgbClr val="004684"/>
                </a:solidFill>
              </a:rPr>
              <a:t>Why accuracy alone is not enough? Early warning needs confidence not just a bloom or no-bloom label</a:t>
            </a:r>
          </a:p>
        </p:txBody>
      </p:sp>
      <p:sp>
        <p:nvSpPr>
          <p:cNvPr id="7" name="Slide Number Placeholder 4">
            <a:extLst>
              <a:ext uri="{FF2B5EF4-FFF2-40B4-BE49-F238E27FC236}">
                <a16:creationId xmlns:a16="http://schemas.microsoft.com/office/drawing/2014/main" id="{111AB884-B887-04CA-794C-0EE6B54E756C}"/>
              </a:ext>
            </a:extLst>
          </p:cNvPr>
          <p:cNvSpPr>
            <a:spLocks noGrp="1"/>
          </p:cNvSpPr>
          <p:nvPr>
            <p:ph type="sldNum" sz="quarter" idx="17"/>
          </p:nvPr>
        </p:nvSpPr>
        <p:spPr>
          <a:xfrm>
            <a:off x="6677526" y="6356350"/>
            <a:ext cx="46762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ChatGPT 5.5 Generated Iamge based on Blanco et al. (In-Review)</a:t>
            </a:r>
          </a:p>
        </p:txBody>
      </p:sp>
      <p:pic>
        <p:nvPicPr>
          <p:cNvPr id="9" name="Picture 8">
            <a:extLst>
              <a:ext uri="{FF2B5EF4-FFF2-40B4-BE49-F238E27FC236}">
                <a16:creationId xmlns:a16="http://schemas.microsoft.com/office/drawing/2014/main" id="{B041634C-5A2B-AE5B-F276-927A0949D2AB}"/>
              </a:ext>
            </a:extLst>
          </p:cNvPr>
          <p:cNvPicPr>
            <a:picLocks noChangeAspect="1"/>
          </p:cNvPicPr>
          <p:nvPr/>
        </p:nvPicPr>
        <p:blipFill>
          <a:blip r:embed="rId3"/>
          <a:stretch>
            <a:fillRect/>
          </a:stretch>
        </p:blipFill>
        <p:spPr>
          <a:xfrm>
            <a:off x="773730" y="1821417"/>
            <a:ext cx="10644539" cy="3840813"/>
          </a:xfrm>
          <a:prstGeom prst="rect">
            <a:avLst/>
          </a:prstGeom>
        </p:spPr>
      </p:pic>
    </p:spTree>
    <p:extLst>
      <p:ext uri="{BB962C8B-B14F-4D97-AF65-F5344CB8AC3E}">
        <p14:creationId xmlns:p14="http://schemas.microsoft.com/office/powerpoint/2010/main" val="1514461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1323D-6AC2-2761-50C3-447168462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583EB-067F-DF4F-23BA-6CE1AB515B91}"/>
              </a:ext>
            </a:extLst>
          </p:cNvPr>
          <p:cNvSpPr>
            <a:spLocks noGrp="1"/>
          </p:cNvSpPr>
          <p:nvPr>
            <p:ph type="title"/>
          </p:nvPr>
        </p:nvSpPr>
        <p:spPr/>
        <p:txBody>
          <a:bodyPr/>
          <a:lstStyle/>
          <a:p>
            <a:r>
              <a:rPr lang="en-US">
                <a:solidFill>
                  <a:srgbClr val="004684"/>
                </a:solidFill>
              </a:rPr>
              <a:t>The hybrid model performs similarly to LSTM but adds uncertainty information</a:t>
            </a:r>
          </a:p>
        </p:txBody>
      </p:sp>
      <p:sp>
        <p:nvSpPr>
          <p:cNvPr id="7" name="Slide Number Placeholder 4">
            <a:extLst>
              <a:ext uri="{FF2B5EF4-FFF2-40B4-BE49-F238E27FC236}">
                <a16:creationId xmlns:a16="http://schemas.microsoft.com/office/drawing/2014/main" id="{56918E2D-1590-3C2B-74F0-9A62C7C3FF34}"/>
              </a:ext>
            </a:extLst>
          </p:cNvPr>
          <p:cNvSpPr>
            <a:spLocks noGrp="1"/>
          </p:cNvSpPr>
          <p:nvPr>
            <p:ph type="sldNum" sz="quarter" idx="17"/>
          </p:nvPr>
        </p:nvSpPr>
        <p:spPr>
          <a:xfrm>
            <a:off x="6677526" y="6356350"/>
            <a:ext cx="46762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Blanco et al. (In-Review)</a:t>
            </a:r>
          </a:p>
        </p:txBody>
      </p:sp>
      <p:graphicFrame>
        <p:nvGraphicFramePr>
          <p:cNvPr id="5" name="Table 4">
            <a:extLst>
              <a:ext uri="{FF2B5EF4-FFF2-40B4-BE49-F238E27FC236}">
                <a16:creationId xmlns:a16="http://schemas.microsoft.com/office/drawing/2014/main" id="{D46882C1-959B-A707-1644-7FEF4A135A8F}"/>
              </a:ext>
            </a:extLst>
          </p:cNvPr>
          <p:cNvGraphicFramePr>
            <a:graphicFrameLocks noGrp="1"/>
          </p:cNvGraphicFramePr>
          <p:nvPr/>
        </p:nvGraphicFramePr>
        <p:xfrm>
          <a:off x="860282" y="2045975"/>
          <a:ext cx="10515600" cy="1463040"/>
        </p:xfrm>
        <a:graphic>
          <a:graphicData uri="http://schemas.openxmlformats.org/drawingml/2006/table">
            <a:tbl>
              <a:tblPr/>
              <a:tblGrid>
                <a:gridCol w="2103120">
                  <a:extLst>
                    <a:ext uri="{9D8B030D-6E8A-4147-A177-3AD203B41FA5}">
                      <a16:colId xmlns:a16="http://schemas.microsoft.com/office/drawing/2014/main" val="1933356037"/>
                    </a:ext>
                  </a:extLst>
                </a:gridCol>
                <a:gridCol w="2103120">
                  <a:extLst>
                    <a:ext uri="{9D8B030D-6E8A-4147-A177-3AD203B41FA5}">
                      <a16:colId xmlns:a16="http://schemas.microsoft.com/office/drawing/2014/main" val="3641965941"/>
                    </a:ext>
                  </a:extLst>
                </a:gridCol>
                <a:gridCol w="2103120">
                  <a:extLst>
                    <a:ext uri="{9D8B030D-6E8A-4147-A177-3AD203B41FA5}">
                      <a16:colId xmlns:a16="http://schemas.microsoft.com/office/drawing/2014/main" val="2483743769"/>
                    </a:ext>
                  </a:extLst>
                </a:gridCol>
                <a:gridCol w="2103120">
                  <a:extLst>
                    <a:ext uri="{9D8B030D-6E8A-4147-A177-3AD203B41FA5}">
                      <a16:colId xmlns:a16="http://schemas.microsoft.com/office/drawing/2014/main" val="2567708286"/>
                    </a:ext>
                  </a:extLst>
                </a:gridCol>
                <a:gridCol w="2103120">
                  <a:extLst>
                    <a:ext uri="{9D8B030D-6E8A-4147-A177-3AD203B41FA5}">
                      <a16:colId xmlns:a16="http://schemas.microsoft.com/office/drawing/2014/main" val="2655193026"/>
                    </a:ext>
                  </a:extLst>
                </a:gridCol>
              </a:tblGrid>
              <a:tr h="0">
                <a:tc>
                  <a:txBody>
                    <a:bodyPr/>
                    <a:lstStyle/>
                    <a:p>
                      <a:pPr>
                        <a:buNone/>
                      </a:pPr>
                      <a:r>
                        <a:rPr lang="en-US"/>
                        <a:t>Model</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t>Accuracy</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t>Precision</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t>Recall</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t>Onset hit rate</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0077907"/>
                  </a:ext>
                </a:extLst>
              </a:tr>
              <a:tr h="0">
                <a:tc>
                  <a:txBody>
                    <a:bodyPr/>
                    <a:lstStyle/>
                    <a:p>
                      <a:pPr>
                        <a:buNone/>
                      </a:pPr>
                      <a:r>
                        <a:rPr lang="en-US"/>
                        <a:t>Logistic regression</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t>85.2%</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t>71.4%</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t>92.1%</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a:t>70%</a:t>
                      </a:r>
                    </a:p>
                  </a:txBody>
                  <a:tcPr anchor="ctr">
                    <a:lnL>
                      <a:noFill/>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2607817944"/>
                  </a:ext>
                </a:extLst>
              </a:tr>
              <a:tr h="0">
                <a:tc>
                  <a:txBody>
                    <a:bodyPr/>
                    <a:lstStyle/>
                    <a:p>
                      <a:pPr>
                        <a:buNone/>
                      </a:pPr>
                      <a:r>
                        <a:rPr lang="en-US"/>
                        <a:t>Standalone LSTM</a:t>
                      </a:r>
                    </a:p>
                  </a:txBody>
                  <a:tcPr anchor="ctr">
                    <a:lnL>
                      <a:noFill/>
                    </a:lnL>
                    <a:lnR>
                      <a:noFill/>
                    </a:lnR>
                    <a:lnT>
                      <a:noFill/>
                    </a:lnT>
                    <a:lnB>
                      <a:noFill/>
                    </a:lnB>
                    <a:noFill/>
                  </a:tcPr>
                </a:tc>
                <a:tc>
                  <a:txBody>
                    <a:bodyPr/>
                    <a:lstStyle/>
                    <a:p>
                      <a:pPr algn="r">
                        <a:buNone/>
                      </a:pPr>
                      <a:r>
                        <a:rPr lang="en-US"/>
                        <a:t>91.7%</a:t>
                      </a:r>
                    </a:p>
                  </a:txBody>
                  <a:tcPr anchor="ctr">
                    <a:lnL>
                      <a:noFill/>
                    </a:lnL>
                    <a:lnR>
                      <a:noFill/>
                    </a:lnR>
                    <a:lnT>
                      <a:noFill/>
                    </a:lnT>
                    <a:lnB>
                      <a:noFill/>
                    </a:lnB>
                    <a:noFill/>
                  </a:tcPr>
                </a:tc>
                <a:tc>
                  <a:txBody>
                    <a:bodyPr/>
                    <a:lstStyle/>
                    <a:p>
                      <a:pPr algn="r">
                        <a:buNone/>
                      </a:pPr>
                      <a:r>
                        <a:rPr lang="en-US"/>
                        <a:t>87.0%</a:t>
                      </a:r>
                    </a:p>
                  </a:txBody>
                  <a:tcPr anchor="ctr">
                    <a:lnL>
                      <a:noFill/>
                    </a:lnL>
                    <a:lnR>
                      <a:noFill/>
                    </a:lnR>
                    <a:lnT>
                      <a:noFill/>
                    </a:lnT>
                    <a:lnB>
                      <a:noFill/>
                    </a:lnB>
                    <a:noFill/>
                  </a:tcPr>
                </a:tc>
                <a:tc>
                  <a:txBody>
                    <a:bodyPr/>
                    <a:lstStyle/>
                    <a:p>
                      <a:pPr algn="r">
                        <a:buNone/>
                      </a:pPr>
                      <a:r>
                        <a:rPr lang="en-US"/>
                        <a:t>88.2%</a:t>
                      </a:r>
                    </a:p>
                  </a:txBody>
                  <a:tcPr anchor="ctr">
                    <a:lnL>
                      <a:noFill/>
                    </a:lnL>
                    <a:lnR>
                      <a:noFill/>
                    </a:lnR>
                    <a:lnT>
                      <a:noFill/>
                    </a:lnT>
                    <a:lnB>
                      <a:noFill/>
                    </a:lnB>
                    <a:noFill/>
                  </a:tcPr>
                </a:tc>
                <a:tc>
                  <a:txBody>
                    <a:bodyPr/>
                    <a:lstStyle/>
                    <a:p>
                      <a:pPr algn="r">
                        <a:buNone/>
                      </a:pPr>
                      <a:r>
                        <a:rPr lang="en-US"/>
                        <a:t>30%</a:t>
                      </a:r>
                    </a:p>
                  </a:txBody>
                  <a:tcPr anchor="ctr">
                    <a:lnL>
                      <a:noFill/>
                    </a:lnL>
                    <a:lnR>
                      <a:noFill/>
                    </a:lnR>
                    <a:lnT>
                      <a:noFill/>
                    </a:lnT>
                    <a:lnB>
                      <a:noFill/>
                    </a:lnB>
                    <a:noFill/>
                  </a:tcPr>
                </a:tc>
                <a:extLst>
                  <a:ext uri="{0D108BD9-81ED-4DB2-BD59-A6C34878D82A}">
                    <a16:rowId xmlns:a16="http://schemas.microsoft.com/office/drawing/2014/main" val="1410765755"/>
                  </a:ext>
                </a:extLst>
              </a:tr>
              <a:tr h="0">
                <a:tc>
                  <a:txBody>
                    <a:bodyPr/>
                    <a:lstStyle/>
                    <a:p>
                      <a:pPr>
                        <a:buNone/>
                      </a:pPr>
                      <a:r>
                        <a:rPr lang="en-US"/>
                        <a:t>LSTM–EnKF</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a:t>90.9%</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a:t>84.8%</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a:t>88.2%</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a:t>40%</a:t>
                      </a:r>
                    </a:p>
                  </a:txBody>
                  <a:tcPr anchor="ctr">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9001147"/>
                  </a:ext>
                </a:extLst>
              </a:tr>
            </a:tbl>
          </a:graphicData>
        </a:graphic>
      </p:graphicFrame>
      <p:sp>
        <p:nvSpPr>
          <p:cNvPr id="11" name="TextBox 10">
            <a:extLst>
              <a:ext uri="{FF2B5EF4-FFF2-40B4-BE49-F238E27FC236}">
                <a16:creationId xmlns:a16="http://schemas.microsoft.com/office/drawing/2014/main" id="{FFE4EF27-2734-F979-2A52-54A8B757D52C}"/>
              </a:ext>
            </a:extLst>
          </p:cNvPr>
          <p:cNvSpPr txBox="1"/>
          <p:nvPr/>
        </p:nvSpPr>
        <p:spPr>
          <a:xfrm>
            <a:off x="838199" y="1632975"/>
            <a:ext cx="717984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4684"/>
                </a:solidFill>
                <a:effectLst/>
                <a:uLnTx/>
                <a:uFillTx/>
                <a:latin typeface="Arial" panose="020B0604020202020204"/>
                <a:ea typeface="+mn-ea"/>
                <a:cs typeface="+mn-cs"/>
              </a:rPr>
              <a:t>Higher onset detection can come at the cost of more false alarms</a:t>
            </a:r>
          </a:p>
        </p:txBody>
      </p:sp>
      <p:sp>
        <p:nvSpPr>
          <p:cNvPr id="17" name="TextBox 16">
            <a:extLst>
              <a:ext uri="{FF2B5EF4-FFF2-40B4-BE49-F238E27FC236}">
                <a16:creationId xmlns:a16="http://schemas.microsoft.com/office/drawing/2014/main" id="{F3828FED-C6CB-86AC-4E47-5436FE7FFF4F}"/>
              </a:ext>
            </a:extLst>
          </p:cNvPr>
          <p:cNvSpPr txBox="1"/>
          <p:nvPr/>
        </p:nvSpPr>
        <p:spPr>
          <a:xfrm>
            <a:off x="3920329" y="6518904"/>
            <a:ext cx="232792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ChatGPT 5.5 Generated Iamge </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27" name="Picture 26">
            <a:extLst>
              <a:ext uri="{FF2B5EF4-FFF2-40B4-BE49-F238E27FC236}">
                <a16:creationId xmlns:a16="http://schemas.microsoft.com/office/drawing/2014/main" id="{5823285B-AF12-29AD-4C3C-3B63E365BCDA}"/>
              </a:ext>
            </a:extLst>
          </p:cNvPr>
          <p:cNvPicPr>
            <a:picLocks noChangeAspect="1"/>
          </p:cNvPicPr>
          <p:nvPr/>
        </p:nvPicPr>
        <p:blipFill>
          <a:blip r:embed="rId3">
            <a:extLst>
              <a:ext uri="{28A0092B-C50C-407E-A947-70E740481C1C}">
                <a14:useLocalDpi xmlns:a14="http://schemas.microsoft.com/office/drawing/2010/main" val="0"/>
              </a:ext>
            </a:extLst>
          </a:blip>
          <a:srcRect t="8568"/>
          <a:stretch>
            <a:fillRect/>
          </a:stretch>
        </p:blipFill>
        <p:spPr>
          <a:xfrm>
            <a:off x="739597" y="3704272"/>
            <a:ext cx="5508656" cy="2834640"/>
          </a:xfrm>
          <a:prstGeom prst="rect">
            <a:avLst/>
          </a:prstGeom>
        </p:spPr>
      </p:pic>
    </p:spTree>
    <p:extLst>
      <p:ext uri="{BB962C8B-B14F-4D97-AF65-F5344CB8AC3E}">
        <p14:creationId xmlns:p14="http://schemas.microsoft.com/office/powerpoint/2010/main" val="3526026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9988-2CF3-F64F-A8A2-12CAB2923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B8A24-89CD-01F3-A04E-61E49501104B}"/>
              </a:ext>
            </a:extLst>
          </p:cNvPr>
          <p:cNvSpPr>
            <a:spLocks noGrp="1"/>
          </p:cNvSpPr>
          <p:nvPr>
            <p:ph type="title"/>
          </p:nvPr>
        </p:nvSpPr>
        <p:spPr/>
        <p:txBody>
          <a:bodyPr/>
          <a:lstStyle/>
          <a:p>
            <a:r>
              <a:rPr lang="en-US">
                <a:solidFill>
                  <a:srgbClr val="004684"/>
                </a:solidFill>
              </a:rPr>
              <a:t>Uncertainty rises during bloom transitions: Onset and decay</a:t>
            </a:r>
          </a:p>
        </p:txBody>
      </p:sp>
      <p:sp>
        <p:nvSpPr>
          <p:cNvPr id="7" name="Slide Number Placeholder 4">
            <a:extLst>
              <a:ext uri="{FF2B5EF4-FFF2-40B4-BE49-F238E27FC236}">
                <a16:creationId xmlns:a16="http://schemas.microsoft.com/office/drawing/2014/main" id="{B9B05CED-8DFA-52A1-726E-4F712D600349}"/>
              </a:ext>
            </a:extLst>
          </p:cNvPr>
          <p:cNvSpPr>
            <a:spLocks noGrp="1"/>
          </p:cNvSpPr>
          <p:nvPr>
            <p:ph type="sldNum" sz="quarter" idx="17"/>
          </p:nvPr>
        </p:nvSpPr>
        <p:spPr>
          <a:xfrm>
            <a:off x="6677526" y="6356350"/>
            <a:ext cx="46762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Blanco et al. (In-Review)</a:t>
            </a:r>
          </a:p>
        </p:txBody>
      </p:sp>
      <p:pic>
        <p:nvPicPr>
          <p:cNvPr id="4" name="Picture 3">
            <a:extLst>
              <a:ext uri="{FF2B5EF4-FFF2-40B4-BE49-F238E27FC236}">
                <a16:creationId xmlns:a16="http://schemas.microsoft.com/office/drawing/2014/main" id="{651296F9-BAB5-EE66-D645-176006E14507}"/>
              </a:ext>
            </a:extLst>
          </p:cNvPr>
          <p:cNvPicPr>
            <a:picLocks noChangeAspect="1"/>
          </p:cNvPicPr>
          <p:nvPr/>
        </p:nvPicPr>
        <p:blipFill>
          <a:blip r:embed="rId3"/>
          <a:stretch>
            <a:fillRect/>
          </a:stretch>
        </p:blipFill>
        <p:spPr>
          <a:xfrm>
            <a:off x="2145954" y="1356553"/>
            <a:ext cx="7900091" cy="4934519"/>
          </a:xfrm>
          <a:prstGeom prst="rect">
            <a:avLst/>
          </a:prstGeom>
        </p:spPr>
      </p:pic>
    </p:spTree>
    <p:extLst>
      <p:ext uri="{BB962C8B-B14F-4D97-AF65-F5344CB8AC3E}">
        <p14:creationId xmlns:p14="http://schemas.microsoft.com/office/powerpoint/2010/main" val="4129641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8EFA-1E2D-2015-3DD8-08F18C45EDDF}"/>
              </a:ext>
            </a:extLst>
          </p:cNvPr>
          <p:cNvSpPr>
            <a:spLocks noGrp="1"/>
          </p:cNvSpPr>
          <p:nvPr>
            <p:ph type="title"/>
          </p:nvPr>
        </p:nvSpPr>
        <p:spPr/>
        <p:txBody>
          <a:bodyPr/>
          <a:lstStyle/>
          <a:p>
            <a:r>
              <a:rPr lang="en-US">
                <a:solidFill>
                  <a:srgbClr val="004684"/>
                </a:solidFill>
              </a:rPr>
              <a:t>The model shows a useful one-week early signal, but persistence means timing should be interpreted cautiously</a:t>
            </a:r>
          </a:p>
        </p:txBody>
      </p:sp>
      <p:pic>
        <p:nvPicPr>
          <p:cNvPr id="6" name="Picture 5">
            <a:extLst>
              <a:ext uri="{FF2B5EF4-FFF2-40B4-BE49-F238E27FC236}">
                <a16:creationId xmlns:a16="http://schemas.microsoft.com/office/drawing/2014/main" id="{DC86505D-A8BB-8A42-237A-93C63D0F8A91}"/>
              </a:ext>
            </a:extLst>
          </p:cNvPr>
          <p:cNvPicPr>
            <a:picLocks noChangeAspect="1"/>
          </p:cNvPicPr>
          <p:nvPr/>
        </p:nvPicPr>
        <p:blipFill>
          <a:blip r:embed="rId3"/>
          <a:stretch>
            <a:fillRect/>
          </a:stretch>
        </p:blipFill>
        <p:spPr>
          <a:xfrm>
            <a:off x="433906" y="1912851"/>
            <a:ext cx="5944115" cy="3712786"/>
          </a:xfrm>
          <a:prstGeom prst="rect">
            <a:avLst/>
          </a:prstGeom>
        </p:spPr>
      </p:pic>
      <p:pic>
        <p:nvPicPr>
          <p:cNvPr id="8" name="Picture 7">
            <a:extLst>
              <a:ext uri="{FF2B5EF4-FFF2-40B4-BE49-F238E27FC236}">
                <a16:creationId xmlns:a16="http://schemas.microsoft.com/office/drawing/2014/main" id="{64C5FCD8-E5FE-0208-D3EA-869094A46596}"/>
              </a:ext>
            </a:extLst>
          </p:cNvPr>
          <p:cNvPicPr>
            <a:picLocks noChangeAspect="1"/>
          </p:cNvPicPr>
          <p:nvPr/>
        </p:nvPicPr>
        <p:blipFill>
          <a:blip r:embed="rId4"/>
          <a:stretch>
            <a:fillRect/>
          </a:stretch>
        </p:blipFill>
        <p:spPr>
          <a:xfrm>
            <a:off x="6583277" y="1951547"/>
            <a:ext cx="5174817" cy="2912382"/>
          </a:xfrm>
          <a:prstGeom prst="rect">
            <a:avLst/>
          </a:prstGeom>
        </p:spPr>
      </p:pic>
      <p:sp>
        <p:nvSpPr>
          <p:cNvPr id="9" name="TextBox 8">
            <a:extLst>
              <a:ext uri="{FF2B5EF4-FFF2-40B4-BE49-F238E27FC236}">
                <a16:creationId xmlns:a16="http://schemas.microsoft.com/office/drawing/2014/main" id="{06A56875-AD47-22E4-F124-2781C23E24E0}"/>
              </a:ext>
            </a:extLst>
          </p:cNvPr>
          <p:cNvSpPr txBox="1"/>
          <p:nvPr/>
        </p:nvSpPr>
        <p:spPr>
          <a:xfrm>
            <a:off x="9332302" y="4863929"/>
            <a:ext cx="232792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ChatGPT 5.5 Generated Iamge </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Slide Number Placeholder 4">
            <a:extLst>
              <a:ext uri="{FF2B5EF4-FFF2-40B4-BE49-F238E27FC236}">
                <a16:creationId xmlns:a16="http://schemas.microsoft.com/office/drawing/2014/main" id="{452BF713-A1CA-8166-323E-E271B62299D1}"/>
              </a:ext>
            </a:extLst>
          </p:cNvPr>
          <p:cNvSpPr>
            <a:spLocks noGrp="1"/>
          </p:cNvSpPr>
          <p:nvPr>
            <p:ph type="sldNum" sz="quarter" idx="17"/>
          </p:nvPr>
        </p:nvSpPr>
        <p:spPr>
          <a:xfrm>
            <a:off x="6677526" y="6356350"/>
            <a:ext cx="46762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Blanco et al. (In-Review)</a:t>
            </a:r>
          </a:p>
        </p:txBody>
      </p:sp>
    </p:spTree>
    <p:extLst>
      <p:ext uri="{BB962C8B-B14F-4D97-AF65-F5344CB8AC3E}">
        <p14:creationId xmlns:p14="http://schemas.microsoft.com/office/powerpoint/2010/main" val="62493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1C5175A7-AE3E-07EF-DF5B-A89F815C1956}"/>
              </a:ext>
            </a:extLst>
          </p:cNvPr>
          <p:cNvSpPr txBox="1"/>
          <p:nvPr/>
        </p:nvSpPr>
        <p:spPr>
          <a:xfrm>
            <a:off x="5601210" y="4534853"/>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Task 4.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Model</a:t>
            </a: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 future health impacts of red tides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by linking red tide projection to respiratory health outcomes under different climate scenarios</a:t>
            </a:r>
          </a:p>
        </p:txBody>
      </p:sp>
      <p:sp>
        <p:nvSpPr>
          <p:cNvPr id="38" name="TextBox 37">
            <a:extLst>
              <a:ext uri="{FF2B5EF4-FFF2-40B4-BE49-F238E27FC236}">
                <a16:creationId xmlns:a16="http://schemas.microsoft.com/office/drawing/2014/main" id="{F92F9B41-93D3-7431-8AC3-97E97651B61B}"/>
              </a:ext>
            </a:extLst>
          </p:cNvPr>
          <p:cNvSpPr txBox="1"/>
          <p:nvPr/>
        </p:nvSpPr>
        <p:spPr>
          <a:xfrm>
            <a:off x="5601210" y="5958929"/>
            <a:ext cx="5394960" cy="707886"/>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Task 5.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Develop </a:t>
            </a: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public health mitigation strategies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through integration and stakeholder engagement</a:t>
            </a:r>
            <a:endPar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4F15B7D-E58C-8C28-3336-5069C36F2288}"/>
              </a:ext>
            </a:extLst>
          </p:cNvPr>
          <p:cNvSpPr txBox="1"/>
          <p:nvPr/>
        </p:nvSpPr>
        <p:spPr>
          <a:xfrm>
            <a:off x="6694143" y="2689915"/>
            <a:ext cx="4835348"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Red tide event machine learning models</a:t>
            </a:r>
          </a:p>
        </p:txBody>
      </p:sp>
      <p:sp>
        <p:nvSpPr>
          <p:cNvPr id="40" name="TextBox 39">
            <a:extLst>
              <a:ext uri="{FF2B5EF4-FFF2-40B4-BE49-F238E27FC236}">
                <a16:creationId xmlns:a16="http://schemas.microsoft.com/office/drawing/2014/main" id="{1566AEFA-5429-8245-5F49-B572603454C7}"/>
              </a:ext>
            </a:extLst>
          </p:cNvPr>
          <p:cNvSpPr txBox="1"/>
          <p:nvPr/>
        </p:nvSpPr>
        <p:spPr>
          <a:xfrm>
            <a:off x="6694143" y="1272062"/>
            <a:ext cx="2636520" cy="408413"/>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Red tide event data</a:t>
            </a:r>
          </a:p>
        </p:txBody>
      </p:sp>
      <p:cxnSp>
        <p:nvCxnSpPr>
          <p:cNvPr id="21" name="Straight Arrow Connector 20">
            <a:extLst>
              <a:ext uri="{FF2B5EF4-FFF2-40B4-BE49-F238E27FC236}">
                <a16:creationId xmlns:a16="http://schemas.microsoft.com/office/drawing/2014/main" id="{A08BF363-9ED0-6D83-21AB-8F3ABDB51C5D}"/>
              </a:ext>
            </a:extLst>
          </p:cNvPr>
          <p:cNvCxnSpPr>
            <a:stCxn id="30" idx="2"/>
            <a:endCxn id="35" idx="0"/>
          </p:cNvCxnSpPr>
          <p:nvPr/>
        </p:nvCxnSpPr>
        <p:spPr>
          <a:xfrm>
            <a:off x="8298690" y="1278285"/>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4227C58-4894-1505-1B59-832A0BD070CB}"/>
              </a:ext>
            </a:extLst>
          </p:cNvPr>
          <p:cNvCxnSpPr>
            <a:stCxn id="35" idx="2"/>
            <a:endCxn id="36" idx="0"/>
          </p:cNvCxnSpPr>
          <p:nvPr/>
        </p:nvCxnSpPr>
        <p:spPr>
          <a:xfrm>
            <a:off x="8298690" y="2702362"/>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3B16002-31CF-6D2F-F7AA-45AF8DCEF863}"/>
              </a:ext>
            </a:extLst>
          </p:cNvPr>
          <p:cNvCxnSpPr>
            <a:stCxn id="36" idx="2"/>
            <a:endCxn id="37" idx="0"/>
          </p:cNvCxnSpPr>
          <p:nvPr/>
        </p:nvCxnSpPr>
        <p:spPr>
          <a:xfrm>
            <a:off x="8298690" y="4126439"/>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9BEA2FC-7081-A2C3-03D8-F4ACDBC91B3D}"/>
              </a:ext>
            </a:extLst>
          </p:cNvPr>
          <p:cNvCxnSpPr>
            <a:cxnSpLocks/>
            <a:stCxn id="37" idx="2"/>
            <a:endCxn id="38" idx="0"/>
          </p:cNvCxnSpPr>
          <p:nvPr/>
        </p:nvCxnSpPr>
        <p:spPr>
          <a:xfrm>
            <a:off x="8298690" y="5550516"/>
            <a:ext cx="0" cy="4084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6DFA66D-3B89-5712-BFFC-7D523DE53D1A}"/>
              </a:ext>
            </a:extLst>
          </p:cNvPr>
          <p:cNvSpPr txBox="1"/>
          <p:nvPr/>
        </p:nvSpPr>
        <p:spPr>
          <a:xfrm>
            <a:off x="5601210" y="1686699"/>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Task 2</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Develop </a:t>
            </a: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machine learning models for predicting red tide events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based on climate and environmental drivers </a:t>
            </a:r>
          </a:p>
        </p:txBody>
      </p:sp>
      <p:sp>
        <p:nvSpPr>
          <p:cNvPr id="28" name="TextBox 27">
            <a:extLst>
              <a:ext uri="{FF2B5EF4-FFF2-40B4-BE49-F238E27FC236}">
                <a16:creationId xmlns:a16="http://schemas.microsoft.com/office/drawing/2014/main" id="{9D4FCBDE-AC2D-7E38-9024-ADC2643614DF}"/>
              </a:ext>
            </a:extLst>
          </p:cNvPr>
          <p:cNvSpPr txBox="1"/>
          <p:nvPr/>
        </p:nvSpPr>
        <p:spPr>
          <a:xfrm>
            <a:off x="6694143" y="4122475"/>
            <a:ext cx="3908246"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Red tide event future projections</a:t>
            </a:r>
          </a:p>
        </p:txBody>
      </p:sp>
      <p:sp>
        <p:nvSpPr>
          <p:cNvPr id="36" name="TextBox 35">
            <a:extLst>
              <a:ext uri="{FF2B5EF4-FFF2-40B4-BE49-F238E27FC236}">
                <a16:creationId xmlns:a16="http://schemas.microsoft.com/office/drawing/2014/main" id="{10141A06-FCE0-350D-27A4-A255E4D62ED3}"/>
              </a:ext>
            </a:extLst>
          </p:cNvPr>
          <p:cNvSpPr txBox="1"/>
          <p:nvPr/>
        </p:nvSpPr>
        <p:spPr>
          <a:xfrm>
            <a:off x="5601210" y="3110776"/>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Task 3</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Develop </a:t>
            </a: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Earth system model ensemble to project red tide events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under different climate scenarios using ML models</a:t>
            </a:r>
          </a:p>
        </p:txBody>
      </p:sp>
      <p:sp>
        <p:nvSpPr>
          <p:cNvPr id="30" name="TextBox 29">
            <a:extLst>
              <a:ext uri="{FF2B5EF4-FFF2-40B4-BE49-F238E27FC236}">
                <a16:creationId xmlns:a16="http://schemas.microsoft.com/office/drawing/2014/main" id="{2D7D2459-CB1D-1DD1-CCAD-EC572B75A9F4}"/>
              </a:ext>
            </a:extLst>
          </p:cNvPr>
          <p:cNvSpPr txBox="1"/>
          <p:nvPr/>
        </p:nvSpPr>
        <p:spPr>
          <a:xfrm>
            <a:off x="5601210" y="262622"/>
            <a:ext cx="5394960" cy="101566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Rask 1.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Collect and analyze of ground-based and remote sensing data on </a:t>
            </a: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red tide event, and red tide public health data</a:t>
            </a:r>
          </a:p>
        </p:txBody>
      </p:sp>
      <p:sp>
        <p:nvSpPr>
          <p:cNvPr id="34" name="TextBox 33">
            <a:extLst>
              <a:ext uri="{FF2B5EF4-FFF2-40B4-BE49-F238E27FC236}">
                <a16:creationId xmlns:a16="http://schemas.microsoft.com/office/drawing/2014/main" id="{41A45474-2856-9849-A915-44D6511C8E17}"/>
              </a:ext>
            </a:extLst>
          </p:cNvPr>
          <p:cNvSpPr txBox="1"/>
          <p:nvPr/>
        </p:nvSpPr>
        <p:spPr>
          <a:xfrm rot="5400000">
            <a:off x="10007041" y="2782067"/>
            <a:ext cx="3207655" cy="400110"/>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Red tide public health data</a:t>
            </a:r>
          </a:p>
        </p:txBody>
      </p:sp>
      <p:cxnSp>
        <p:nvCxnSpPr>
          <p:cNvPr id="41" name="Connector: Elbow 40">
            <a:extLst>
              <a:ext uri="{FF2B5EF4-FFF2-40B4-BE49-F238E27FC236}">
                <a16:creationId xmlns:a16="http://schemas.microsoft.com/office/drawing/2014/main" id="{F0A607FB-782D-52E6-0906-656827A14FF2}"/>
              </a:ext>
            </a:extLst>
          </p:cNvPr>
          <p:cNvCxnSpPr>
            <a:stCxn id="30" idx="3"/>
            <a:endCxn id="37" idx="3"/>
          </p:cNvCxnSpPr>
          <p:nvPr/>
        </p:nvCxnSpPr>
        <p:spPr>
          <a:xfrm>
            <a:off x="10996170" y="770454"/>
            <a:ext cx="12700" cy="4272231"/>
          </a:xfrm>
          <a:prstGeom prst="bentConnector3">
            <a:avLst>
              <a:gd name="adj1" fmla="val 265714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EDF3CAC-74DC-DC6C-FA48-8520F7197FB9}"/>
              </a:ext>
            </a:extLst>
          </p:cNvPr>
          <p:cNvSpPr txBox="1"/>
          <p:nvPr/>
        </p:nvSpPr>
        <p:spPr>
          <a:xfrm>
            <a:off x="5921257" y="5526735"/>
            <a:ext cx="4727559"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Red tide public health future projections</a:t>
            </a:r>
          </a:p>
        </p:txBody>
      </p:sp>
      <p:sp>
        <p:nvSpPr>
          <p:cNvPr id="3" name="TextBox 2">
            <a:extLst>
              <a:ext uri="{FF2B5EF4-FFF2-40B4-BE49-F238E27FC236}">
                <a16:creationId xmlns:a16="http://schemas.microsoft.com/office/drawing/2014/main" id="{70116F2A-DB70-268E-1FFF-A755C1DD7E68}"/>
              </a:ext>
            </a:extLst>
          </p:cNvPr>
          <p:cNvSpPr txBox="1"/>
          <p:nvPr/>
        </p:nvSpPr>
        <p:spPr>
          <a:xfrm>
            <a:off x="300298" y="262622"/>
            <a:ext cx="5288211" cy="1643527"/>
          </a:xfrm>
          <a:prstGeom prst="rect">
            <a:avLst/>
          </a:prstGeom>
        </p:spPr>
        <p:txBody>
          <a:bodyPr vert="horz" lIns="0" tIns="0" rIns="0" bIns="0" rtlCol="0" anchor="t">
            <a:noAutofit/>
          </a:bodyPr>
          <a:lstStyle>
            <a:lvl1pPr>
              <a:lnSpc>
                <a:spcPct val="90000"/>
              </a:lnSpc>
              <a:spcBef>
                <a:spcPct val="0"/>
              </a:spcBef>
              <a:buNone/>
              <a:defRPr sz="2800" b="1">
                <a:solidFill>
                  <a:srgbClr val="004684"/>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004684"/>
                </a:solidFill>
                <a:effectLst/>
                <a:uLnTx/>
                <a:uFillTx/>
                <a:latin typeface="Calibri Light" panose="020F0302020204030204"/>
                <a:ea typeface="+mj-ea"/>
                <a:cs typeface="Arial" panose="020B0604020202020204" pitchFamily="34" charset="0"/>
              </a:rPr>
              <a:t>Data-model framework of predicting and mitigating red tide health impacts under climate change</a:t>
            </a:r>
          </a:p>
        </p:txBody>
      </p:sp>
      <p:pic>
        <p:nvPicPr>
          <p:cNvPr id="52" name="Picture 51">
            <a:extLst>
              <a:ext uri="{FF2B5EF4-FFF2-40B4-BE49-F238E27FC236}">
                <a16:creationId xmlns:a16="http://schemas.microsoft.com/office/drawing/2014/main" id="{BD33A36A-B0F0-4A57-2D3A-E11CBD94ADED}"/>
              </a:ext>
            </a:extLst>
          </p:cNvPr>
          <p:cNvPicPr>
            <a:picLocks noChangeAspect="1"/>
          </p:cNvPicPr>
          <p:nvPr/>
        </p:nvPicPr>
        <p:blipFill>
          <a:blip r:embed="rId3"/>
          <a:stretch>
            <a:fillRect/>
          </a:stretch>
        </p:blipFill>
        <p:spPr>
          <a:xfrm>
            <a:off x="399675" y="2689915"/>
            <a:ext cx="4629709" cy="3976860"/>
          </a:xfrm>
          <a:prstGeom prst="rect">
            <a:avLst/>
          </a:prstGeom>
        </p:spPr>
      </p:pic>
    </p:spTree>
    <p:extLst>
      <p:ext uri="{BB962C8B-B14F-4D97-AF65-F5344CB8AC3E}">
        <p14:creationId xmlns:p14="http://schemas.microsoft.com/office/powerpoint/2010/main" val="33274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4C6B6-23B1-3D5F-71CE-7F0AD7D24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E0363-482C-4F2D-C9A1-6CBE599E6738}"/>
              </a:ext>
            </a:extLst>
          </p:cNvPr>
          <p:cNvSpPr>
            <a:spLocks noGrp="1"/>
          </p:cNvSpPr>
          <p:nvPr>
            <p:ph type="title"/>
          </p:nvPr>
        </p:nvSpPr>
        <p:spPr/>
        <p:txBody>
          <a:bodyPr/>
          <a:lstStyle/>
          <a:p>
            <a:r>
              <a:rPr lang="en-US">
                <a:solidFill>
                  <a:srgbClr val="004684"/>
                </a:solidFill>
              </a:rPr>
              <a:t>Spatiotemporal deep learning as a screening tool, not a definitive bloom predictor</a:t>
            </a:r>
          </a:p>
        </p:txBody>
      </p:sp>
      <p:pic>
        <p:nvPicPr>
          <p:cNvPr id="4" name="Picture 3">
            <a:extLst>
              <a:ext uri="{FF2B5EF4-FFF2-40B4-BE49-F238E27FC236}">
                <a16:creationId xmlns:a16="http://schemas.microsoft.com/office/drawing/2014/main" id="{812581EE-29ED-4EF8-99FB-6340BBD7C6E3}"/>
              </a:ext>
            </a:extLst>
          </p:cNvPr>
          <p:cNvPicPr>
            <a:picLocks noChangeAspect="1"/>
          </p:cNvPicPr>
          <p:nvPr/>
        </p:nvPicPr>
        <p:blipFill>
          <a:blip r:embed="rId3"/>
          <a:stretch>
            <a:fillRect/>
          </a:stretch>
        </p:blipFill>
        <p:spPr>
          <a:xfrm>
            <a:off x="2662583" y="1593217"/>
            <a:ext cx="6866834" cy="4577889"/>
          </a:xfrm>
          <a:prstGeom prst="rect">
            <a:avLst/>
          </a:prstGeom>
        </p:spPr>
      </p:pic>
      <p:sp>
        <p:nvSpPr>
          <p:cNvPr id="7" name="TextBox 6">
            <a:extLst>
              <a:ext uri="{FF2B5EF4-FFF2-40B4-BE49-F238E27FC236}">
                <a16:creationId xmlns:a16="http://schemas.microsoft.com/office/drawing/2014/main" id="{36A3AB9A-A8BD-8031-4497-A9D3F206D555}"/>
              </a:ext>
            </a:extLst>
          </p:cNvPr>
          <p:cNvSpPr txBox="1"/>
          <p:nvPr/>
        </p:nvSpPr>
        <p:spPr>
          <a:xfrm>
            <a:off x="6634715" y="6291072"/>
            <a:ext cx="304091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St. Lucie River in Stuart (Greg Lovett, AP)</a:t>
            </a:r>
          </a:p>
        </p:txBody>
      </p:sp>
    </p:spTree>
    <p:extLst>
      <p:ext uri="{BB962C8B-B14F-4D97-AF65-F5344CB8AC3E}">
        <p14:creationId xmlns:p14="http://schemas.microsoft.com/office/powerpoint/2010/main" val="1792337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0026B-AFB0-8F3C-6B41-0743E265EB50}"/>
              </a:ext>
            </a:extLst>
          </p:cNvPr>
          <p:cNvSpPr>
            <a:spLocks noGrp="1"/>
          </p:cNvSpPr>
          <p:nvPr>
            <p:ph type="title"/>
          </p:nvPr>
        </p:nvSpPr>
        <p:spPr/>
        <p:txBody>
          <a:bodyPr/>
          <a:lstStyle/>
          <a:p>
            <a:r>
              <a:rPr lang="en-US">
                <a:solidFill>
                  <a:srgbClr val="004684"/>
                </a:solidFill>
              </a:rPr>
              <a:t>Managed freshwater releases create delayed, spatially distributed bloom risk</a:t>
            </a:r>
          </a:p>
        </p:txBody>
      </p:sp>
      <p:sp>
        <p:nvSpPr>
          <p:cNvPr id="4" name="Slide Number Placeholder 3">
            <a:extLst>
              <a:ext uri="{FF2B5EF4-FFF2-40B4-BE49-F238E27FC236}">
                <a16:creationId xmlns:a16="http://schemas.microsoft.com/office/drawing/2014/main" id="{72ADC50F-DEF0-53C3-7D26-65B36921246B}"/>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Hewitt and Elshall (In-Review)</a:t>
            </a:r>
          </a:p>
        </p:txBody>
      </p:sp>
      <p:pic>
        <p:nvPicPr>
          <p:cNvPr id="6" name="Picture 5">
            <a:extLst>
              <a:ext uri="{FF2B5EF4-FFF2-40B4-BE49-F238E27FC236}">
                <a16:creationId xmlns:a16="http://schemas.microsoft.com/office/drawing/2014/main" id="{F2C6C506-AC06-73E8-E742-C8F1E6DF354D}"/>
              </a:ext>
            </a:extLst>
          </p:cNvPr>
          <p:cNvPicPr>
            <a:picLocks noChangeAspect="1"/>
          </p:cNvPicPr>
          <p:nvPr/>
        </p:nvPicPr>
        <p:blipFill>
          <a:blip r:embed="rId3"/>
          <a:stretch>
            <a:fillRect/>
          </a:stretch>
        </p:blipFill>
        <p:spPr>
          <a:xfrm>
            <a:off x="3134982" y="1615322"/>
            <a:ext cx="5944115" cy="4590686"/>
          </a:xfrm>
          <a:prstGeom prst="rect">
            <a:avLst/>
          </a:prstGeom>
        </p:spPr>
      </p:pic>
    </p:spTree>
    <p:extLst>
      <p:ext uri="{BB962C8B-B14F-4D97-AF65-F5344CB8AC3E}">
        <p14:creationId xmlns:p14="http://schemas.microsoft.com/office/powerpoint/2010/main" val="20963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D43B66B2-5F5B-6FD8-8724-20C0C886DDEA}"/>
              </a:ext>
            </a:extLst>
          </p:cNvPr>
          <p:cNvPicPr>
            <a:picLocks noChangeAspect="1"/>
          </p:cNvPicPr>
          <p:nvPr/>
        </p:nvPicPr>
        <p:blipFill>
          <a:blip r:embed="rId3"/>
          <a:stretch>
            <a:fillRect/>
          </a:stretch>
        </p:blipFill>
        <p:spPr>
          <a:xfrm>
            <a:off x="6095" y="0"/>
            <a:ext cx="12179809" cy="6858000"/>
          </a:xfrm>
          <a:prstGeom prst="rect">
            <a:avLst/>
          </a:prstGeom>
        </p:spPr>
      </p:pic>
      <p:pic>
        <p:nvPicPr>
          <p:cNvPr id="23" name="Picture 22">
            <a:extLst>
              <a:ext uri="{FF2B5EF4-FFF2-40B4-BE49-F238E27FC236}">
                <a16:creationId xmlns:a16="http://schemas.microsoft.com/office/drawing/2014/main" id="{5C9AFD44-AE9B-C74E-1823-CBFD6BD3613C}"/>
              </a:ext>
            </a:extLst>
          </p:cNvPr>
          <p:cNvPicPr>
            <a:picLocks noChangeAspect="1"/>
          </p:cNvPicPr>
          <p:nvPr/>
        </p:nvPicPr>
        <p:blipFill>
          <a:blip r:embed="rId4"/>
          <a:srcRect l="76072" t="78096" r="14690" b="4920"/>
          <a:stretch>
            <a:fillRect/>
          </a:stretch>
        </p:blipFill>
        <p:spPr>
          <a:xfrm>
            <a:off x="10741634" y="4865914"/>
            <a:ext cx="1125703" cy="1164771"/>
          </a:xfrm>
          <a:prstGeom prst="rect">
            <a:avLst/>
          </a:prstGeom>
        </p:spPr>
      </p:pic>
      <p:pic>
        <p:nvPicPr>
          <p:cNvPr id="29" name="Picture 28">
            <a:extLst>
              <a:ext uri="{FF2B5EF4-FFF2-40B4-BE49-F238E27FC236}">
                <a16:creationId xmlns:a16="http://schemas.microsoft.com/office/drawing/2014/main" id="{4A4271DB-BC2C-7188-E732-8040AAF06EA3}"/>
              </a:ext>
            </a:extLst>
          </p:cNvPr>
          <p:cNvPicPr>
            <a:picLocks noChangeAspect="1"/>
          </p:cNvPicPr>
          <p:nvPr/>
        </p:nvPicPr>
        <p:blipFill>
          <a:blip r:embed="rId4"/>
          <a:srcRect l="82809" t="62858" r="9419" b="21586"/>
          <a:stretch>
            <a:fillRect/>
          </a:stretch>
        </p:blipFill>
        <p:spPr>
          <a:xfrm>
            <a:off x="9563100" y="4963885"/>
            <a:ext cx="947057" cy="1066800"/>
          </a:xfrm>
          <a:prstGeom prst="rect">
            <a:avLst/>
          </a:prstGeom>
        </p:spPr>
      </p:pic>
      <p:pic>
        <p:nvPicPr>
          <p:cNvPr id="30" name="Picture 29">
            <a:extLst>
              <a:ext uri="{FF2B5EF4-FFF2-40B4-BE49-F238E27FC236}">
                <a16:creationId xmlns:a16="http://schemas.microsoft.com/office/drawing/2014/main" id="{E48C622B-48BD-705E-9D0D-254C83D54475}"/>
              </a:ext>
            </a:extLst>
          </p:cNvPr>
          <p:cNvPicPr>
            <a:picLocks noChangeAspect="1"/>
          </p:cNvPicPr>
          <p:nvPr/>
        </p:nvPicPr>
        <p:blipFill>
          <a:blip r:embed="rId4"/>
          <a:srcRect l="71873" t="62699" r="21070" b="22698"/>
          <a:stretch>
            <a:fillRect/>
          </a:stretch>
        </p:blipFill>
        <p:spPr>
          <a:xfrm>
            <a:off x="8445077" y="5029199"/>
            <a:ext cx="859971" cy="1001486"/>
          </a:xfrm>
          <a:prstGeom prst="rect">
            <a:avLst/>
          </a:prstGeom>
        </p:spPr>
      </p:pic>
      <p:pic>
        <p:nvPicPr>
          <p:cNvPr id="31" name="Picture 30">
            <a:extLst>
              <a:ext uri="{FF2B5EF4-FFF2-40B4-BE49-F238E27FC236}">
                <a16:creationId xmlns:a16="http://schemas.microsoft.com/office/drawing/2014/main" id="{A8936B22-7F51-7A1B-3F29-26EFF3AD0BFE}"/>
              </a:ext>
            </a:extLst>
          </p:cNvPr>
          <p:cNvPicPr>
            <a:picLocks noChangeAspect="1"/>
          </p:cNvPicPr>
          <p:nvPr/>
        </p:nvPicPr>
        <p:blipFill>
          <a:blip r:embed="rId4"/>
          <a:srcRect l="81879" t="45556" r="9545" b="38571"/>
          <a:stretch>
            <a:fillRect/>
          </a:stretch>
        </p:blipFill>
        <p:spPr>
          <a:xfrm>
            <a:off x="9514115" y="3853542"/>
            <a:ext cx="1045028" cy="1088572"/>
          </a:xfrm>
          <a:prstGeom prst="rect">
            <a:avLst/>
          </a:prstGeom>
        </p:spPr>
      </p:pic>
      <p:pic>
        <p:nvPicPr>
          <p:cNvPr id="32" name="Picture 31">
            <a:extLst>
              <a:ext uri="{FF2B5EF4-FFF2-40B4-BE49-F238E27FC236}">
                <a16:creationId xmlns:a16="http://schemas.microsoft.com/office/drawing/2014/main" id="{2A647A7D-0954-FEEB-F308-26E76A1E9F68}"/>
              </a:ext>
            </a:extLst>
          </p:cNvPr>
          <p:cNvPicPr>
            <a:picLocks noChangeAspect="1"/>
          </p:cNvPicPr>
          <p:nvPr/>
        </p:nvPicPr>
        <p:blipFill>
          <a:blip r:embed="rId4"/>
          <a:srcRect l="70445" t="46112" r="20317" b="36904"/>
          <a:stretch>
            <a:fillRect/>
          </a:stretch>
        </p:blipFill>
        <p:spPr>
          <a:xfrm>
            <a:off x="8293646" y="3864428"/>
            <a:ext cx="1125703" cy="1164771"/>
          </a:xfrm>
          <a:prstGeom prst="rect">
            <a:avLst/>
          </a:prstGeom>
        </p:spPr>
      </p:pic>
      <p:pic>
        <p:nvPicPr>
          <p:cNvPr id="38" name="Picture 37">
            <a:extLst>
              <a:ext uri="{FF2B5EF4-FFF2-40B4-BE49-F238E27FC236}">
                <a16:creationId xmlns:a16="http://schemas.microsoft.com/office/drawing/2014/main" id="{22C6884B-01FA-71E8-23A2-1A3074960BC1}"/>
              </a:ext>
            </a:extLst>
          </p:cNvPr>
          <p:cNvPicPr>
            <a:picLocks noChangeAspect="1"/>
          </p:cNvPicPr>
          <p:nvPr/>
        </p:nvPicPr>
        <p:blipFill>
          <a:blip r:embed="rId5"/>
          <a:srcRect l="4152" t="21587" r="33462" b="9047"/>
          <a:stretch>
            <a:fillRect/>
          </a:stretch>
        </p:blipFill>
        <p:spPr>
          <a:xfrm>
            <a:off x="463612" y="1523999"/>
            <a:ext cx="7598557" cy="4757058"/>
          </a:xfrm>
          <a:prstGeom prst="rect">
            <a:avLst/>
          </a:prstGeom>
        </p:spPr>
      </p:pic>
      <p:sp>
        <p:nvSpPr>
          <p:cNvPr id="43" name="TextBox 42">
            <a:extLst>
              <a:ext uri="{FF2B5EF4-FFF2-40B4-BE49-F238E27FC236}">
                <a16:creationId xmlns:a16="http://schemas.microsoft.com/office/drawing/2014/main" id="{180B5AE2-E657-CB7E-20DA-6AB61E0F4427}"/>
              </a:ext>
            </a:extLst>
          </p:cNvPr>
          <p:cNvSpPr txBox="1"/>
          <p:nvPr/>
        </p:nvSpPr>
        <p:spPr>
          <a:xfrm>
            <a:off x="1097220" y="6335484"/>
            <a:ext cx="98339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Human-centered AI asks: Who uses data? Who is affected? What remains uncertain?</a:t>
            </a:r>
          </a:p>
        </p:txBody>
      </p:sp>
      <p:sp>
        <p:nvSpPr>
          <p:cNvPr id="45" name="TextBox 44">
            <a:extLst>
              <a:ext uri="{FF2B5EF4-FFF2-40B4-BE49-F238E27FC236}">
                <a16:creationId xmlns:a16="http://schemas.microsoft.com/office/drawing/2014/main" id="{1A22749F-F739-9B0A-CC72-CA75A15F942F}"/>
              </a:ext>
            </a:extLst>
          </p:cNvPr>
          <p:cNvSpPr txBox="1"/>
          <p:nvPr/>
        </p:nvSpPr>
        <p:spPr>
          <a:xfrm>
            <a:off x="335548" y="158996"/>
            <a:ext cx="11736710" cy="6617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4684"/>
                </a:solidFill>
                <a:effectLst/>
                <a:uLnTx/>
                <a:uFillTx/>
                <a:latin typeface="Arial" panose="020B0604020202020204"/>
                <a:ea typeface="+mn-ea"/>
                <a:cs typeface="+mn-cs"/>
              </a:rPr>
              <a:t>Human-Centered AI for South Florida Waters</a:t>
            </a:r>
          </a:p>
        </p:txBody>
      </p:sp>
      <p:sp>
        <p:nvSpPr>
          <p:cNvPr id="46" name="Rectangle 45">
            <a:extLst>
              <a:ext uri="{FF2B5EF4-FFF2-40B4-BE49-F238E27FC236}">
                <a16:creationId xmlns:a16="http://schemas.microsoft.com/office/drawing/2014/main" id="{497C67A1-29C6-9C0C-52F1-8B098388930A}"/>
              </a:ext>
            </a:extLst>
          </p:cNvPr>
          <p:cNvSpPr/>
          <p:nvPr/>
        </p:nvSpPr>
        <p:spPr>
          <a:xfrm>
            <a:off x="328707" y="803057"/>
            <a:ext cx="910152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From water data to insight and decision support </a:t>
            </a:r>
          </a:p>
        </p:txBody>
      </p:sp>
    </p:spTree>
    <p:extLst>
      <p:ext uri="{BB962C8B-B14F-4D97-AF65-F5344CB8AC3E}">
        <p14:creationId xmlns:p14="http://schemas.microsoft.com/office/powerpoint/2010/main" val="94852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343D-D7AD-A100-1342-A91F3871D1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7B0D12-DECB-12F6-BD13-378650532921}"/>
              </a:ext>
            </a:extLst>
          </p:cNvPr>
          <p:cNvSpPr>
            <a:spLocks noGrp="1"/>
          </p:cNvSpPr>
          <p:nvPr>
            <p:ph type="title"/>
          </p:nvPr>
        </p:nvSpPr>
        <p:spPr/>
        <p:txBody>
          <a:bodyPr/>
          <a:lstStyle/>
          <a:p>
            <a:r>
              <a:rPr lang="en-US">
                <a:solidFill>
                  <a:srgbClr val="004684"/>
                </a:solidFill>
              </a:rPr>
              <a:t>A spatially blind model misses the estuary so ConvLSTM treats it like a moving water-quality movie</a:t>
            </a:r>
          </a:p>
        </p:txBody>
      </p:sp>
      <p:sp>
        <p:nvSpPr>
          <p:cNvPr id="4" name="Slide Number Placeholder 3">
            <a:extLst>
              <a:ext uri="{FF2B5EF4-FFF2-40B4-BE49-F238E27FC236}">
                <a16:creationId xmlns:a16="http://schemas.microsoft.com/office/drawing/2014/main" id="{F35B241D-3C52-C647-5DA7-DF298C965A2C}"/>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Hewitt and Elshall (In-Review)</a:t>
            </a:r>
          </a:p>
        </p:txBody>
      </p:sp>
      <p:pic>
        <p:nvPicPr>
          <p:cNvPr id="5" name="Picture 4">
            <a:extLst>
              <a:ext uri="{FF2B5EF4-FFF2-40B4-BE49-F238E27FC236}">
                <a16:creationId xmlns:a16="http://schemas.microsoft.com/office/drawing/2014/main" id="{21C8469A-AB35-44DE-BD21-D6F90C4C9846}"/>
              </a:ext>
            </a:extLst>
          </p:cNvPr>
          <p:cNvPicPr>
            <a:picLocks noChangeAspect="1"/>
          </p:cNvPicPr>
          <p:nvPr/>
        </p:nvPicPr>
        <p:blipFill>
          <a:blip r:embed="rId3"/>
          <a:srcRect t="15504" b="10543"/>
          <a:stretch>
            <a:fillRect/>
          </a:stretch>
        </p:blipFill>
        <p:spPr>
          <a:xfrm>
            <a:off x="713422" y="1775035"/>
            <a:ext cx="10765156" cy="4480560"/>
          </a:xfrm>
          <a:prstGeom prst="rect">
            <a:avLst/>
          </a:prstGeom>
        </p:spPr>
      </p:pic>
    </p:spTree>
    <p:extLst>
      <p:ext uri="{BB962C8B-B14F-4D97-AF65-F5344CB8AC3E}">
        <p14:creationId xmlns:p14="http://schemas.microsoft.com/office/powerpoint/2010/main" val="1343320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BFDB5-760E-958E-2490-81E454EF5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3AEA8-2462-0D2B-94BA-BF5B56B4F65D}"/>
              </a:ext>
            </a:extLst>
          </p:cNvPr>
          <p:cNvSpPr>
            <a:spLocks noGrp="1"/>
          </p:cNvSpPr>
          <p:nvPr>
            <p:ph type="title"/>
          </p:nvPr>
        </p:nvSpPr>
        <p:spPr/>
        <p:txBody>
          <a:bodyPr/>
          <a:lstStyle/>
          <a:p>
            <a:r>
              <a:rPr lang="en-US">
                <a:solidFill>
                  <a:srgbClr val="004684"/>
                </a:solidFill>
              </a:rPr>
              <a:t>ConvLSTM can screen for elevated bloom risk, but it is not precise enough to act alone.</a:t>
            </a:r>
          </a:p>
        </p:txBody>
      </p:sp>
      <p:sp>
        <p:nvSpPr>
          <p:cNvPr id="4" name="Slide Number Placeholder 3">
            <a:extLst>
              <a:ext uri="{FF2B5EF4-FFF2-40B4-BE49-F238E27FC236}">
                <a16:creationId xmlns:a16="http://schemas.microsoft.com/office/drawing/2014/main" id="{F00D96E3-8914-28B8-929D-076E417DBD14}"/>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Hewitt and Elshall (In-Review)</a:t>
            </a:r>
          </a:p>
        </p:txBody>
      </p:sp>
      <p:pic>
        <p:nvPicPr>
          <p:cNvPr id="6" name="Picture 5">
            <a:extLst>
              <a:ext uri="{FF2B5EF4-FFF2-40B4-BE49-F238E27FC236}">
                <a16:creationId xmlns:a16="http://schemas.microsoft.com/office/drawing/2014/main" id="{FF989A20-E7D0-1D90-CCFD-44DB263FEE3B}"/>
              </a:ext>
            </a:extLst>
          </p:cNvPr>
          <p:cNvPicPr>
            <a:picLocks noChangeAspect="1"/>
          </p:cNvPicPr>
          <p:nvPr/>
        </p:nvPicPr>
        <p:blipFill>
          <a:blip r:embed="rId3"/>
          <a:stretch>
            <a:fillRect/>
          </a:stretch>
        </p:blipFill>
        <p:spPr>
          <a:xfrm>
            <a:off x="955158" y="1607239"/>
            <a:ext cx="4582236" cy="4582236"/>
          </a:xfrm>
          <a:prstGeom prst="rect">
            <a:avLst/>
          </a:prstGeom>
        </p:spPr>
      </p:pic>
      <p:pic>
        <p:nvPicPr>
          <p:cNvPr id="8" name="Picture 7">
            <a:extLst>
              <a:ext uri="{FF2B5EF4-FFF2-40B4-BE49-F238E27FC236}">
                <a16:creationId xmlns:a16="http://schemas.microsoft.com/office/drawing/2014/main" id="{E6793BAD-9790-87E2-9EEF-DF18413F5533}"/>
              </a:ext>
            </a:extLst>
          </p:cNvPr>
          <p:cNvPicPr>
            <a:picLocks noChangeAspect="1"/>
          </p:cNvPicPr>
          <p:nvPr/>
        </p:nvPicPr>
        <p:blipFill>
          <a:blip r:embed="rId4"/>
          <a:stretch>
            <a:fillRect/>
          </a:stretch>
        </p:blipFill>
        <p:spPr>
          <a:xfrm>
            <a:off x="5912544" y="1620390"/>
            <a:ext cx="4412512" cy="3347243"/>
          </a:xfrm>
          <a:prstGeom prst="rect">
            <a:avLst/>
          </a:prstGeom>
        </p:spPr>
      </p:pic>
      <p:sp>
        <p:nvSpPr>
          <p:cNvPr id="10" name="TextBox 9">
            <a:extLst>
              <a:ext uri="{FF2B5EF4-FFF2-40B4-BE49-F238E27FC236}">
                <a16:creationId xmlns:a16="http://schemas.microsoft.com/office/drawing/2014/main" id="{1B749769-4943-D3E4-BAA8-E7749235A645}"/>
              </a:ext>
            </a:extLst>
          </p:cNvPr>
          <p:cNvSpPr txBox="1"/>
          <p:nvPr/>
        </p:nvSpPr>
        <p:spPr>
          <a:xfrm>
            <a:off x="5912544" y="4967633"/>
            <a:ext cx="609777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4684"/>
                </a:solidFill>
                <a:effectLst/>
                <a:uLnTx/>
                <a:uFillTx/>
                <a:latin typeface="Arial" panose="020B0604020202020204"/>
                <a:ea typeface="+mn-ea"/>
                <a:cs typeface="+mn-cs"/>
              </a:rPr>
              <a:t>ConvLSTM screening performance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CAB89"/>
                </a:solidFill>
                <a:effectLst/>
                <a:uLnTx/>
                <a:uFillTx/>
                <a:latin typeface="Arial" panose="020B0604020202020204"/>
                <a:ea typeface="+mn-ea"/>
                <a:cs typeface="+mn-cs"/>
              </a:rPr>
              <a:t>AUC = 0.837 → better than random screening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CAB89"/>
                </a:solidFill>
                <a:effectLst/>
                <a:uLnTx/>
                <a:uFillTx/>
                <a:latin typeface="Arial" panose="020B0604020202020204"/>
                <a:ea typeface="+mn-ea"/>
                <a:cs typeface="+mn-cs"/>
              </a:rPr>
              <a:t>Recall = 58.9% → detects many bloom-like events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CAB89"/>
                </a:solidFill>
                <a:effectLst/>
                <a:uLnTx/>
                <a:uFillTx/>
                <a:latin typeface="Arial" panose="020B0604020202020204"/>
                <a:ea typeface="+mn-ea"/>
                <a:cs typeface="+mn-cs"/>
              </a:rPr>
              <a:t>Precision = 9.5% → many alerts are false positives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CAB89"/>
                </a:solidFill>
                <a:effectLst/>
                <a:uLnTx/>
                <a:uFillTx/>
                <a:latin typeface="Arial" panose="020B0604020202020204"/>
                <a:ea typeface="+mn-ea"/>
                <a:cs typeface="+mn-cs"/>
              </a:rPr>
              <a:t>Best use: guide monitoring, not automatic action</a:t>
            </a:r>
          </a:p>
        </p:txBody>
      </p:sp>
    </p:spTree>
    <p:extLst>
      <p:ext uri="{BB962C8B-B14F-4D97-AF65-F5344CB8AC3E}">
        <p14:creationId xmlns:p14="http://schemas.microsoft.com/office/powerpoint/2010/main" val="3361332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1AD68-B2BA-BCD0-B697-D03097EDCA09}"/>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3766C2DF-F447-8B24-CFA7-40AE721CCEB9}"/>
              </a:ext>
            </a:extLst>
          </p:cNvPr>
          <p:cNvPicPr>
            <a:picLocks noChangeAspect="1"/>
          </p:cNvPicPr>
          <p:nvPr/>
        </p:nvPicPr>
        <p:blipFill>
          <a:blip r:embed="rId3"/>
          <a:stretch>
            <a:fillRect/>
          </a:stretch>
        </p:blipFill>
        <p:spPr>
          <a:xfrm>
            <a:off x="6095" y="0"/>
            <a:ext cx="12179809" cy="6858000"/>
          </a:xfrm>
          <a:prstGeom prst="rect">
            <a:avLst/>
          </a:prstGeom>
        </p:spPr>
      </p:pic>
      <p:pic>
        <p:nvPicPr>
          <p:cNvPr id="23" name="Picture 22">
            <a:extLst>
              <a:ext uri="{FF2B5EF4-FFF2-40B4-BE49-F238E27FC236}">
                <a16:creationId xmlns:a16="http://schemas.microsoft.com/office/drawing/2014/main" id="{9278C545-5057-8916-E62E-50F239B5F209}"/>
              </a:ext>
            </a:extLst>
          </p:cNvPr>
          <p:cNvPicPr>
            <a:picLocks noChangeAspect="1"/>
          </p:cNvPicPr>
          <p:nvPr/>
        </p:nvPicPr>
        <p:blipFill>
          <a:blip r:embed="rId4"/>
          <a:srcRect l="76072" t="78096" r="14690" b="4920"/>
          <a:stretch>
            <a:fillRect/>
          </a:stretch>
        </p:blipFill>
        <p:spPr>
          <a:xfrm>
            <a:off x="10741634" y="4865914"/>
            <a:ext cx="1125703" cy="1164771"/>
          </a:xfrm>
          <a:prstGeom prst="rect">
            <a:avLst/>
          </a:prstGeom>
        </p:spPr>
      </p:pic>
      <p:pic>
        <p:nvPicPr>
          <p:cNvPr id="29" name="Picture 28">
            <a:extLst>
              <a:ext uri="{FF2B5EF4-FFF2-40B4-BE49-F238E27FC236}">
                <a16:creationId xmlns:a16="http://schemas.microsoft.com/office/drawing/2014/main" id="{B3DF8705-75E3-5B37-5AAA-FD2C5B1F0621}"/>
              </a:ext>
            </a:extLst>
          </p:cNvPr>
          <p:cNvPicPr>
            <a:picLocks noChangeAspect="1"/>
          </p:cNvPicPr>
          <p:nvPr/>
        </p:nvPicPr>
        <p:blipFill>
          <a:blip r:embed="rId4"/>
          <a:srcRect l="82809" t="62858" r="9419" b="21586"/>
          <a:stretch>
            <a:fillRect/>
          </a:stretch>
        </p:blipFill>
        <p:spPr>
          <a:xfrm>
            <a:off x="9563100" y="4963885"/>
            <a:ext cx="947057" cy="1066800"/>
          </a:xfrm>
          <a:prstGeom prst="rect">
            <a:avLst/>
          </a:prstGeom>
        </p:spPr>
      </p:pic>
      <p:pic>
        <p:nvPicPr>
          <p:cNvPr id="30" name="Picture 29">
            <a:extLst>
              <a:ext uri="{FF2B5EF4-FFF2-40B4-BE49-F238E27FC236}">
                <a16:creationId xmlns:a16="http://schemas.microsoft.com/office/drawing/2014/main" id="{8BF3040C-2744-2933-5875-3576471656DE}"/>
              </a:ext>
            </a:extLst>
          </p:cNvPr>
          <p:cNvPicPr>
            <a:picLocks noChangeAspect="1"/>
          </p:cNvPicPr>
          <p:nvPr/>
        </p:nvPicPr>
        <p:blipFill>
          <a:blip r:embed="rId4"/>
          <a:srcRect l="71873" t="62699" r="21070" b="22698"/>
          <a:stretch>
            <a:fillRect/>
          </a:stretch>
        </p:blipFill>
        <p:spPr>
          <a:xfrm>
            <a:off x="8445077" y="5029199"/>
            <a:ext cx="859971" cy="1001486"/>
          </a:xfrm>
          <a:prstGeom prst="rect">
            <a:avLst/>
          </a:prstGeom>
        </p:spPr>
      </p:pic>
      <p:pic>
        <p:nvPicPr>
          <p:cNvPr id="31" name="Picture 30">
            <a:extLst>
              <a:ext uri="{FF2B5EF4-FFF2-40B4-BE49-F238E27FC236}">
                <a16:creationId xmlns:a16="http://schemas.microsoft.com/office/drawing/2014/main" id="{2D2CC207-E5C3-7755-A669-F2C10081A9D0}"/>
              </a:ext>
            </a:extLst>
          </p:cNvPr>
          <p:cNvPicPr>
            <a:picLocks noChangeAspect="1"/>
          </p:cNvPicPr>
          <p:nvPr/>
        </p:nvPicPr>
        <p:blipFill>
          <a:blip r:embed="rId4"/>
          <a:srcRect l="81879" t="45556" r="9545" b="38571"/>
          <a:stretch>
            <a:fillRect/>
          </a:stretch>
        </p:blipFill>
        <p:spPr>
          <a:xfrm>
            <a:off x="9514115" y="3853542"/>
            <a:ext cx="1045028" cy="1088572"/>
          </a:xfrm>
          <a:prstGeom prst="rect">
            <a:avLst/>
          </a:prstGeom>
        </p:spPr>
      </p:pic>
      <p:pic>
        <p:nvPicPr>
          <p:cNvPr id="32" name="Picture 31">
            <a:extLst>
              <a:ext uri="{FF2B5EF4-FFF2-40B4-BE49-F238E27FC236}">
                <a16:creationId xmlns:a16="http://schemas.microsoft.com/office/drawing/2014/main" id="{631566CD-85EE-0A8F-DC4B-4B7A41B84B74}"/>
              </a:ext>
            </a:extLst>
          </p:cNvPr>
          <p:cNvPicPr>
            <a:picLocks noChangeAspect="1"/>
          </p:cNvPicPr>
          <p:nvPr/>
        </p:nvPicPr>
        <p:blipFill>
          <a:blip r:embed="rId4"/>
          <a:srcRect l="70445" t="46112" r="20317" b="36904"/>
          <a:stretch>
            <a:fillRect/>
          </a:stretch>
        </p:blipFill>
        <p:spPr>
          <a:xfrm>
            <a:off x="8293646" y="3864428"/>
            <a:ext cx="1125703" cy="1164771"/>
          </a:xfrm>
          <a:prstGeom prst="rect">
            <a:avLst/>
          </a:prstGeom>
        </p:spPr>
      </p:pic>
      <p:pic>
        <p:nvPicPr>
          <p:cNvPr id="38" name="Picture 37">
            <a:extLst>
              <a:ext uri="{FF2B5EF4-FFF2-40B4-BE49-F238E27FC236}">
                <a16:creationId xmlns:a16="http://schemas.microsoft.com/office/drawing/2014/main" id="{99124399-E10E-2FFB-D602-5829E38A32BE}"/>
              </a:ext>
            </a:extLst>
          </p:cNvPr>
          <p:cNvPicPr>
            <a:picLocks noChangeAspect="1"/>
          </p:cNvPicPr>
          <p:nvPr/>
        </p:nvPicPr>
        <p:blipFill>
          <a:blip r:embed="rId5"/>
          <a:srcRect l="4152" t="21587" r="33462" b="9047"/>
          <a:stretch>
            <a:fillRect/>
          </a:stretch>
        </p:blipFill>
        <p:spPr>
          <a:xfrm>
            <a:off x="463612" y="1523999"/>
            <a:ext cx="7598557" cy="4757058"/>
          </a:xfrm>
          <a:prstGeom prst="rect">
            <a:avLst/>
          </a:prstGeom>
        </p:spPr>
      </p:pic>
      <p:sp>
        <p:nvSpPr>
          <p:cNvPr id="43" name="TextBox 42">
            <a:extLst>
              <a:ext uri="{FF2B5EF4-FFF2-40B4-BE49-F238E27FC236}">
                <a16:creationId xmlns:a16="http://schemas.microsoft.com/office/drawing/2014/main" id="{708E2345-D6DE-C0F3-5021-D577729E37C7}"/>
              </a:ext>
            </a:extLst>
          </p:cNvPr>
          <p:cNvSpPr txBox="1"/>
          <p:nvPr/>
        </p:nvSpPr>
        <p:spPr>
          <a:xfrm>
            <a:off x="1097220" y="6335484"/>
            <a:ext cx="98339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Human-centered AI asks: Who uses data? Who is affected? What remains uncertain?</a:t>
            </a:r>
          </a:p>
        </p:txBody>
      </p:sp>
      <p:sp>
        <p:nvSpPr>
          <p:cNvPr id="45" name="TextBox 44">
            <a:extLst>
              <a:ext uri="{FF2B5EF4-FFF2-40B4-BE49-F238E27FC236}">
                <a16:creationId xmlns:a16="http://schemas.microsoft.com/office/drawing/2014/main" id="{052EEF63-64F2-A8B0-BBE1-AC9C9D5AD47A}"/>
              </a:ext>
            </a:extLst>
          </p:cNvPr>
          <p:cNvSpPr txBox="1"/>
          <p:nvPr/>
        </p:nvSpPr>
        <p:spPr>
          <a:xfrm>
            <a:off x="335548" y="158996"/>
            <a:ext cx="11736710" cy="6617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4684"/>
                </a:solidFill>
                <a:effectLst/>
                <a:uLnTx/>
                <a:uFillTx/>
                <a:latin typeface="Arial" panose="020B0604020202020204"/>
                <a:ea typeface="+mn-ea"/>
                <a:cs typeface="+mn-cs"/>
              </a:rPr>
              <a:t>Human-Centered AI for South Florida Waters</a:t>
            </a:r>
          </a:p>
        </p:txBody>
      </p:sp>
      <p:sp>
        <p:nvSpPr>
          <p:cNvPr id="46" name="Rectangle 45">
            <a:extLst>
              <a:ext uri="{FF2B5EF4-FFF2-40B4-BE49-F238E27FC236}">
                <a16:creationId xmlns:a16="http://schemas.microsoft.com/office/drawing/2014/main" id="{3C6DE781-1217-403F-34B3-2BAA393D48E8}"/>
              </a:ext>
            </a:extLst>
          </p:cNvPr>
          <p:cNvSpPr/>
          <p:nvPr/>
        </p:nvSpPr>
        <p:spPr>
          <a:xfrm>
            <a:off x="328707" y="803057"/>
            <a:ext cx="910152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3CAB89"/>
                </a:solidFill>
                <a:effectLst/>
                <a:uLnTx/>
                <a:uFillTx/>
                <a:latin typeface="Arial" panose="020B0604020202020204"/>
                <a:ea typeface="+mn-ea"/>
                <a:cs typeface="Arial" panose="020B0604020202020204" pitchFamily="34" charset="0"/>
              </a:rPr>
              <a:t>From water data to insight and decision support </a:t>
            </a:r>
          </a:p>
        </p:txBody>
      </p:sp>
    </p:spTree>
    <p:extLst>
      <p:ext uri="{BB962C8B-B14F-4D97-AF65-F5344CB8AC3E}">
        <p14:creationId xmlns:p14="http://schemas.microsoft.com/office/powerpoint/2010/main" val="181276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0E489-9931-BCDC-FC66-E199EEC56FBD}"/>
              </a:ext>
            </a:extLst>
          </p:cNvPr>
          <p:cNvSpPr>
            <a:spLocks noGrp="1"/>
          </p:cNvSpPr>
          <p:nvPr>
            <p:ph type="title"/>
          </p:nvPr>
        </p:nvSpPr>
        <p:spPr>
          <a:xfrm>
            <a:off x="538463" y="277253"/>
            <a:ext cx="11109251" cy="1325563"/>
          </a:xfrm>
        </p:spPr>
        <p:txBody>
          <a:bodyPr vert="horz" lIns="91440" tIns="45720" rIns="91440" bIns="45720" rtlCol="0" anchor="ctr">
            <a:normAutofit fontScale="90000"/>
          </a:bodyPr>
          <a:lstStyle/>
          <a:p>
            <a:r>
              <a:rPr lang="en-US" b="1">
                <a:solidFill>
                  <a:srgbClr val="3772A1"/>
                </a:solidFill>
              </a:rPr>
              <a:t>Nature-based Infrastructure for Enhancing Climate Resiliency of Groundwater Resources in South Florida</a:t>
            </a:r>
          </a:p>
        </p:txBody>
      </p:sp>
      <p:grpSp>
        <p:nvGrpSpPr>
          <p:cNvPr id="43" name="Group 42">
            <a:extLst>
              <a:ext uri="{FF2B5EF4-FFF2-40B4-BE49-F238E27FC236}">
                <a16:creationId xmlns:a16="http://schemas.microsoft.com/office/drawing/2014/main" id="{CDF4FC49-788D-6F33-2042-95182DE6E96D}"/>
              </a:ext>
            </a:extLst>
          </p:cNvPr>
          <p:cNvGrpSpPr/>
          <p:nvPr/>
        </p:nvGrpSpPr>
        <p:grpSpPr>
          <a:xfrm>
            <a:off x="5606130" y="3055652"/>
            <a:ext cx="1098000" cy="1098000"/>
            <a:chOff x="6967584" y="2475488"/>
            <a:chExt cx="1098000" cy="1098000"/>
          </a:xfrm>
        </p:grpSpPr>
        <p:sp>
          <p:nvSpPr>
            <p:cNvPr id="44" name="Oval 43">
              <a:extLst>
                <a:ext uri="{FF2B5EF4-FFF2-40B4-BE49-F238E27FC236}">
                  <a16:creationId xmlns:a16="http://schemas.microsoft.com/office/drawing/2014/main" id="{DD336D1B-4432-477A-27AF-93116253C8C9}"/>
                </a:ext>
              </a:extLst>
            </p:cNvPr>
            <p:cNvSpPr/>
            <p:nvPr/>
          </p:nvSpPr>
          <p:spPr>
            <a:xfrm>
              <a:off x="6967584" y="2475488"/>
              <a:ext cx="1098000" cy="1098000"/>
            </a:xfrm>
            <a:prstGeom prst="ellipse">
              <a:avLst/>
            </a:prstGeom>
            <a:solidFill>
              <a:srgbClr val="5B9BD5">
                <a:hueOff val="-5068907"/>
                <a:satOff val="-13064"/>
                <a:lumOff val="-8824"/>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descr="Handshake">
              <a:extLst>
                <a:ext uri="{FF2B5EF4-FFF2-40B4-BE49-F238E27FC236}">
                  <a16:creationId xmlns:a16="http://schemas.microsoft.com/office/drawing/2014/main" id="{607B0DAC-520C-3B0F-588A-F0ECA777A027}"/>
                </a:ext>
              </a:extLst>
            </p:cNvPr>
            <p:cNvSpPr/>
            <p:nvPr/>
          </p:nvSpPr>
          <p:spPr>
            <a:xfrm>
              <a:off x="7201584" y="2709489"/>
              <a:ext cx="630000" cy="63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46" name="TextBox 45">
            <a:extLst>
              <a:ext uri="{FF2B5EF4-FFF2-40B4-BE49-F238E27FC236}">
                <a16:creationId xmlns:a16="http://schemas.microsoft.com/office/drawing/2014/main" id="{91F60B24-4CAC-AB0E-8758-1D10DAF25408}"/>
              </a:ext>
            </a:extLst>
          </p:cNvPr>
          <p:cNvSpPr txBox="1"/>
          <p:nvPr/>
        </p:nvSpPr>
        <p:spPr>
          <a:xfrm>
            <a:off x="5492584" y="4197563"/>
            <a:ext cx="1482622" cy="646331"/>
          </a:xfrm>
          <a:prstGeom prst="rect">
            <a:avLst/>
          </a:prstGeom>
          <a:noFill/>
        </p:spPr>
        <p:txBody>
          <a:bodyPr wrap="square" rtlCol="0">
            <a:spAutoFit/>
          </a:bodyPr>
          <a:lstStyle/>
          <a:p>
            <a:r>
              <a:rPr lang="en-US">
                <a:solidFill>
                  <a:prstClr val="black"/>
                </a:solidFill>
                <a:latin typeface="+mj-lt"/>
              </a:rPr>
              <a:t>Collaborative modeling </a:t>
            </a:r>
          </a:p>
        </p:txBody>
      </p:sp>
      <p:sp>
        <p:nvSpPr>
          <p:cNvPr id="47" name="Oval 46">
            <a:extLst>
              <a:ext uri="{FF2B5EF4-FFF2-40B4-BE49-F238E27FC236}">
                <a16:creationId xmlns:a16="http://schemas.microsoft.com/office/drawing/2014/main" id="{D7E5D41E-4BE2-7CEF-EC38-A10D32099FB3}"/>
              </a:ext>
            </a:extLst>
          </p:cNvPr>
          <p:cNvSpPr/>
          <p:nvPr/>
        </p:nvSpPr>
        <p:spPr>
          <a:xfrm>
            <a:off x="3452480" y="2083862"/>
            <a:ext cx="1098000" cy="1098000"/>
          </a:xfrm>
          <a:prstGeom prst="ellipse">
            <a:avLst/>
          </a:prstGeom>
          <a:solidFill>
            <a:srgbClr val="5B9BD5">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descr="Bridge scene">
            <a:extLst>
              <a:ext uri="{FF2B5EF4-FFF2-40B4-BE49-F238E27FC236}">
                <a16:creationId xmlns:a16="http://schemas.microsoft.com/office/drawing/2014/main" id="{B1F5B32B-141F-3413-494E-797A277923BF}"/>
              </a:ext>
            </a:extLst>
          </p:cNvPr>
          <p:cNvSpPr/>
          <p:nvPr/>
        </p:nvSpPr>
        <p:spPr>
          <a:xfrm>
            <a:off x="3686480" y="2323924"/>
            <a:ext cx="630000" cy="63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41863772-6417-7E0A-124F-E497095684F7}"/>
              </a:ext>
            </a:extLst>
          </p:cNvPr>
          <p:cNvSpPr txBox="1"/>
          <p:nvPr/>
        </p:nvSpPr>
        <p:spPr>
          <a:xfrm>
            <a:off x="1761696" y="2294655"/>
            <a:ext cx="1690784" cy="646331"/>
          </a:xfrm>
          <a:prstGeom prst="rect">
            <a:avLst/>
          </a:prstGeom>
          <a:noFill/>
        </p:spPr>
        <p:txBody>
          <a:bodyPr wrap="square" rtlCol="0">
            <a:spAutoFit/>
          </a:bodyPr>
          <a:lstStyle/>
          <a:p>
            <a:r>
              <a:rPr lang="en-US">
                <a:solidFill>
                  <a:prstClr val="black"/>
                </a:solidFill>
                <a:latin typeface="+mj-lt"/>
              </a:rPr>
              <a:t>Assess climate change impacts</a:t>
            </a:r>
          </a:p>
        </p:txBody>
      </p:sp>
      <p:grpSp>
        <p:nvGrpSpPr>
          <p:cNvPr id="50" name="Group 49">
            <a:extLst>
              <a:ext uri="{FF2B5EF4-FFF2-40B4-BE49-F238E27FC236}">
                <a16:creationId xmlns:a16="http://schemas.microsoft.com/office/drawing/2014/main" id="{05F7EF7F-EFBD-84E4-76F3-798FB0411043}"/>
              </a:ext>
            </a:extLst>
          </p:cNvPr>
          <p:cNvGrpSpPr/>
          <p:nvPr/>
        </p:nvGrpSpPr>
        <p:grpSpPr>
          <a:xfrm>
            <a:off x="7818417" y="2083862"/>
            <a:ext cx="1098000" cy="1098000"/>
            <a:chOff x="2437272" y="2475488"/>
            <a:chExt cx="1098000" cy="1098000"/>
          </a:xfrm>
        </p:grpSpPr>
        <p:sp>
          <p:nvSpPr>
            <p:cNvPr id="51" name="Oval 50">
              <a:extLst>
                <a:ext uri="{FF2B5EF4-FFF2-40B4-BE49-F238E27FC236}">
                  <a16:creationId xmlns:a16="http://schemas.microsoft.com/office/drawing/2014/main" id="{020E7F25-0481-D385-DC27-91E705BA1EB7}"/>
                </a:ext>
              </a:extLst>
            </p:cNvPr>
            <p:cNvSpPr/>
            <p:nvPr/>
          </p:nvSpPr>
          <p:spPr>
            <a:xfrm>
              <a:off x="2437272" y="2475488"/>
              <a:ext cx="1098000" cy="1098000"/>
            </a:xfrm>
            <a:prstGeom prst="ellipse">
              <a:avLst/>
            </a:prstGeom>
            <a:solidFill>
              <a:srgbClr val="5B9BD5">
                <a:hueOff val="-1689636"/>
                <a:satOff val="-4355"/>
                <a:lumOff val="-2941"/>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descr="Water">
              <a:extLst>
                <a:ext uri="{FF2B5EF4-FFF2-40B4-BE49-F238E27FC236}">
                  <a16:creationId xmlns:a16="http://schemas.microsoft.com/office/drawing/2014/main" id="{7E208B03-CC58-2CE0-A53F-B091BA4375FD}"/>
                </a:ext>
              </a:extLst>
            </p:cNvPr>
            <p:cNvSpPr/>
            <p:nvPr/>
          </p:nvSpPr>
          <p:spPr>
            <a:xfrm>
              <a:off x="2671272" y="2709489"/>
              <a:ext cx="630000" cy="63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53" name="TextBox 52">
            <a:extLst>
              <a:ext uri="{FF2B5EF4-FFF2-40B4-BE49-F238E27FC236}">
                <a16:creationId xmlns:a16="http://schemas.microsoft.com/office/drawing/2014/main" id="{5CE3AECC-611B-7BCC-C246-AEC285775516}"/>
              </a:ext>
            </a:extLst>
          </p:cNvPr>
          <p:cNvSpPr txBox="1"/>
          <p:nvPr/>
        </p:nvSpPr>
        <p:spPr>
          <a:xfrm>
            <a:off x="9205076" y="2171197"/>
            <a:ext cx="2175148" cy="1200329"/>
          </a:xfrm>
          <a:prstGeom prst="rect">
            <a:avLst/>
          </a:prstGeom>
          <a:noFill/>
        </p:spPr>
        <p:txBody>
          <a:bodyPr wrap="square" rtlCol="0">
            <a:spAutoFit/>
          </a:bodyPr>
          <a:lstStyle/>
          <a:p>
            <a:r>
              <a:rPr lang="en-US">
                <a:solidFill>
                  <a:prstClr val="black"/>
                </a:solidFill>
                <a:latin typeface="+mj-lt"/>
              </a:rPr>
              <a:t>Evaluate nature-based infrastructure for mitigation (local or regional)</a:t>
            </a:r>
          </a:p>
        </p:txBody>
      </p:sp>
      <p:grpSp>
        <p:nvGrpSpPr>
          <p:cNvPr id="54" name="Group 53">
            <a:extLst>
              <a:ext uri="{FF2B5EF4-FFF2-40B4-BE49-F238E27FC236}">
                <a16:creationId xmlns:a16="http://schemas.microsoft.com/office/drawing/2014/main" id="{75837405-240F-E8C9-6662-2281E9259E6E}"/>
              </a:ext>
            </a:extLst>
          </p:cNvPr>
          <p:cNvGrpSpPr/>
          <p:nvPr/>
        </p:nvGrpSpPr>
        <p:grpSpPr>
          <a:xfrm>
            <a:off x="7818416" y="4592039"/>
            <a:ext cx="1098000" cy="1207800"/>
            <a:chOff x="11555944" y="2458514"/>
            <a:chExt cx="1098000" cy="1098000"/>
          </a:xfrm>
        </p:grpSpPr>
        <p:sp>
          <p:nvSpPr>
            <p:cNvPr id="55" name="Oval 54">
              <a:extLst>
                <a:ext uri="{FF2B5EF4-FFF2-40B4-BE49-F238E27FC236}">
                  <a16:creationId xmlns:a16="http://schemas.microsoft.com/office/drawing/2014/main" id="{7342258A-4359-9E6F-497A-C6BAB411423F}"/>
                </a:ext>
              </a:extLst>
            </p:cNvPr>
            <p:cNvSpPr/>
            <p:nvPr/>
          </p:nvSpPr>
          <p:spPr>
            <a:xfrm>
              <a:off x="11555944" y="2458514"/>
              <a:ext cx="1098000" cy="1098000"/>
            </a:xfrm>
            <a:prstGeom prst="ellipse">
              <a:avLst/>
            </a:prstGeom>
            <a:solidFill>
              <a:srgbClr val="FFC000"/>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56" name="Graphic 55" descr="Classroom outline">
              <a:extLst>
                <a:ext uri="{FF2B5EF4-FFF2-40B4-BE49-F238E27FC236}">
                  <a16:creationId xmlns:a16="http://schemas.microsoft.com/office/drawing/2014/main" id="{C61C4FE7-1D6D-F81C-BAB3-28ECECDBC84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784904" y="2687473"/>
              <a:ext cx="640080" cy="640080"/>
            </a:xfrm>
            <a:prstGeom prst="rect">
              <a:avLst/>
            </a:prstGeom>
          </p:spPr>
        </p:pic>
      </p:grpSp>
      <p:sp>
        <p:nvSpPr>
          <p:cNvPr id="57" name="TextBox 56">
            <a:extLst>
              <a:ext uri="{FF2B5EF4-FFF2-40B4-BE49-F238E27FC236}">
                <a16:creationId xmlns:a16="http://schemas.microsoft.com/office/drawing/2014/main" id="{23F733CA-FB9A-48A6-C2BA-BB37ACED2255}"/>
              </a:ext>
            </a:extLst>
          </p:cNvPr>
          <p:cNvSpPr txBox="1"/>
          <p:nvPr/>
        </p:nvSpPr>
        <p:spPr>
          <a:xfrm>
            <a:off x="9205076" y="4734273"/>
            <a:ext cx="1581339" cy="923330"/>
          </a:xfrm>
          <a:prstGeom prst="rect">
            <a:avLst/>
          </a:prstGeom>
          <a:noFill/>
        </p:spPr>
        <p:txBody>
          <a:bodyPr wrap="square" rtlCol="0">
            <a:spAutoFit/>
          </a:bodyPr>
          <a:lstStyle/>
          <a:p>
            <a:r>
              <a:rPr lang="en-US">
                <a:solidFill>
                  <a:prstClr val="black"/>
                </a:solidFill>
                <a:latin typeface="+mj-lt"/>
              </a:rPr>
              <a:t>Groundwater education and outreach </a:t>
            </a:r>
          </a:p>
        </p:txBody>
      </p:sp>
      <p:grpSp>
        <p:nvGrpSpPr>
          <p:cNvPr id="58" name="Group 57">
            <a:extLst>
              <a:ext uri="{FF2B5EF4-FFF2-40B4-BE49-F238E27FC236}">
                <a16:creationId xmlns:a16="http://schemas.microsoft.com/office/drawing/2014/main" id="{C4641E82-0826-4905-3A40-B5AB2427B6C0}"/>
              </a:ext>
            </a:extLst>
          </p:cNvPr>
          <p:cNvGrpSpPr/>
          <p:nvPr/>
        </p:nvGrpSpPr>
        <p:grpSpPr>
          <a:xfrm>
            <a:off x="3452480" y="4646939"/>
            <a:ext cx="1098000" cy="1098000"/>
            <a:chOff x="9272142" y="2475488"/>
            <a:chExt cx="1098000" cy="1098000"/>
          </a:xfrm>
        </p:grpSpPr>
        <p:sp>
          <p:nvSpPr>
            <p:cNvPr id="59" name="Oval 58">
              <a:extLst>
                <a:ext uri="{FF2B5EF4-FFF2-40B4-BE49-F238E27FC236}">
                  <a16:creationId xmlns:a16="http://schemas.microsoft.com/office/drawing/2014/main" id="{A616BF16-6E65-0414-F3ED-6194ACF32CD4}"/>
                </a:ext>
              </a:extLst>
            </p:cNvPr>
            <p:cNvSpPr/>
            <p:nvPr/>
          </p:nvSpPr>
          <p:spPr>
            <a:xfrm>
              <a:off x="9272142" y="2475488"/>
              <a:ext cx="1098000" cy="1098000"/>
            </a:xfrm>
            <a:prstGeom prst="ellipse">
              <a:avLst/>
            </a:prstGeom>
            <a:solidFill>
              <a:srgbClr val="5B9BD5">
                <a:hueOff val="-6758543"/>
                <a:satOff val="-17419"/>
                <a:lumOff val="-11765"/>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0" name="Rectangle 59" descr="Internet">
              <a:extLst>
                <a:ext uri="{FF2B5EF4-FFF2-40B4-BE49-F238E27FC236}">
                  <a16:creationId xmlns:a16="http://schemas.microsoft.com/office/drawing/2014/main" id="{38FFA9E4-ACF9-68E5-20C4-10D682581C6B}"/>
                </a:ext>
              </a:extLst>
            </p:cNvPr>
            <p:cNvSpPr/>
            <p:nvPr/>
          </p:nvSpPr>
          <p:spPr>
            <a:xfrm>
              <a:off x="9506142" y="2709489"/>
              <a:ext cx="630000" cy="63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61" name="TextBox 60">
            <a:extLst>
              <a:ext uri="{FF2B5EF4-FFF2-40B4-BE49-F238E27FC236}">
                <a16:creationId xmlns:a16="http://schemas.microsoft.com/office/drawing/2014/main" id="{AF26935C-DFE0-58ED-BA66-99A274195AB3}"/>
              </a:ext>
            </a:extLst>
          </p:cNvPr>
          <p:cNvSpPr txBox="1"/>
          <p:nvPr/>
        </p:nvSpPr>
        <p:spPr>
          <a:xfrm>
            <a:off x="1969858" y="4769286"/>
            <a:ext cx="1482622" cy="923330"/>
          </a:xfrm>
          <a:prstGeom prst="rect">
            <a:avLst/>
          </a:prstGeom>
          <a:noFill/>
        </p:spPr>
        <p:txBody>
          <a:bodyPr wrap="square" rtlCol="0">
            <a:spAutoFit/>
          </a:bodyPr>
          <a:lstStyle/>
          <a:p>
            <a:r>
              <a:rPr lang="en-US">
                <a:solidFill>
                  <a:prstClr val="black"/>
                </a:solidFill>
                <a:latin typeface="+mj-lt"/>
              </a:rPr>
              <a:t>Web-based platform for data sharing</a:t>
            </a:r>
          </a:p>
        </p:txBody>
      </p:sp>
      <p:cxnSp>
        <p:nvCxnSpPr>
          <p:cNvPr id="62" name="Straight Arrow Connector 61">
            <a:extLst>
              <a:ext uri="{FF2B5EF4-FFF2-40B4-BE49-F238E27FC236}">
                <a16:creationId xmlns:a16="http://schemas.microsoft.com/office/drawing/2014/main" id="{695FDCD0-EC8F-122B-990A-05AB58910309}"/>
              </a:ext>
            </a:extLst>
          </p:cNvPr>
          <p:cNvCxnSpPr>
            <a:stCxn id="51" idx="4"/>
            <a:endCxn id="55" idx="0"/>
          </p:cNvCxnSpPr>
          <p:nvPr/>
        </p:nvCxnSpPr>
        <p:spPr>
          <a:xfrm flipH="1">
            <a:off x="8367416" y="3181862"/>
            <a:ext cx="1" cy="1410177"/>
          </a:xfrm>
          <a:prstGeom prst="straightConnector1">
            <a:avLst/>
          </a:prstGeom>
          <a:noFill/>
          <a:ln w="6350" cap="flat" cmpd="sng" algn="ctr">
            <a:solidFill>
              <a:srgbClr val="4472C4"/>
            </a:solidFill>
            <a:prstDash val="solid"/>
            <a:miter lim="800000"/>
            <a:tailEnd type="triangle"/>
          </a:ln>
          <a:effectLst/>
        </p:spPr>
      </p:cxnSp>
      <p:cxnSp>
        <p:nvCxnSpPr>
          <p:cNvPr id="63" name="Straight Arrow Connector 62">
            <a:extLst>
              <a:ext uri="{FF2B5EF4-FFF2-40B4-BE49-F238E27FC236}">
                <a16:creationId xmlns:a16="http://schemas.microsoft.com/office/drawing/2014/main" id="{4CFD671F-401B-920D-D954-FFCAD2B4E042}"/>
              </a:ext>
            </a:extLst>
          </p:cNvPr>
          <p:cNvCxnSpPr>
            <a:stCxn id="47" idx="6"/>
            <a:endCxn id="51" idx="2"/>
          </p:cNvCxnSpPr>
          <p:nvPr/>
        </p:nvCxnSpPr>
        <p:spPr>
          <a:xfrm>
            <a:off x="4550480" y="2632862"/>
            <a:ext cx="3267937" cy="0"/>
          </a:xfrm>
          <a:prstGeom prst="straightConnector1">
            <a:avLst/>
          </a:prstGeom>
          <a:noFill/>
          <a:ln w="6350" cap="flat" cmpd="sng" algn="ctr">
            <a:solidFill>
              <a:srgbClr val="4472C4"/>
            </a:solidFill>
            <a:prstDash val="solid"/>
            <a:miter lim="800000"/>
            <a:tailEnd type="triangle"/>
          </a:ln>
          <a:effectLst/>
        </p:spPr>
      </p:cxnSp>
      <p:cxnSp>
        <p:nvCxnSpPr>
          <p:cNvPr id="64" name="Straight Arrow Connector 63">
            <a:extLst>
              <a:ext uri="{FF2B5EF4-FFF2-40B4-BE49-F238E27FC236}">
                <a16:creationId xmlns:a16="http://schemas.microsoft.com/office/drawing/2014/main" id="{C5578E1A-E57A-B4E5-77E1-03D139F8723E}"/>
              </a:ext>
            </a:extLst>
          </p:cNvPr>
          <p:cNvCxnSpPr>
            <a:stCxn id="55" idx="2"/>
            <a:endCxn id="59" idx="6"/>
          </p:cNvCxnSpPr>
          <p:nvPr/>
        </p:nvCxnSpPr>
        <p:spPr>
          <a:xfrm flipH="1">
            <a:off x="4550480" y="5195939"/>
            <a:ext cx="3267936" cy="0"/>
          </a:xfrm>
          <a:prstGeom prst="straightConnector1">
            <a:avLst/>
          </a:prstGeom>
          <a:noFill/>
          <a:ln w="6350" cap="flat" cmpd="sng" algn="ctr">
            <a:solidFill>
              <a:srgbClr val="4472C4"/>
            </a:solidFill>
            <a:prstDash val="solid"/>
            <a:miter lim="800000"/>
            <a:tailEnd type="triangle"/>
          </a:ln>
          <a:effectLst/>
        </p:spPr>
      </p:cxnSp>
      <p:cxnSp>
        <p:nvCxnSpPr>
          <p:cNvPr id="65" name="Straight Arrow Connector 64">
            <a:extLst>
              <a:ext uri="{FF2B5EF4-FFF2-40B4-BE49-F238E27FC236}">
                <a16:creationId xmlns:a16="http://schemas.microsoft.com/office/drawing/2014/main" id="{10AAEE0C-A20B-A51E-17D8-12CB0DCFCCE8}"/>
              </a:ext>
            </a:extLst>
          </p:cNvPr>
          <p:cNvCxnSpPr>
            <a:stCxn id="59" idx="0"/>
            <a:endCxn id="47" idx="4"/>
          </p:cNvCxnSpPr>
          <p:nvPr/>
        </p:nvCxnSpPr>
        <p:spPr>
          <a:xfrm flipV="1">
            <a:off x="4001480" y="3181862"/>
            <a:ext cx="0" cy="1465077"/>
          </a:xfrm>
          <a:prstGeom prst="straightConnector1">
            <a:avLst/>
          </a:prstGeom>
          <a:noFill/>
          <a:ln w="6350" cap="flat" cmpd="sng" algn="ctr">
            <a:solidFill>
              <a:srgbClr val="4472C4"/>
            </a:solidFill>
            <a:prstDash val="solid"/>
            <a:miter lim="800000"/>
            <a:tailEnd type="triangle"/>
          </a:ln>
          <a:effectLst/>
        </p:spPr>
      </p:cxnSp>
    </p:spTree>
    <p:extLst>
      <p:ext uri="{BB962C8B-B14F-4D97-AF65-F5344CB8AC3E}">
        <p14:creationId xmlns:p14="http://schemas.microsoft.com/office/powerpoint/2010/main" val="305221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P spid="49" grpId="0"/>
      <p:bldP spid="53" grpId="0"/>
      <p:bldP spid="57" grpId="0"/>
      <p:bldP spid="6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604B-317E-440D-E6C1-B475213B284C}"/>
              </a:ext>
            </a:extLst>
          </p:cNvPr>
          <p:cNvSpPr>
            <a:spLocks noGrp="1"/>
          </p:cNvSpPr>
          <p:nvPr>
            <p:ph type="title"/>
          </p:nvPr>
        </p:nvSpPr>
        <p:spPr>
          <a:xfrm>
            <a:off x="838199" y="238515"/>
            <a:ext cx="10611615" cy="1325563"/>
          </a:xfrm>
        </p:spPr>
        <p:txBody>
          <a:bodyPr>
            <a:normAutofit/>
          </a:bodyPr>
          <a:lstStyle/>
          <a:p>
            <a:r>
              <a:rPr lang="en-US" sz="4000" b="1">
                <a:solidFill>
                  <a:srgbClr val="3772A1"/>
                </a:solidFill>
                <a:latin typeface="Calibri Light" panose="020F0302020204030204" pitchFamily="34" charset="0"/>
                <a:cs typeface="Calibri Light" panose="020F0302020204030204" pitchFamily="34" charset="0"/>
              </a:rPr>
              <a:t>Project assesses climate change impacts and mitigation measures using numerical models </a:t>
            </a:r>
          </a:p>
        </p:txBody>
      </p:sp>
      <p:grpSp>
        <p:nvGrpSpPr>
          <p:cNvPr id="3" name="Group 2">
            <a:extLst>
              <a:ext uri="{FF2B5EF4-FFF2-40B4-BE49-F238E27FC236}">
                <a16:creationId xmlns:a16="http://schemas.microsoft.com/office/drawing/2014/main" id="{2A73718E-9523-744A-0952-1B153AEE58C8}"/>
              </a:ext>
            </a:extLst>
          </p:cNvPr>
          <p:cNvGrpSpPr>
            <a:grpSpLocks noChangeAspect="1"/>
          </p:cNvGrpSpPr>
          <p:nvPr/>
        </p:nvGrpSpPr>
        <p:grpSpPr>
          <a:xfrm>
            <a:off x="2106578" y="1835224"/>
            <a:ext cx="7793502" cy="4596250"/>
            <a:chOff x="4480618" y="1713971"/>
            <a:chExt cx="7367427" cy="4058993"/>
          </a:xfrm>
        </p:grpSpPr>
        <p:pic>
          <p:nvPicPr>
            <p:cNvPr id="4" name="Picture 3">
              <a:extLst>
                <a:ext uri="{FF2B5EF4-FFF2-40B4-BE49-F238E27FC236}">
                  <a16:creationId xmlns:a16="http://schemas.microsoft.com/office/drawing/2014/main" id="{C9A71087-3D91-89DB-FD95-25FEB15E9018}"/>
                </a:ext>
              </a:extLst>
            </p:cNvPr>
            <p:cNvPicPr>
              <a:picLocks noChangeAspect="1"/>
            </p:cNvPicPr>
            <p:nvPr/>
          </p:nvPicPr>
          <p:blipFill>
            <a:blip r:embed="rId3"/>
            <a:srcRect l="3629" t="2057" b="14292"/>
            <a:stretch>
              <a:fillRect/>
            </a:stretch>
          </p:blipFill>
          <p:spPr>
            <a:xfrm>
              <a:off x="4480618" y="1713971"/>
              <a:ext cx="7367427" cy="4058993"/>
            </a:xfrm>
            <a:prstGeom prst="rect">
              <a:avLst/>
            </a:prstGeom>
          </p:spPr>
        </p:pic>
        <p:sp>
          <p:nvSpPr>
            <p:cNvPr id="5" name="Rectangle 4">
              <a:extLst>
                <a:ext uri="{FF2B5EF4-FFF2-40B4-BE49-F238E27FC236}">
                  <a16:creationId xmlns:a16="http://schemas.microsoft.com/office/drawing/2014/main" id="{501F357F-5676-3FF7-E219-66D6A8ADB53C}"/>
                </a:ext>
              </a:extLst>
            </p:cNvPr>
            <p:cNvSpPr/>
            <p:nvPr/>
          </p:nvSpPr>
          <p:spPr>
            <a:xfrm rot="19843225">
              <a:off x="6255696" y="3166495"/>
              <a:ext cx="875827" cy="863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a:solidFill>
                    <a:schemeClr val="tx1"/>
                  </a:solidFill>
                </a:rPr>
                <a:t>Slough</a:t>
              </a:r>
            </a:p>
          </p:txBody>
        </p:sp>
      </p:grpSp>
      <p:sp>
        <p:nvSpPr>
          <p:cNvPr id="11" name="TextBox 10">
            <a:extLst>
              <a:ext uri="{FF2B5EF4-FFF2-40B4-BE49-F238E27FC236}">
                <a16:creationId xmlns:a16="http://schemas.microsoft.com/office/drawing/2014/main" id="{EC2283A8-6126-8B5C-7EAF-C8E7129D8C92}"/>
              </a:ext>
            </a:extLst>
          </p:cNvPr>
          <p:cNvSpPr txBox="1"/>
          <p:nvPr/>
        </p:nvSpPr>
        <p:spPr>
          <a:xfrm>
            <a:off x="2393856" y="6389270"/>
            <a:ext cx="7411326" cy="409023"/>
          </a:xfrm>
          <a:prstGeom prst="rect">
            <a:avLst/>
          </a:prstGeom>
          <a:noFill/>
          <a:ln/>
        </p:spPr>
        <p:txBody>
          <a:bodyPr wrap="none" lIns="0" tIns="0" rIns="0" bIns="0" rtlCol="0" anchor="t"/>
          <a:lstStyle>
            <a:defPPr>
              <a:defRPr lang="en-US"/>
            </a:defPPr>
            <a:lvl1pPr indent="0">
              <a:lnSpc>
                <a:spcPts val="2750"/>
              </a:lnSpc>
              <a:buNone/>
              <a:defRPr sz="1400">
                <a:solidFill>
                  <a:srgbClr val="002060"/>
                </a:solidFill>
                <a:latin typeface="Calibri "/>
                <a:ea typeface="Mona Sans Semi Bold" pitchFamily="34" charset="-122"/>
                <a:cs typeface="Mona Sans Semi Bold" pitchFamily="34" charset="-120"/>
              </a:defRPr>
            </a:lvl1pPr>
          </a:lstStyle>
          <a:p>
            <a:r>
              <a:rPr lang="en-US"/>
              <a:t>Biscayne and Southern Everglades Coastal Transport (BISECT) model (Swain, et al. 2019, USGS) </a:t>
            </a:r>
          </a:p>
        </p:txBody>
      </p:sp>
    </p:spTree>
    <p:extLst>
      <p:ext uri="{BB962C8B-B14F-4D97-AF65-F5344CB8AC3E}">
        <p14:creationId xmlns:p14="http://schemas.microsoft.com/office/powerpoint/2010/main" val="758782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98536-E21D-6309-8829-33B1781828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FAEA0-2B61-EA11-0631-A3C64914317E}"/>
              </a:ext>
            </a:extLst>
          </p:cNvPr>
          <p:cNvSpPr>
            <a:spLocks noGrp="1"/>
          </p:cNvSpPr>
          <p:nvPr>
            <p:ph type="title"/>
          </p:nvPr>
        </p:nvSpPr>
        <p:spPr>
          <a:xfrm>
            <a:off x="838200" y="252582"/>
            <a:ext cx="10515600" cy="1325563"/>
          </a:xfrm>
        </p:spPr>
        <p:txBody>
          <a:bodyPr vert="horz" lIns="91440" tIns="45720" rIns="91440" bIns="45720" rtlCol="0" anchor="ctr">
            <a:normAutofit/>
          </a:bodyPr>
          <a:lstStyle/>
          <a:p>
            <a:r>
              <a:rPr lang="en-US" sz="4000" b="1">
                <a:solidFill>
                  <a:srgbClr val="3772A1"/>
                </a:solidFill>
                <a:latin typeface="Calibri Light" panose="020F0302020204030204" pitchFamily="34" charset="0"/>
                <a:cs typeface="Calibri Light" panose="020F0302020204030204" pitchFamily="34" charset="0"/>
              </a:rPr>
              <a:t>Model Inputs include climate projections with baseline and future temporal coverage</a:t>
            </a:r>
          </a:p>
        </p:txBody>
      </p:sp>
      <p:sp>
        <p:nvSpPr>
          <p:cNvPr id="7" name="Text 1">
            <a:extLst>
              <a:ext uri="{FF2B5EF4-FFF2-40B4-BE49-F238E27FC236}">
                <a16:creationId xmlns:a16="http://schemas.microsoft.com/office/drawing/2014/main" id="{98EADA42-4346-970B-BCAC-1F5DDDBD4C3B}"/>
              </a:ext>
            </a:extLst>
          </p:cNvPr>
          <p:cNvSpPr/>
          <p:nvPr/>
        </p:nvSpPr>
        <p:spPr>
          <a:xfrm>
            <a:off x="3736145" y="2990894"/>
            <a:ext cx="3438379" cy="411480"/>
          </a:xfrm>
          <a:prstGeom prst="rect">
            <a:avLst/>
          </a:prstGeom>
          <a:noFill/>
          <a:ln/>
        </p:spPr>
        <p:txBody>
          <a:bodyPr wrap="none" lIns="0" tIns="0" rIns="0" bIns="0" rtlCol="0" anchor="t"/>
          <a:lstStyle/>
          <a:p>
            <a:pPr marL="0" indent="0" algn="l">
              <a:lnSpc>
                <a:spcPts val="2750"/>
              </a:lnSpc>
              <a:buNone/>
            </a:pPr>
            <a:r>
              <a:rPr lang="en-US" sz="1400">
                <a:solidFill>
                  <a:srgbClr val="002060"/>
                </a:solidFill>
                <a:latin typeface="Calibri "/>
                <a:ea typeface="Mona Sans Semi Bold" pitchFamily="34" charset="-122"/>
                <a:cs typeface="Mona Sans Semi Bold" pitchFamily="34" charset="-120"/>
              </a:rPr>
              <a:t>Rainfall, CMIP6 - Oak Ridge National Laboratory</a:t>
            </a:r>
            <a:endParaRPr lang="en-US" sz="1400" b="1">
              <a:solidFill>
                <a:srgbClr val="002060"/>
              </a:solidFill>
              <a:latin typeface="Calibri "/>
              <a:ea typeface="Mona Sans Semi Bold" pitchFamily="34" charset="-122"/>
              <a:cs typeface="Mona Sans Semi Bold" pitchFamily="34" charset="-120"/>
            </a:endParaRPr>
          </a:p>
          <a:p>
            <a:pPr marL="0" indent="0" algn="l">
              <a:lnSpc>
                <a:spcPts val="2750"/>
              </a:lnSpc>
              <a:buNone/>
            </a:pPr>
            <a:endParaRPr lang="en-US" sz="2200" b="1">
              <a:solidFill>
                <a:srgbClr val="002060"/>
              </a:solidFill>
            </a:endParaRPr>
          </a:p>
        </p:txBody>
      </p:sp>
      <p:pic>
        <p:nvPicPr>
          <p:cNvPr id="15" name="Picture 14" descr="A green and blue gradient&#10;&#10;AI-generated content may be incorrect.">
            <a:extLst>
              <a:ext uri="{FF2B5EF4-FFF2-40B4-BE49-F238E27FC236}">
                <a16:creationId xmlns:a16="http://schemas.microsoft.com/office/drawing/2014/main" id="{A2F6ECB9-0042-22BA-8856-C1FE1479C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574" y="1905592"/>
            <a:ext cx="6817950" cy="1062102"/>
          </a:xfrm>
          <a:prstGeom prst="rect">
            <a:avLst/>
          </a:prstGeom>
        </p:spPr>
      </p:pic>
      <p:sp>
        <p:nvSpPr>
          <p:cNvPr id="11" name="Text 3">
            <a:extLst>
              <a:ext uri="{FF2B5EF4-FFF2-40B4-BE49-F238E27FC236}">
                <a16:creationId xmlns:a16="http://schemas.microsoft.com/office/drawing/2014/main" id="{2E16FFF3-85E2-6F4D-68F9-79BDF26CEB52}"/>
              </a:ext>
            </a:extLst>
          </p:cNvPr>
          <p:cNvSpPr/>
          <p:nvPr/>
        </p:nvSpPr>
        <p:spPr>
          <a:xfrm>
            <a:off x="9420664" y="6353009"/>
            <a:ext cx="2186815" cy="354330"/>
          </a:xfrm>
          <a:prstGeom prst="rect">
            <a:avLst/>
          </a:prstGeom>
          <a:noFill/>
          <a:ln/>
        </p:spPr>
        <p:txBody>
          <a:bodyPr wrap="none" lIns="0" tIns="0" rIns="0" bIns="0" rtlCol="0" anchor="t"/>
          <a:lstStyle/>
          <a:p>
            <a:pPr>
              <a:lnSpc>
                <a:spcPts val="2750"/>
              </a:lnSpc>
            </a:pPr>
            <a:r>
              <a:rPr lang="en-US" sz="1400">
                <a:solidFill>
                  <a:srgbClr val="002060"/>
                </a:solidFill>
                <a:latin typeface="Calibri "/>
                <a:ea typeface="Mona Sans Semi Bold" pitchFamily="34" charset="-122"/>
              </a:rPr>
              <a:t>Sea-level Rise, CMIP6 - NASA </a:t>
            </a:r>
          </a:p>
        </p:txBody>
      </p:sp>
      <p:sp>
        <p:nvSpPr>
          <p:cNvPr id="12" name="Text 4">
            <a:extLst>
              <a:ext uri="{FF2B5EF4-FFF2-40B4-BE49-F238E27FC236}">
                <a16:creationId xmlns:a16="http://schemas.microsoft.com/office/drawing/2014/main" id="{6E1B45EF-528A-F4AD-09EB-9D583772D793}"/>
              </a:ext>
            </a:extLst>
          </p:cNvPr>
          <p:cNvSpPr/>
          <p:nvPr/>
        </p:nvSpPr>
        <p:spPr>
          <a:xfrm>
            <a:off x="6889437" y="2548452"/>
            <a:ext cx="5021209" cy="362903"/>
          </a:xfrm>
          <a:prstGeom prst="rect">
            <a:avLst/>
          </a:prstGeom>
          <a:noFill/>
          <a:ln/>
        </p:spPr>
        <p:txBody>
          <a:bodyPr wrap="none" lIns="0" tIns="0" rIns="0" bIns="0" rtlCol="0" anchor="t"/>
          <a:lstStyle/>
          <a:p>
            <a:pPr marL="0" indent="0" algn="l">
              <a:lnSpc>
                <a:spcPts val="2850"/>
              </a:lnSpc>
              <a:buNone/>
            </a:pPr>
            <a:endParaRPr lang="en-US" sz="1750"/>
          </a:p>
        </p:txBody>
      </p:sp>
      <p:pic>
        <p:nvPicPr>
          <p:cNvPr id="20" name="Picture 19">
            <a:extLst>
              <a:ext uri="{FF2B5EF4-FFF2-40B4-BE49-F238E27FC236}">
                <a16:creationId xmlns:a16="http://schemas.microsoft.com/office/drawing/2014/main" id="{B919C78C-AFB6-C4A7-6467-813808F9F02A}"/>
              </a:ext>
            </a:extLst>
          </p:cNvPr>
          <p:cNvPicPr>
            <a:picLocks noChangeAspect="1"/>
          </p:cNvPicPr>
          <p:nvPr/>
        </p:nvPicPr>
        <p:blipFill>
          <a:blip r:embed="rId4"/>
          <a:stretch>
            <a:fillRect/>
          </a:stretch>
        </p:blipFill>
        <p:spPr>
          <a:xfrm>
            <a:off x="7513618" y="1905592"/>
            <a:ext cx="4093861" cy="4394328"/>
          </a:xfrm>
          <a:prstGeom prst="rect">
            <a:avLst/>
          </a:prstGeom>
        </p:spPr>
      </p:pic>
    </p:spTree>
    <p:extLst>
      <p:ext uri="{BB962C8B-B14F-4D97-AF65-F5344CB8AC3E}">
        <p14:creationId xmlns:p14="http://schemas.microsoft.com/office/powerpoint/2010/main" val="2643294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96A3-6C3B-E59A-977D-CF7A2AAD7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74A21-CB9A-8CD2-117E-0575B30CB324}"/>
              </a:ext>
            </a:extLst>
          </p:cNvPr>
          <p:cNvSpPr>
            <a:spLocks noGrp="1"/>
          </p:cNvSpPr>
          <p:nvPr>
            <p:ph type="title"/>
          </p:nvPr>
        </p:nvSpPr>
        <p:spPr>
          <a:xfrm>
            <a:off x="838200" y="252583"/>
            <a:ext cx="10515600" cy="1325563"/>
          </a:xfrm>
        </p:spPr>
        <p:txBody>
          <a:bodyPr vert="horz" lIns="91440" tIns="45720" rIns="91440" bIns="45720" rtlCol="0" anchor="ctr">
            <a:normAutofit/>
          </a:bodyPr>
          <a:lstStyle/>
          <a:p>
            <a:r>
              <a:rPr lang="en-US" sz="4000" b="1">
                <a:solidFill>
                  <a:srgbClr val="3772A1"/>
                </a:solidFill>
                <a:latin typeface="Calibri Light" panose="020F0302020204030204" pitchFamily="34" charset="0"/>
                <a:cs typeface="Calibri Light" panose="020F0302020204030204" pitchFamily="34" charset="0"/>
              </a:rPr>
              <a:t>Model outputs are critical for diverse stakeholders at South Florida </a:t>
            </a:r>
          </a:p>
        </p:txBody>
      </p:sp>
      <p:sp>
        <p:nvSpPr>
          <p:cNvPr id="7" name="Text 1">
            <a:extLst>
              <a:ext uri="{FF2B5EF4-FFF2-40B4-BE49-F238E27FC236}">
                <a16:creationId xmlns:a16="http://schemas.microsoft.com/office/drawing/2014/main" id="{EF822403-CA1C-4A47-D04D-4541125324C0}"/>
              </a:ext>
            </a:extLst>
          </p:cNvPr>
          <p:cNvSpPr/>
          <p:nvPr/>
        </p:nvSpPr>
        <p:spPr>
          <a:xfrm>
            <a:off x="1590917" y="3843388"/>
            <a:ext cx="1532112" cy="354331"/>
          </a:xfrm>
          <a:prstGeom prst="rect">
            <a:avLst/>
          </a:prstGeom>
          <a:noFill/>
          <a:ln/>
        </p:spPr>
        <p:txBody>
          <a:bodyPr wrap="none" lIns="0" tIns="0" rIns="0" bIns="0" rtlCol="0" anchor="t"/>
          <a:lstStyle/>
          <a:p>
            <a:pPr algn="ctr">
              <a:lnSpc>
                <a:spcPts val="2750"/>
              </a:lnSpc>
            </a:pPr>
            <a:r>
              <a:rPr lang="en-US" sz="2000" b="1">
                <a:solidFill>
                  <a:srgbClr val="002060"/>
                </a:solidFill>
                <a:latin typeface="Mona Sans Semi Bold" pitchFamily="34" charset="0"/>
                <a:ea typeface="Mona Sans Semi Bold" pitchFamily="34" charset="-122"/>
              </a:rPr>
              <a:t>Groundwater Levels</a:t>
            </a:r>
          </a:p>
          <a:p>
            <a:pPr algn="ctr">
              <a:lnSpc>
                <a:spcPts val="2750"/>
              </a:lnSpc>
            </a:pPr>
            <a:endParaRPr lang="en-US" sz="1400" b="1">
              <a:solidFill>
                <a:srgbClr val="002060"/>
              </a:solidFill>
              <a:latin typeface="Mona Sans Semi Bold" pitchFamily="34" charset="0"/>
              <a:ea typeface="Mona Sans Semi Bold" pitchFamily="34" charset="-122"/>
            </a:endParaRPr>
          </a:p>
          <a:p>
            <a:pPr algn="ctr">
              <a:lnSpc>
                <a:spcPts val="2750"/>
              </a:lnSpc>
            </a:pPr>
            <a:endParaRPr lang="en-US" sz="1400" b="1">
              <a:solidFill>
                <a:srgbClr val="002060"/>
              </a:solidFill>
              <a:latin typeface="Mona Sans Semi Bold" pitchFamily="34" charset="0"/>
              <a:ea typeface="Mona Sans Semi Bold" pitchFamily="34" charset="-122"/>
            </a:endParaRPr>
          </a:p>
        </p:txBody>
      </p:sp>
      <p:sp>
        <p:nvSpPr>
          <p:cNvPr id="11" name="Text 3">
            <a:extLst>
              <a:ext uri="{FF2B5EF4-FFF2-40B4-BE49-F238E27FC236}">
                <a16:creationId xmlns:a16="http://schemas.microsoft.com/office/drawing/2014/main" id="{D7724DF4-0AA6-B32C-14F7-7D7CB7BE50EB}"/>
              </a:ext>
            </a:extLst>
          </p:cNvPr>
          <p:cNvSpPr/>
          <p:nvPr/>
        </p:nvSpPr>
        <p:spPr>
          <a:xfrm>
            <a:off x="1405483" y="6333283"/>
            <a:ext cx="2259927" cy="354330"/>
          </a:xfrm>
          <a:prstGeom prst="rect">
            <a:avLst/>
          </a:prstGeom>
          <a:noFill/>
          <a:ln/>
        </p:spPr>
        <p:txBody>
          <a:bodyPr wrap="none" lIns="0" tIns="0" rIns="0" bIns="0" rtlCol="0" anchor="t"/>
          <a:lstStyle/>
          <a:p>
            <a:pPr algn="ctr">
              <a:lnSpc>
                <a:spcPts val="2750"/>
              </a:lnSpc>
            </a:pPr>
            <a:r>
              <a:rPr lang="en-US" sz="2000" b="1">
                <a:solidFill>
                  <a:srgbClr val="002060"/>
                </a:solidFill>
                <a:latin typeface="Mona Sans Semi Bold"/>
                <a:ea typeface="Mona Sans Semi Bold" pitchFamily="34" charset="-122"/>
              </a:rPr>
              <a:t>Groundwater Recharge</a:t>
            </a:r>
          </a:p>
          <a:p>
            <a:pPr>
              <a:lnSpc>
                <a:spcPts val="2750"/>
              </a:lnSpc>
            </a:pPr>
            <a:endParaRPr lang="en-US" sz="1400" b="1">
              <a:solidFill>
                <a:srgbClr val="002060"/>
              </a:solidFill>
              <a:latin typeface="Mona Sans Semi Bold" pitchFamily="34" charset="0"/>
              <a:ea typeface="Mona Sans Semi Bold" pitchFamily="34" charset="-122"/>
            </a:endParaRPr>
          </a:p>
        </p:txBody>
      </p:sp>
      <p:pic>
        <p:nvPicPr>
          <p:cNvPr id="3" name="Picture 2">
            <a:extLst>
              <a:ext uri="{FF2B5EF4-FFF2-40B4-BE49-F238E27FC236}">
                <a16:creationId xmlns:a16="http://schemas.microsoft.com/office/drawing/2014/main" id="{95D02620-4EBE-9601-7986-445BCD56CD2A}"/>
              </a:ext>
            </a:extLst>
          </p:cNvPr>
          <p:cNvPicPr>
            <a:picLocks noChangeAspect="1"/>
          </p:cNvPicPr>
          <p:nvPr/>
        </p:nvPicPr>
        <p:blipFill>
          <a:blip r:embed="rId3"/>
          <a:srcRect r="76213"/>
          <a:stretch>
            <a:fillRect/>
          </a:stretch>
        </p:blipFill>
        <p:spPr>
          <a:xfrm>
            <a:off x="532695" y="1652357"/>
            <a:ext cx="2874255" cy="2148951"/>
          </a:xfrm>
          <a:prstGeom prst="rect">
            <a:avLst/>
          </a:prstGeom>
        </p:spPr>
      </p:pic>
      <p:pic>
        <p:nvPicPr>
          <p:cNvPr id="4" name="Picture 3">
            <a:extLst>
              <a:ext uri="{FF2B5EF4-FFF2-40B4-BE49-F238E27FC236}">
                <a16:creationId xmlns:a16="http://schemas.microsoft.com/office/drawing/2014/main" id="{4AFC6F59-E060-1A31-6688-2E3BC8A40BFF}"/>
              </a:ext>
            </a:extLst>
          </p:cNvPr>
          <p:cNvPicPr>
            <a:picLocks noChangeAspect="1"/>
          </p:cNvPicPr>
          <p:nvPr/>
        </p:nvPicPr>
        <p:blipFill>
          <a:blip r:embed="rId3"/>
          <a:srcRect l="94022" t="17828" r="2138" b="18599"/>
          <a:stretch>
            <a:fillRect/>
          </a:stretch>
        </p:blipFill>
        <p:spPr>
          <a:xfrm>
            <a:off x="3466583" y="1934686"/>
            <a:ext cx="489383" cy="1440865"/>
          </a:xfrm>
          <a:prstGeom prst="rect">
            <a:avLst/>
          </a:prstGeom>
        </p:spPr>
      </p:pic>
      <p:pic>
        <p:nvPicPr>
          <p:cNvPr id="5" name="Image 2" descr="preencoded.png">
            <a:extLst>
              <a:ext uri="{FF2B5EF4-FFF2-40B4-BE49-F238E27FC236}">
                <a16:creationId xmlns:a16="http://schemas.microsoft.com/office/drawing/2014/main" id="{3EA01F83-1588-1432-C4C3-1BEBA5F0EC85}"/>
              </a:ext>
            </a:extLst>
          </p:cNvPr>
          <p:cNvPicPr>
            <a:picLocks noChangeAspect="1"/>
          </p:cNvPicPr>
          <p:nvPr/>
        </p:nvPicPr>
        <p:blipFill>
          <a:blip r:embed="rId4"/>
          <a:srcRect r="77523"/>
          <a:stretch>
            <a:fillRect/>
          </a:stretch>
        </p:blipFill>
        <p:spPr>
          <a:xfrm>
            <a:off x="656936" y="4310985"/>
            <a:ext cx="2726465" cy="1955120"/>
          </a:xfrm>
          <a:prstGeom prst="rect">
            <a:avLst/>
          </a:prstGeom>
        </p:spPr>
      </p:pic>
      <p:pic>
        <p:nvPicPr>
          <p:cNvPr id="6" name="Picture 5">
            <a:extLst>
              <a:ext uri="{FF2B5EF4-FFF2-40B4-BE49-F238E27FC236}">
                <a16:creationId xmlns:a16="http://schemas.microsoft.com/office/drawing/2014/main" id="{4554F3D8-1512-EE5F-70D4-03EC8149C964}"/>
              </a:ext>
            </a:extLst>
          </p:cNvPr>
          <p:cNvPicPr>
            <a:picLocks noChangeAspect="1"/>
          </p:cNvPicPr>
          <p:nvPr/>
        </p:nvPicPr>
        <p:blipFill>
          <a:blip r:embed="rId5"/>
          <a:srcRect l="93067" t="13536" r="2286" b="12498"/>
          <a:stretch>
            <a:fillRect/>
          </a:stretch>
        </p:blipFill>
        <p:spPr>
          <a:xfrm>
            <a:off x="3450611" y="4606945"/>
            <a:ext cx="489383" cy="1253601"/>
          </a:xfrm>
          <a:prstGeom prst="rect">
            <a:avLst/>
          </a:prstGeom>
        </p:spPr>
      </p:pic>
      <p:sp>
        <p:nvSpPr>
          <p:cNvPr id="17" name="Text 1">
            <a:extLst>
              <a:ext uri="{FF2B5EF4-FFF2-40B4-BE49-F238E27FC236}">
                <a16:creationId xmlns:a16="http://schemas.microsoft.com/office/drawing/2014/main" id="{117C3A8D-DA22-BE77-0FDF-75D09E2052D9}"/>
              </a:ext>
            </a:extLst>
          </p:cNvPr>
          <p:cNvSpPr/>
          <p:nvPr/>
        </p:nvSpPr>
        <p:spPr>
          <a:xfrm>
            <a:off x="5062955" y="3843388"/>
            <a:ext cx="1929864" cy="354330"/>
          </a:xfrm>
          <a:prstGeom prst="rect">
            <a:avLst/>
          </a:prstGeom>
          <a:noFill/>
          <a:ln/>
        </p:spPr>
        <p:txBody>
          <a:bodyPr wrap="none" lIns="0" tIns="0" rIns="0" bIns="0" rtlCol="0" anchor="t"/>
          <a:lstStyle/>
          <a:p>
            <a:pPr marL="0" indent="0" algn="ctr">
              <a:lnSpc>
                <a:spcPts val="2750"/>
              </a:lnSpc>
              <a:buNone/>
            </a:pPr>
            <a:r>
              <a:rPr lang="en-US" sz="2000" b="1">
                <a:solidFill>
                  <a:srgbClr val="002060"/>
                </a:solidFill>
                <a:latin typeface="Mona Sans Semi Bold" pitchFamily="34" charset="0"/>
                <a:ea typeface="Mona Sans Semi Bold" pitchFamily="34" charset="-122"/>
                <a:cs typeface="Mona Sans Semi Bold" pitchFamily="34" charset="-120"/>
              </a:rPr>
              <a:t>Groundwater Salinity</a:t>
            </a:r>
          </a:p>
        </p:txBody>
      </p:sp>
      <p:sp>
        <p:nvSpPr>
          <p:cNvPr id="19" name="Text 3">
            <a:extLst>
              <a:ext uri="{FF2B5EF4-FFF2-40B4-BE49-F238E27FC236}">
                <a16:creationId xmlns:a16="http://schemas.microsoft.com/office/drawing/2014/main" id="{D153BCCC-9D1F-6AD1-9759-19F33B9B7EB4}"/>
              </a:ext>
            </a:extLst>
          </p:cNvPr>
          <p:cNvSpPr/>
          <p:nvPr/>
        </p:nvSpPr>
        <p:spPr>
          <a:xfrm>
            <a:off x="4649621" y="6340537"/>
            <a:ext cx="2835235" cy="354330"/>
          </a:xfrm>
          <a:prstGeom prst="rect">
            <a:avLst/>
          </a:prstGeom>
          <a:noFill/>
          <a:ln/>
        </p:spPr>
        <p:txBody>
          <a:bodyPr wrap="none" lIns="0" tIns="0" rIns="0" bIns="0" rtlCol="0" anchor="t"/>
          <a:lstStyle/>
          <a:p>
            <a:pPr marL="0" indent="0" algn="l">
              <a:lnSpc>
                <a:spcPts val="2750"/>
              </a:lnSpc>
              <a:buNone/>
            </a:pPr>
            <a:r>
              <a:rPr lang="en-US" sz="2000" b="1">
                <a:solidFill>
                  <a:srgbClr val="002060"/>
                </a:solidFill>
                <a:latin typeface="Mona Sans Semi Bold"/>
                <a:ea typeface="Mona Sans Semi Bold" pitchFamily="34" charset="-122"/>
                <a:cs typeface="Mona Sans Semi Bold" pitchFamily="34" charset="-120"/>
              </a:rPr>
              <a:t>Evapotranspiration </a:t>
            </a:r>
          </a:p>
        </p:txBody>
      </p:sp>
      <p:pic>
        <p:nvPicPr>
          <p:cNvPr id="23" name="Picture 22" descr="A close-up of a topographical map&#10;&#10;AI-generated content may be incorrect.">
            <a:extLst>
              <a:ext uri="{FF2B5EF4-FFF2-40B4-BE49-F238E27FC236}">
                <a16:creationId xmlns:a16="http://schemas.microsoft.com/office/drawing/2014/main" id="{A9078C7A-D299-B9E2-7843-A982A55C29D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26505" y="1784439"/>
            <a:ext cx="3242222" cy="2058949"/>
          </a:xfrm>
          <a:prstGeom prst="rect">
            <a:avLst/>
          </a:prstGeom>
          <a:noFill/>
          <a:ln>
            <a:noFill/>
          </a:ln>
        </p:spPr>
      </p:pic>
      <p:pic>
        <p:nvPicPr>
          <p:cNvPr id="24" name="Picture 23" descr="A map of the united states&#10;&#10;AI-generated content may be incorrect.">
            <a:extLst>
              <a:ext uri="{FF2B5EF4-FFF2-40B4-BE49-F238E27FC236}">
                <a16:creationId xmlns:a16="http://schemas.microsoft.com/office/drawing/2014/main" id="{302B8608-56C6-B9C1-11A5-033F67ECB82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14578" y="4385416"/>
            <a:ext cx="3124988" cy="1955121"/>
          </a:xfrm>
          <a:prstGeom prst="rect">
            <a:avLst/>
          </a:prstGeom>
          <a:noFill/>
          <a:ln>
            <a:noFill/>
          </a:ln>
        </p:spPr>
      </p:pic>
      <p:sp>
        <p:nvSpPr>
          <p:cNvPr id="25" name="Text 1">
            <a:extLst>
              <a:ext uri="{FF2B5EF4-FFF2-40B4-BE49-F238E27FC236}">
                <a16:creationId xmlns:a16="http://schemas.microsoft.com/office/drawing/2014/main" id="{19769108-5284-FED7-981D-71111E67FC4A}"/>
              </a:ext>
            </a:extLst>
          </p:cNvPr>
          <p:cNvSpPr/>
          <p:nvPr/>
        </p:nvSpPr>
        <p:spPr>
          <a:xfrm>
            <a:off x="8437901" y="6375810"/>
            <a:ext cx="2746039" cy="319057"/>
          </a:xfrm>
          <a:prstGeom prst="rect">
            <a:avLst/>
          </a:prstGeom>
          <a:noFill/>
          <a:ln/>
        </p:spPr>
        <p:txBody>
          <a:bodyPr wrap="none" lIns="0" tIns="0" rIns="0" bIns="0" rtlCol="0" anchor="t"/>
          <a:lstStyle/>
          <a:p>
            <a:pPr marL="0" indent="0" algn="ctr">
              <a:lnSpc>
                <a:spcPts val="2750"/>
              </a:lnSpc>
              <a:buNone/>
            </a:pPr>
            <a:r>
              <a:rPr lang="en-US" sz="2000" b="1">
                <a:solidFill>
                  <a:srgbClr val="002060"/>
                </a:solidFill>
                <a:latin typeface="Mona Sans Semi Bold"/>
                <a:ea typeface="Mona Sans Semi Bold" pitchFamily="34" charset="-122"/>
                <a:cs typeface="Mona Sans Semi Bold" pitchFamily="34" charset="-120"/>
              </a:rPr>
              <a:t>Surface-water Temperature</a:t>
            </a:r>
          </a:p>
        </p:txBody>
      </p:sp>
      <p:sp>
        <p:nvSpPr>
          <p:cNvPr id="26" name="Text 1">
            <a:extLst>
              <a:ext uri="{FF2B5EF4-FFF2-40B4-BE49-F238E27FC236}">
                <a16:creationId xmlns:a16="http://schemas.microsoft.com/office/drawing/2014/main" id="{9053D28D-0AA4-6BDA-C25C-47A3B8E60D39}"/>
              </a:ext>
            </a:extLst>
          </p:cNvPr>
          <p:cNvSpPr/>
          <p:nvPr/>
        </p:nvSpPr>
        <p:spPr>
          <a:xfrm>
            <a:off x="8845989" y="3843388"/>
            <a:ext cx="1929864" cy="354331"/>
          </a:xfrm>
          <a:prstGeom prst="rect">
            <a:avLst/>
          </a:prstGeom>
          <a:noFill/>
          <a:ln/>
        </p:spPr>
        <p:txBody>
          <a:bodyPr wrap="none" lIns="0" tIns="0" rIns="0" bIns="0" rtlCol="0" anchor="t"/>
          <a:lstStyle/>
          <a:p>
            <a:pPr algn="ctr">
              <a:lnSpc>
                <a:spcPts val="2750"/>
              </a:lnSpc>
            </a:pPr>
            <a:r>
              <a:rPr lang="en-US" sz="2000" b="1">
                <a:solidFill>
                  <a:srgbClr val="002060"/>
                </a:solidFill>
                <a:latin typeface="Mona Sans Semi Bold"/>
                <a:ea typeface="Mona Sans Semi Bold" pitchFamily="34" charset="-122"/>
              </a:rPr>
              <a:t>Surface-water Salinity</a:t>
            </a:r>
          </a:p>
        </p:txBody>
      </p:sp>
      <p:pic>
        <p:nvPicPr>
          <p:cNvPr id="27" name="Picture 26" descr="A map of the ocean&#10;&#10;AI-generated content may be incorrect.">
            <a:extLst>
              <a:ext uri="{FF2B5EF4-FFF2-40B4-BE49-F238E27FC236}">
                <a16:creationId xmlns:a16="http://schemas.microsoft.com/office/drawing/2014/main" id="{682EA37D-4055-328F-A720-FB29344568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33667" y="1805353"/>
            <a:ext cx="3291074" cy="2058950"/>
          </a:xfrm>
          <a:prstGeom prst="rect">
            <a:avLst/>
          </a:prstGeom>
          <a:noFill/>
          <a:ln/>
        </p:spPr>
      </p:pic>
      <p:pic>
        <p:nvPicPr>
          <p:cNvPr id="28" name="Picture 27" descr="A map of the united states&#10;&#10;AI-generated content may be incorrect.">
            <a:extLst>
              <a:ext uri="{FF2B5EF4-FFF2-40B4-BE49-F238E27FC236}">
                <a16:creationId xmlns:a16="http://schemas.microsoft.com/office/drawing/2014/main" id="{CF51E36B-CB3E-D650-3DA6-61D1EAD98EE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34024" y="4337859"/>
            <a:ext cx="3290717" cy="2058950"/>
          </a:xfrm>
          <a:prstGeom prst="rect">
            <a:avLst/>
          </a:prstGeom>
        </p:spPr>
      </p:pic>
    </p:spTree>
    <p:extLst>
      <p:ext uri="{BB962C8B-B14F-4D97-AF65-F5344CB8AC3E}">
        <p14:creationId xmlns:p14="http://schemas.microsoft.com/office/powerpoint/2010/main" val="1701336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D6B0E675-B618-67F4-97A3-759E415E74CF}"/>
              </a:ext>
            </a:extLst>
          </p:cNvPr>
          <p:cNvSpPr>
            <a:spLocks noGrp="1"/>
          </p:cNvSpPr>
          <p:nvPr>
            <p:ph type="title"/>
          </p:nvPr>
        </p:nvSpPr>
        <p:spPr>
          <a:xfrm>
            <a:off x="421072" y="727190"/>
            <a:ext cx="11052844" cy="1053523"/>
          </a:xfrm>
        </p:spPr>
        <p:txBody>
          <a:bodyPr vert="horz" lIns="91440" tIns="45720" rIns="91440" bIns="45720" rtlCol="0" anchor="b">
            <a:normAutofit/>
          </a:bodyPr>
          <a:lstStyle/>
          <a:p>
            <a:r>
              <a:rPr lang="en-US" sz="6000" b="1" kern="1200">
                <a:solidFill>
                  <a:srgbClr val="FFFFFF"/>
                </a:solidFill>
                <a:latin typeface="+mj-lt"/>
                <a:ea typeface="+mj-ea"/>
                <a:cs typeface="+mj-cs"/>
              </a:rPr>
              <a:t>LLM for open environmental data</a:t>
            </a:r>
          </a:p>
        </p:txBody>
      </p:sp>
      <p:sp>
        <p:nvSpPr>
          <p:cNvPr id="3" name="Content Placeholder 2">
            <a:extLst>
              <a:ext uri="{FF2B5EF4-FFF2-40B4-BE49-F238E27FC236}">
                <a16:creationId xmlns:a16="http://schemas.microsoft.com/office/drawing/2014/main" id="{617A3837-F400-1138-C037-FF148BBC97A7}"/>
              </a:ext>
            </a:extLst>
          </p:cNvPr>
          <p:cNvSpPr>
            <a:spLocks noGrp="1"/>
          </p:cNvSpPr>
          <p:nvPr>
            <p:ph sz="half" idx="1"/>
          </p:nvPr>
        </p:nvSpPr>
        <p:spPr>
          <a:xfrm>
            <a:off x="793159" y="5170453"/>
            <a:ext cx="4076458" cy="990197"/>
          </a:xfrm>
        </p:spPr>
        <p:txBody>
          <a:bodyPr vert="horz" lIns="91440" tIns="45720" rIns="91440" bIns="45720" rtlCol="0">
            <a:normAutofit/>
          </a:bodyPr>
          <a:lstStyle/>
          <a:p>
            <a:pPr marL="0" indent="0">
              <a:buNone/>
            </a:pPr>
            <a:r>
              <a:rPr lang="en-US" sz="2000" kern="1200">
                <a:solidFill>
                  <a:srgbClr val="FFFFFF"/>
                </a:solidFill>
                <a:latin typeface="+mn-lt"/>
                <a:ea typeface="+mn-ea"/>
                <a:cs typeface="+mn-cs"/>
              </a:rPr>
              <a:t>Implementing a chat-style interface for regional water data.</a:t>
            </a:r>
          </a:p>
        </p:txBody>
      </p:sp>
      <p:pic>
        <p:nvPicPr>
          <p:cNvPr id="12" name="Content Placeholder 11" descr="A screenshot of a graph&#10;&#10;AI-generated content may be incorrect.">
            <a:extLst>
              <a:ext uri="{FF2B5EF4-FFF2-40B4-BE49-F238E27FC236}">
                <a16:creationId xmlns:a16="http://schemas.microsoft.com/office/drawing/2014/main" id="{67D053B4-0A1D-26D8-C542-127C1A49ADF7}"/>
              </a:ext>
            </a:extLst>
          </p:cNvPr>
          <p:cNvPicPr>
            <a:picLocks noGrp="1" noChangeAspect="1"/>
          </p:cNvPicPr>
          <p:nvPr>
            <p:ph sz="half" idx="2"/>
          </p:nvPr>
        </p:nvPicPr>
        <p:blipFill>
          <a:blip r:embed="rId2">
            <a:alphaModFix/>
          </a:blip>
          <a:stretch>
            <a:fillRect/>
          </a:stretch>
        </p:blipFill>
        <p:spPr>
          <a:xfrm>
            <a:off x="5278949" y="1931052"/>
            <a:ext cx="6194967" cy="4135140"/>
          </a:xfrm>
          <a:prstGeom prst="rect">
            <a:avLst/>
          </a:prstGeom>
        </p:spPr>
      </p:pic>
      <p:grpSp>
        <p:nvGrpSpPr>
          <p:cNvPr id="30" name="Group 29">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22"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31"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24"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32" name="Straight Connector 31">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962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7BC8D-B809-D985-E7DE-9A01C656B11D}"/>
              </a:ext>
            </a:extLst>
          </p:cNvPr>
          <p:cNvSpPr>
            <a:spLocks noGrp="1"/>
          </p:cNvSpPr>
          <p:nvPr>
            <p:ph type="title"/>
          </p:nvPr>
        </p:nvSpPr>
        <p:spPr/>
        <p:txBody>
          <a:bodyPr/>
          <a:lstStyle/>
          <a:p>
            <a:pPr algn="ctr"/>
            <a:r>
              <a:rPr lang="en-US" sz="4000" b="1">
                <a:solidFill>
                  <a:srgbClr val="3772A1"/>
                </a:solidFill>
                <a:latin typeface="Calibri Light" panose="020F0302020204030204" pitchFamily="34" charset="0"/>
                <a:cs typeface="Calibri Light" panose="020F0302020204030204" pitchFamily="34" charset="0"/>
              </a:rPr>
              <a:t>SWFL Water Resources Conference</a:t>
            </a:r>
          </a:p>
        </p:txBody>
      </p:sp>
      <p:pic>
        <p:nvPicPr>
          <p:cNvPr id="4" name="Content Placeholder 3" descr="A group of men standing in front of a poster&#10;&#10;AI-generated content may be incorrect.">
            <a:extLst>
              <a:ext uri="{FF2B5EF4-FFF2-40B4-BE49-F238E27FC236}">
                <a16:creationId xmlns:a16="http://schemas.microsoft.com/office/drawing/2014/main" id="{D0B198D4-931A-07CA-50B2-10F6EBA33978}"/>
              </a:ext>
            </a:extLst>
          </p:cNvPr>
          <p:cNvPicPr>
            <a:picLocks noGrp="1" noChangeAspect="1"/>
          </p:cNvPicPr>
          <p:nvPr>
            <p:ph sz="half" idx="1"/>
          </p:nvPr>
        </p:nvPicPr>
        <p:blipFill>
          <a:blip r:embed="rId2"/>
          <a:stretch>
            <a:fillRect/>
          </a:stretch>
        </p:blipFill>
        <p:spPr>
          <a:xfrm>
            <a:off x="210672" y="1825071"/>
            <a:ext cx="5809128" cy="4352446"/>
          </a:xfrm>
          <a:prstGeom prst="rect">
            <a:avLst/>
          </a:prstGeom>
        </p:spPr>
      </p:pic>
      <p:sp>
        <p:nvSpPr>
          <p:cNvPr id="5" name="Content Placeholder 4">
            <a:extLst>
              <a:ext uri="{FF2B5EF4-FFF2-40B4-BE49-F238E27FC236}">
                <a16:creationId xmlns:a16="http://schemas.microsoft.com/office/drawing/2014/main" id="{A2E01615-9ED3-A485-8C55-F8B21DA1CB78}"/>
              </a:ext>
            </a:extLst>
          </p:cNvPr>
          <p:cNvSpPr>
            <a:spLocks noGrp="1"/>
          </p:cNvSpPr>
          <p:nvPr>
            <p:ph sz="half" idx="2"/>
          </p:nvPr>
        </p:nvSpPr>
        <p:spPr/>
        <p:txBody>
          <a:bodyPr vert="horz" lIns="91440" tIns="45720" rIns="91440" bIns="45720" rtlCol="0" anchor="t">
            <a:normAutofit/>
          </a:bodyPr>
          <a:lstStyle/>
          <a:p>
            <a:pPr marL="0" indent="0">
              <a:buNone/>
            </a:pPr>
            <a:r>
              <a:rPr lang="en-US"/>
              <a:t>Research team: Michael Alvear, Luis Cabrera, Mark Schwartz, Christopher Smith </a:t>
            </a:r>
          </a:p>
        </p:txBody>
      </p:sp>
    </p:spTree>
    <p:extLst>
      <p:ext uri="{BB962C8B-B14F-4D97-AF65-F5344CB8AC3E}">
        <p14:creationId xmlns:p14="http://schemas.microsoft.com/office/powerpoint/2010/main" val="853763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F4FB1-0CA5-5E9A-8BD8-846196792222}"/>
              </a:ext>
            </a:extLst>
          </p:cNvPr>
          <p:cNvSpPr>
            <a:spLocks noGrp="1"/>
          </p:cNvSpPr>
          <p:nvPr>
            <p:ph type="title"/>
          </p:nvPr>
        </p:nvSpPr>
        <p:spPr>
          <a:xfrm>
            <a:off x="838200" y="134604"/>
            <a:ext cx="10515600" cy="1325563"/>
          </a:xfrm>
        </p:spPr>
        <p:txBody>
          <a:bodyPr>
            <a:normAutofit/>
          </a:bodyPr>
          <a:lstStyle/>
          <a:p>
            <a:pPr algn="ctr"/>
            <a:r>
              <a:rPr lang="en-US" sz="4000" b="1">
                <a:solidFill>
                  <a:srgbClr val="3772A1"/>
                </a:solidFill>
                <a:latin typeface="Calibri Light" panose="020F0302020204030204" pitchFamily="34" charset="0"/>
                <a:cs typeface="Calibri Light" panose="020F0302020204030204" pitchFamily="34" charset="0"/>
              </a:rPr>
              <a:t>Motivation</a:t>
            </a:r>
            <a:endParaRPr lang="en-US"/>
          </a:p>
        </p:txBody>
      </p:sp>
      <p:pic>
        <p:nvPicPr>
          <p:cNvPr id="10" name="Content Placeholder 9" descr="A blue sphere with stars, white letters N-A-S-A in Helvetica font; a red chevron representing wings, and an orbiting spacecraft">
            <a:extLst>
              <a:ext uri="{FF2B5EF4-FFF2-40B4-BE49-F238E27FC236}">
                <a16:creationId xmlns:a16="http://schemas.microsoft.com/office/drawing/2014/main" id="{F7ABC9E0-2C97-EA6A-6761-CC96872317D5}"/>
              </a:ext>
            </a:extLst>
          </p:cNvPr>
          <p:cNvPicPr>
            <a:picLocks noGrp="1" noChangeAspect="1"/>
          </p:cNvPicPr>
          <p:nvPr>
            <p:ph sz="half" idx="1"/>
          </p:nvPr>
        </p:nvPicPr>
        <p:blipFill>
          <a:blip r:embed="rId2"/>
          <a:stretch>
            <a:fillRect/>
          </a:stretch>
        </p:blipFill>
        <p:spPr>
          <a:xfrm>
            <a:off x="-640" y="1805955"/>
            <a:ext cx="2318085" cy="1935899"/>
          </a:xfrm>
          <a:prstGeom prst="rect">
            <a:avLst/>
          </a:prstGeom>
        </p:spPr>
      </p:pic>
      <p:pic>
        <p:nvPicPr>
          <p:cNvPr id="13" name="Content Placeholder 12" descr="12 Unique Orlando, FL Beach Getaways | Redfin">
            <a:extLst>
              <a:ext uri="{FF2B5EF4-FFF2-40B4-BE49-F238E27FC236}">
                <a16:creationId xmlns:a16="http://schemas.microsoft.com/office/drawing/2014/main" id="{561F0CD5-E0D2-54E2-9B8A-EF9DCAFA597D}"/>
              </a:ext>
            </a:extLst>
          </p:cNvPr>
          <p:cNvPicPr>
            <a:picLocks noGrp="1" noChangeAspect="1"/>
          </p:cNvPicPr>
          <p:nvPr>
            <p:ph sz="half" idx="2"/>
          </p:nvPr>
        </p:nvPicPr>
        <p:blipFill>
          <a:blip r:embed="rId3"/>
          <a:stretch>
            <a:fillRect/>
          </a:stretch>
        </p:blipFill>
        <p:spPr>
          <a:xfrm>
            <a:off x="6236368" y="1889084"/>
            <a:ext cx="2839453" cy="1778000"/>
          </a:xfrm>
          <a:prstGeom prst="rect">
            <a:avLst/>
          </a:prstGeom>
        </p:spPr>
      </p:pic>
      <p:pic>
        <p:nvPicPr>
          <p:cNvPr id="7" name="Picture 6" descr="A person wearing a hard hat and yellow vest&#10;&#10;AI-generated content may be incorrect.">
            <a:extLst>
              <a:ext uri="{FF2B5EF4-FFF2-40B4-BE49-F238E27FC236}">
                <a16:creationId xmlns:a16="http://schemas.microsoft.com/office/drawing/2014/main" id="{2580640C-BF41-116E-9094-4FD2ACEA5F49}"/>
              </a:ext>
            </a:extLst>
          </p:cNvPr>
          <p:cNvPicPr>
            <a:picLocks noChangeAspect="1"/>
          </p:cNvPicPr>
          <p:nvPr/>
        </p:nvPicPr>
        <p:blipFill>
          <a:blip r:embed="rId4"/>
          <a:stretch>
            <a:fillRect/>
          </a:stretch>
        </p:blipFill>
        <p:spPr>
          <a:xfrm>
            <a:off x="9280221" y="1919564"/>
            <a:ext cx="2820297" cy="1871084"/>
          </a:xfrm>
          <a:prstGeom prst="rect">
            <a:avLst/>
          </a:prstGeom>
        </p:spPr>
      </p:pic>
      <p:pic>
        <p:nvPicPr>
          <p:cNvPr id="14" name="Picture 13" descr="International Trade Benefits Florida's Agricultural Industry - Global Trade  Magazine">
            <a:extLst>
              <a:ext uri="{FF2B5EF4-FFF2-40B4-BE49-F238E27FC236}">
                <a16:creationId xmlns:a16="http://schemas.microsoft.com/office/drawing/2014/main" id="{D9F4C673-BA30-38DC-E7C7-C0C04735D889}"/>
              </a:ext>
            </a:extLst>
          </p:cNvPr>
          <p:cNvPicPr>
            <a:picLocks noChangeAspect="1"/>
          </p:cNvPicPr>
          <p:nvPr/>
        </p:nvPicPr>
        <p:blipFill>
          <a:blip r:embed="rId5"/>
          <a:stretch>
            <a:fillRect/>
          </a:stretch>
        </p:blipFill>
        <p:spPr>
          <a:xfrm>
            <a:off x="6553868" y="3873535"/>
            <a:ext cx="5040737" cy="1900263"/>
          </a:xfrm>
          <a:prstGeom prst="rect">
            <a:avLst/>
          </a:prstGeom>
        </p:spPr>
      </p:pic>
      <p:sp>
        <p:nvSpPr>
          <p:cNvPr id="11" name="TextBox 10">
            <a:extLst>
              <a:ext uri="{FF2B5EF4-FFF2-40B4-BE49-F238E27FC236}">
                <a16:creationId xmlns:a16="http://schemas.microsoft.com/office/drawing/2014/main" id="{88DCB50B-569C-53A5-F988-D767AB99BE91}"/>
              </a:ext>
            </a:extLst>
          </p:cNvPr>
          <p:cNvSpPr txBox="1"/>
          <p:nvPr/>
        </p:nvSpPr>
        <p:spPr>
          <a:xfrm>
            <a:off x="523153" y="6379895"/>
            <a:ext cx="60311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lumMod val="65000"/>
                  </a:schemeClr>
                </a:solidFill>
              </a:rPr>
              <a:t>Sources: nasa.gov, noaa.gov, copernicus.eu, Microsoft</a:t>
            </a:r>
          </a:p>
        </p:txBody>
      </p:sp>
      <p:pic>
        <p:nvPicPr>
          <p:cNvPr id="15" name="Picture 14" descr="undefined">
            <a:extLst>
              <a:ext uri="{FF2B5EF4-FFF2-40B4-BE49-F238E27FC236}">
                <a16:creationId xmlns:a16="http://schemas.microsoft.com/office/drawing/2014/main" id="{FC568768-369A-704C-D48E-E80B8D8D4197}"/>
              </a:ext>
            </a:extLst>
          </p:cNvPr>
          <p:cNvPicPr>
            <a:picLocks noChangeAspect="1"/>
          </p:cNvPicPr>
          <p:nvPr/>
        </p:nvPicPr>
        <p:blipFill>
          <a:blip r:embed="rId6"/>
          <a:stretch>
            <a:fillRect/>
          </a:stretch>
        </p:blipFill>
        <p:spPr>
          <a:xfrm>
            <a:off x="2315759" y="1827654"/>
            <a:ext cx="2181458" cy="2170135"/>
          </a:xfrm>
          <a:prstGeom prst="rect">
            <a:avLst/>
          </a:prstGeom>
        </p:spPr>
      </p:pic>
      <p:pic>
        <p:nvPicPr>
          <p:cNvPr id="18" name="Picture 17" descr="Copernicus logo">
            <a:extLst>
              <a:ext uri="{FF2B5EF4-FFF2-40B4-BE49-F238E27FC236}">
                <a16:creationId xmlns:a16="http://schemas.microsoft.com/office/drawing/2014/main" id="{6E8E6CEF-2B2C-BC86-4422-FA3555518354}"/>
              </a:ext>
            </a:extLst>
          </p:cNvPr>
          <p:cNvPicPr>
            <a:picLocks noChangeAspect="1"/>
          </p:cNvPicPr>
          <p:nvPr/>
        </p:nvPicPr>
        <p:blipFill>
          <a:blip r:embed="rId7"/>
          <a:stretch>
            <a:fillRect/>
          </a:stretch>
        </p:blipFill>
        <p:spPr>
          <a:xfrm>
            <a:off x="1010652" y="4158881"/>
            <a:ext cx="2398293" cy="1315521"/>
          </a:xfrm>
          <a:prstGeom prst="rect">
            <a:avLst/>
          </a:prstGeom>
        </p:spPr>
      </p:pic>
      <p:pic>
        <p:nvPicPr>
          <p:cNvPr id="20" name="Graphic 19" descr="Construction Barricade with solid fill">
            <a:extLst>
              <a:ext uri="{FF2B5EF4-FFF2-40B4-BE49-F238E27FC236}">
                <a16:creationId xmlns:a16="http://schemas.microsoft.com/office/drawing/2014/main" id="{AFB4B0EE-F0F8-7EEE-2DC6-CFB34D3EF06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8884" y="3340768"/>
            <a:ext cx="914400" cy="914400"/>
          </a:xfrm>
          <a:prstGeom prst="rect">
            <a:avLst/>
          </a:prstGeom>
        </p:spPr>
      </p:pic>
      <p:sp>
        <p:nvSpPr>
          <p:cNvPr id="21" name="TextBox 20">
            <a:extLst>
              <a:ext uri="{FF2B5EF4-FFF2-40B4-BE49-F238E27FC236}">
                <a16:creationId xmlns:a16="http://schemas.microsoft.com/office/drawing/2014/main" id="{833C2D73-A532-D249-BA4F-EBA4A32CD51C}"/>
              </a:ext>
            </a:extLst>
          </p:cNvPr>
          <p:cNvSpPr txBox="1"/>
          <p:nvPr/>
        </p:nvSpPr>
        <p:spPr>
          <a:xfrm>
            <a:off x="1823888" y="1341012"/>
            <a:ext cx="7686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Data</a:t>
            </a:r>
          </a:p>
        </p:txBody>
      </p:sp>
      <p:sp>
        <p:nvSpPr>
          <p:cNvPr id="22" name="TextBox 21">
            <a:extLst>
              <a:ext uri="{FF2B5EF4-FFF2-40B4-BE49-F238E27FC236}">
                <a16:creationId xmlns:a16="http://schemas.microsoft.com/office/drawing/2014/main" id="{65C60F53-3B34-7A30-BE82-775675493F1C}"/>
              </a:ext>
            </a:extLst>
          </p:cNvPr>
          <p:cNvSpPr txBox="1"/>
          <p:nvPr/>
        </p:nvSpPr>
        <p:spPr>
          <a:xfrm>
            <a:off x="8194092" y="1337929"/>
            <a:ext cx="1757083"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General Public</a:t>
            </a:r>
          </a:p>
        </p:txBody>
      </p:sp>
      <p:sp>
        <p:nvSpPr>
          <p:cNvPr id="23" name="TextBox 22">
            <a:extLst>
              <a:ext uri="{FF2B5EF4-FFF2-40B4-BE49-F238E27FC236}">
                <a16:creationId xmlns:a16="http://schemas.microsoft.com/office/drawing/2014/main" id="{591E20E5-2CD0-5378-3367-C5838AEA6A8E}"/>
              </a:ext>
            </a:extLst>
          </p:cNvPr>
          <p:cNvSpPr txBox="1"/>
          <p:nvPr/>
        </p:nvSpPr>
        <p:spPr>
          <a:xfrm>
            <a:off x="4708356" y="4257060"/>
            <a:ext cx="130884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Technical Barrier</a:t>
            </a:r>
          </a:p>
        </p:txBody>
      </p:sp>
    </p:spTree>
    <p:extLst>
      <p:ext uri="{BB962C8B-B14F-4D97-AF65-F5344CB8AC3E}">
        <p14:creationId xmlns:p14="http://schemas.microsoft.com/office/powerpoint/2010/main" val="95956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C110FBC-54D6-4D42-B326-F77BA892EFB5}"/>
              </a:ext>
            </a:extLst>
          </p:cNvPr>
          <p:cNvSpPr/>
          <p:nvPr/>
        </p:nvSpPr>
        <p:spPr>
          <a:xfrm>
            <a:off x="6155658" y="106533"/>
            <a:ext cx="5920514" cy="6571631"/>
          </a:xfrm>
          <a:prstGeom prst="rect">
            <a:avLst/>
          </a:prstGeom>
          <a:noFill/>
          <a:ln w="50800">
            <a:solidFill>
              <a:srgbClr val="3CA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30A0"/>
              </a:solidFill>
              <a:effectLst/>
              <a:uLnTx/>
              <a:uFillTx/>
              <a:latin typeface="Arial" panose="020B0604020202020204"/>
              <a:ea typeface="+mn-ea"/>
              <a:cs typeface="+mn-cs"/>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0297" y="4216413"/>
            <a:ext cx="1851054" cy="1862205"/>
          </a:xfrm>
          <a:prstGeom prst="rect">
            <a:avLst/>
          </a:prstGeom>
        </p:spPr>
      </p:pic>
      <p:sp>
        <p:nvSpPr>
          <p:cNvPr id="45" name="Rectangle 44">
            <a:extLst>
              <a:ext uri="{FF2B5EF4-FFF2-40B4-BE49-F238E27FC236}">
                <a16:creationId xmlns:a16="http://schemas.microsoft.com/office/drawing/2014/main" id="{7489352A-A5FD-46E5-A8E2-8927AD1E5144}"/>
              </a:ext>
            </a:extLst>
          </p:cNvPr>
          <p:cNvSpPr/>
          <p:nvPr/>
        </p:nvSpPr>
        <p:spPr>
          <a:xfrm>
            <a:off x="214456" y="106533"/>
            <a:ext cx="5821887" cy="6571631"/>
          </a:xfrm>
          <a:prstGeom prst="rect">
            <a:avLst/>
          </a:prstGeom>
          <a:noFill/>
          <a:ln w="50800">
            <a:solidFill>
              <a:srgbClr val="004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30A0"/>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9A7FED2A-1E60-4C5F-96CE-D96274B5FB26}"/>
              </a:ext>
            </a:extLst>
          </p:cNvPr>
          <p:cNvPicPr>
            <a:picLocks noChangeAspect="1"/>
          </p:cNvPicPr>
          <p:nvPr/>
        </p:nvPicPr>
        <p:blipFill>
          <a:blip r:embed="rId5"/>
          <a:stretch>
            <a:fillRect/>
          </a:stretch>
        </p:blipFill>
        <p:spPr>
          <a:xfrm>
            <a:off x="9960133" y="4519591"/>
            <a:ext cx="1555565" cy="1555565"/>
          </a:xfrm>
          <a:prstGeom prst="rect">
            <a:avLst/>
          </a:prstGeom>
        </p:spPr>
      </p:pic>
      <p:sp>
        <p:nvSpPr>
          <p:cNvPr id="11" name="TextBox 10">
            <a:extLst>
              <a:ext uri="{FF2B5EF4-FFF2-40B4-BE49-F238E27FC236}">
                <a16:creationId xmlns:a16="http://schemas.microsoft.com/office/drawing/2014/main" id="{F39D6809-FCBD-6A7F-33A7-8484E28E4717}"/>
              </a:ext>
            </a:extLst>
          </p:cNvPr>
          <p:cNvSpPr txBox="1"/>
          <p:nvPr/>
        </p:nvSpPr>
        <p:spPr>
          <a:xfrm>
            <a:off x="553707" y="5592214"/>
            <a:ext cx="285836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Group of Victor Morales Blanco, Daniel Krutky and Peter Nguyen, Software Engineering, WCE</a:t>
            </a:r>
          </a:p>
        </p:txBody>
      </p:sp>
      <p:pic>
        <p:nvPicPr>
          <p:cNvPr id="17" name="Picture 16">
            <a:extLst>
              <a:ext uri="{FF2B5EF4-FFF2-40B4-BE49-F238E27FC236}">
                <a16:creationId xmlns:a16="http://schemas.microsoft.com/office/drawing/2014/main" id="{53B73120-CB9D-6372-0770-8267C07AB093}"/>
              </a:ext>
            </a:extLst>
          </p:cNvPr>
          <p:cNvPicPr>
            <a:picLocks noChangeAspect="1"/>
          </p:cNvPicPr>
          <p:nvPr/>
        </p:nvPicPr>
        <p:blipFill>
          <a:blip r:embed="rId6"/>
          <a:stretch>
            <a:fillRect/>
          </a:stretch>
        </p:blipFill>
        <p:spPr>
          <a:xfrm>
            <a:off x="553707" y="3763599"/>
            <a:ext cx="2662613" cy="1775075"/>
          </a:xfrm>
          <a:prstGeom prst="rect">
            <a:avLst/>
          </a:prstGeom>
        </p:spPr>
      </p:pic>
      <p:pic>
        <p:nvPicPr>
          <p:cNvPr id="21" name="Picture 20">
            <a:extLst>
              <a:ext uri="{FF2B5EF4-FFF2-40B4-BE49-F238E27FC236}">
                <a16:creationId xmlns:a16="http://schemas.microsoft.com/office/drawing/2014/main" id="{A2F7A9D1-833A-BFCC-08CC-409C02E2B3EF}"/>
              </a:ext>
            </a:extLst>
          </p:cNvPr>
          <p:cNvPicPr>
            <a:picLocks noChangeAspect="1"/>
          </p:cNvPicPr>
          <p:nvPr/>
        </p:nvPicPr>
        <p:blipFill>
          <a:blip r:embed="rId7"/>
          <a:stretch>
            <a:fillRect/>
          </a:stretch>
        </p:blipFill>
        <p:spPr>
          <a:xfrm>
            <a:off x="3609454" y="1031822"/>
            <a:ext cx="2147339" cy="2318135"/>
          </a:xfrm>
          <a:prstGeom prst="rect">
            <a:avLst/>
          </a:prstGeom>
        </p:spPr>
      </p:pic>
      <p:sp>
        <p:nvSpPr>
          <p:cNvPr id="27" name="TextBox 26">
            <a:extLst>
              <a:ext uri="{FF2B5EF4-FFF2-40B4-BE49-F238E27FC236}">
                <a16:creationId xmlns:a16="http://schemas.microsoft.com/office/drawing/2014/main" id="{B69065DF-BD62-E6D5-21AE-C19D641658A2}"/>
              </a:ext>
            </a:extLst>
          </p:cNvPr>
          <p:cNvSpPr txBox="1"/>
          <p:nvPr/>
        </p:nvSpPr>
        <p:spPr>
          <a:xfrm>
            <a:off x="3573668" y="3401084"/>
            <a:ext cx="180506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Nathan Hewitt Graduate Student, The Water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44" name="Picture 43">
            <a:extLst>
              <a:ext uri="{FF2B5EF4-FFF2-40B4-BE49-F238E27FC236}">
                <a16:creationId xmlns:a16="http://schemas.microsoft.com/office/drawing/2014/main" id="{2B37D7A1-56F1-AFC7-47AB-81986DACF21E}"/>
              </a:ext>
            </a:extLst>
          </p:cNvPr>
          <p:cNvPicPr>
            <a:picLocks noChangeAspect="1"/>
          </p:cNvPicPr>
          <p:nvPr/>
        </p:nvPicPr>
        <p:blipFill>
          <a:blip r:embed="rId8"/>
          <a:stretch>
            <a:fillRect/>
          </a:stretch>
        </p:blipFill>
        <p:spPr>
          <a:xfrm>
            <a:off x="634397" y="1031822"/>
            <a:ext cx="2621610" cy="1966208"/>
          </a:xfrm>
          <a:prstGeom prst="rect">
            <a:avLst/>
          </a:prstGeom>
        </p:spPr>
      </p:pic>
      <p:sp>
        <p:nvSpPr>
          <p:cNvPr id="50" name="TextBox 49">
            <a:extLst>
              <a:ext uri="{FF2B5EF4-FFF2-40B4-BE49-F238E27FC236}">
                <a16:creationId xmlns:a16="http://schemas.microsoft.com/office/drawing/2014/main" id="{0D2B436B-CEE7-3C22-51CC-C0AA2049F082}"/>
              </a:ext>
            </a:extLst>
          </p:cNvPr>
          <p:cNvSpPr txBox="1"/>
          <p:nvPr/>
        </p:nvSpPr>
        <p:spPr>
          <a:xfrm>
            <a:off x="553705" y="3042122"/>
            <a:ext cx="204903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Matthew Duus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Civil Engineering, WCE</a:t>
            </a:r>
          </a:p>
        </p:txBody>
      </p:sp>
      <p:pic>
        <p:nvPicPr>
          <p:cNvPr id="52" name="Picture 51">
            <a:extLst>
              <a:ext uri="{FF2B5EF4-FFF2-40B4-BE49-F238E27FC236}">
                <a16:creationId xmlns:a16="http://schemas.microsoft.com/office/drawing/2014/main" id="{17E5B2D8-0567-F406-5BA5-1E0807232B05}"/>
              </a:ext>
            </a:extLst>
          </p:cNvPr>
          <p:cNvPicPr>
            <a:picLocks noChangeAspect="1"/>
          </p:cNvPicPr>
          <p:nvPr/>
        </p:nvPicPr>
        <p:blipFill>
          <a:blip r:embed="rId9"/>
          <a:stretch>
            <a:fillRect/>
          </a:stretch>
        </p:blipFill>
        <p:spPr>
          <a:xfrm>
            <a:off x="7138842" y="212857"/>
            <a:ext cx="4145927" cy="3106181"/>
          </a:xfrm>
          <a:prstGeom prst="rect">
            <a:avLst/>
          </a:prstGeom>
        </p:spPr>
      </p:pic>
      <p:sp>
        <p:nvSpPr>
          <p:cNvPr id="54" name="TextBox 53">
            <a:extLst>
              <a:ext uri="{FF2B5EF4-FFF2-40B4-BE49-F238E27FC236}">
                <a16:creationId xmlns:a16="http://schemas.microsoft.com/office/drawing/2014/main" id="{A458783A-8CEB-1FE9-74C7-1618BA54FD3A}"/>
              </a:ext>
            </a:extLst>
          </p:cNvPr>
          <p:cNvSpPr txBox="1"/>
          <p:nvPr/>
        </p:nvSpPr>
        <p:spPr>
          <a:xfrm>
            <a:off x="6924266" y="3324778"/>
            <a:ext cx="469469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Group of Michael Alvear, Luis Cabrera, Mark Schwartz, and Christopher Smith, Software Engineering, WCE</a:t>
            </a:r>
          </a:p>
        </p:txBody>
      </p:sp>
      <p:pic>
        <p:nvPicPr>
          <p:cNvPr id="55" name="Picture 54">
            <a:extLst>
              <a:ext uri="{FF2B5EF4-FFF2-40B4-BE49-F238E27FC236}">
                <a16:creationId xmlns:a16="http://schemas.microsoft.com/office/drawing/2014/main" id="{86B8FBE5-E3A8-DBC4-AF39-1765485BFE1D}"/>
              </a:ext>
            </a:extLst>
          </p:cNvPr>
          <p:cNvPicPr>
            <a:picLocks noChangeAspect="1"/>
          </p:cNvPicPr>
          <p:nvPr/>
        </p:nvPicPr>
        <p:blipFill>
          <a:blip r:embed="rId10"/>
          <a:srcRect t="7143"/>
          <a:stretch>
            <a:fillRect/>
          </a:stretch>
        </p:blipFill>
        <p:spPr>
          <a:xfrm>
            <a:off x="7061688" y="3861998"/>
            <a:ext cx="2363371" cy="2194560"/>
          </a:xfrm>
          <a:prstGeom prst="rect">
            <a:avLst/>
          </a:prstGeom>
        </p:spPr>
      </p:pic>
      <p:sp>
        <p:nvSpPr>
          <p:cNvPr id="56" name="TextBox 55">
            <a:extLst>
              <a:ext uri="{FF2B5EF4-FFF2-40B4-BE49-F238E27FC236}">
                <a16:creationId xmlns:a16="http://schemas.microsoft.com/office/drawing/2014/main" id="{C338DF23-9722-CB59-E9F3-C7E15A97EEED}"/>
              </a:ext>
            </a:extLst>
          </p:cNvPr>
          <p:cNvSpPr txBox="1"/>
          <p:nvPr/>
        </p:nvSpPr>
        <p:spPr>
          <a:xfrm>
            <a:off x="6716472" y="6100669"/>
            <a:ext cx="299742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Mewcha A. Gebremedhin Environmental Engineering, WCE</a:t>
            </a:r>
          </a:p>
        </p:txBody>
      </p:sp>
      <p:sp>
        <p:nvSpPr>
          <p:cNvPr id="57" name="TextBox 56">
            <a:extLst>
              <a:ext uri="{FF2B5EF4-FFF2-40B4-BE49-F238E27FC236}">
                <a16:creationId xmlns:a16="http://schemas.microsoft.com/office/drawing/2014/main" id="{1F82EA63-4C99-40A1-B6E5-EBB4DEBBECEB}"/>
              </a:ext>
            </a:extLst>
          </p:cNvPr>
          <p:cNvSpPr txBox="1"/>
          <p:nvPr/>
        </p:nvSpPr>
        <p:spPr>
          <a:xfrm>
            <a:off x="1466150" y="212857"/>
            <a:ext cx="3514398" cy="4924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004684"/>
                </a:solidFill>
                <a:effectLst/>
                <a:uLnTx/>
                <a:uFillTx/>
                <a:latin typeface="Arial" panose="020B0604020202020204"/>
                <a:ea typeface="+mn-ea"/>
                <a:cs typeface="+mn-cs"/>
              </a:rPr>
              <a:t>Acknowledgements </a:t>
            </a:r>
          </a:p>
        </p:txBody>
      </p:sp>
    </p:spTree>
    <p:custDataLst>
      <p:tags r:id="rId1"/>
    </p:custDataLst>
    <p:extLst>
      <p:ext uri="{BB962C8B-B14F-4D97-AF65-F5344CB8AC3E}">
        <p14:creationId xmlns:p14="http://schemas.microsoft.com/office/powerpoint/2010/main" val="235307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5" grpId="0" animBg="1"/>
      <p:bldP spid="11" grpId="0"/>
      <p:bldP spid="27" grpId="0"/>
      <p:bldP spid="50" grpId="0"/>
      <p:bldP spid="54" grpId="0"/>
      <p:bldP spid="5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F305F-72C2-39D7-6618-4BB7F422FBC8}"/>
              </a:ext>
            </a:extLst>
          </p:cNvPr>
          <p:cNvSpPr>
            <a:spLocks noGrp="1"/>
          </p:cNvSpPr>
          <p:nvPr>
            <p:ph type="title"/>
          </p:nvPr>
        </p:nvSpPr>
        <p:spPr/>
        <p:txBody>
          <a:bodyPr/>
          <a:lstStyle/>
          <a:p>
            <a:pPr algn="ctr"/>
            <a:r>
              <a:rPr lang="en-US" sz="4000" b="1">
                <a:solidFill>
                  <a:srgbClr val="3772A1"/>
                </a:solidFill>
                <a:latin typeface="Calibri Light"/>
                <a:ea typeface="Calibri Light"/>
                <a:cs typeface="Calibri Light"/>
              </a:rPr>
              <a:t>Exploring LLMs as Epistemic Mediators of Data</a:t>
            </a:r>
          </a:p>
        </p:txBody>
      </p:sp>
      <p:sp>
        <p:nvSpPr>
          <p:cNvPr id="3" name="Content Placeholder 2">
            <a:extLst>
              <a:ext uri="{FF2B5EF4-FFF2-40B4-BE49-F238E27FC236}">
                <a16:creationId xmlns:a16="http://schemas.microsoft.com/office/drawing/2014/main" id="{0F291420-3480-5A0E-2DE5-FDE12E92EF7A}"/>
              </a:ext>
            </a:extLst>
          </p:cNvPr>
          <p:cNvSpPr>
            <a:spLocks noGrp="1"/>
          </p:cNvSpPr>
          <p:nvPr>
            <p:ph idx="1"/>
          </p:nvPr>
        </p:nvSpPr>
        <p:spPr/>
        <p:txBody>
          <a:bodyPr vert="horz" lIns="91440" tIns="45720" rIns="91440" bIns="45720" rtlCol="0" anchor="t">
            <a:normAutofit/>
          </a:bodyPr>
          <a:lstStyle/>
          <a:p>
            <a:pPr marL="0" indent="0">
              <a:buNone/>
            </a:pPr>
            <a:endParaRPr lang="en-US"/>
          </a:p>
          <a:p>
            <a:pPr marL="0" indent="0">
              <a:buNone/>
            </a:pPr>
            <a:endParaRPr lang="en-US"/>
          </a:p>
        </p:txBody>
      </p:sp>
      <p:pic>
        <p:nvPicPr>
          <p:cNvPr id="6" name="Graphic 5" descr="A black background with white text&#10;&#10;AI-generated content may be incorrect.">
            <a:extLst>
              <a:ext uri="{FF2B5EF4-FFF2-40B4-BE49-F238E27FC236}">
                <a16:creationId xmlns:a16="http://schemas.microsoft.com/office/drawing/2014/main" id="{6A8F663A-C28A-7AF8-DE4A-4DA434C022F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3573" y="2147336"/>
            <a:ext cx="10680896" cy="3706574"/>
          </a:xfrm>
          <a:prstGeom prst="rect">
            <a:avLst/>
          </a:prstGeom>
        </p:spPr>
      </p:pic>
    </p:spTree>
    <p:extLst>
      <p:ext uri="{BB962C8B-B14F-4D97-AF65-F5344CB8AC3E}">
        <p14:creationId xmlns:p14="http://schemas.microsoft.com/office/powerpoint/2010/main" val="4157899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FCE6CE-0D19-0CA6-C236-A179135DE256}"/>
              </a:ext>
            </a:extLst>
          </p:cNvPr>
          <p:cNvPicPr>
            <a:picLocks noChangeAspect="1"/>
          </p:cNvPicPr>
          <p:nvPr/>
        </p:nvPicPr>
        <p:blipFill>
          <a:blip r:embed="rId2"/>
          <a:stretch>
            <a:fillRect/>
          </a:stretch>
        </p:blipFill>
        <p:spPr>
          <a:xfrm>
            <a:off x="1718662" y="1010090"/>
            <a:ext cx="8754675" cy="4837818"/>
          </a:xfrm>
          <a:prstGeom prst="rect">
            <a:avLst/>
          </a:prstGeom>
        </p:spPr>
      </p:pic>
      <p:sp>
        <p:nvSpPr>
          <p:cNvPr id="2" name="TextBox 1">
            <a:extLst>
              <a:ext uri="{FF2B5EF4-FFF2-40B4-BE49-F238E27FC236}">
                <a16:creationId xmlns:a16="http://schemas.microsoft.com/office/drawing/2014/main" id="{1BF9312B-1B96-DED7-2233-281F6ECFE8A0}"/>
              </a:ext>
            </a:extLst>
          </p:cNvPr>
          <p:cNvSpPr txBox="1"/>
          <p:nvPr/>
        </p:nvSpPr>
        <p:spPr>
          <a:xfrm>
            <a:off x="8442454" y="6247573"/>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lumMod val="65000"/>
                  </a:schemeClr>
                </a:solidFill>
              </a:rPr>
              <a:t>Source: Gemini 3 Flash</a:t>
            </a:r>
          </a:p>
        </p:txBody>
      </p:sp>
    </p:spTree>
    <p:extLst>
      <p:ext uri="{BB962C8B-B14F-4D97-AF65-F5344CB8AC3E}">
        <p14:creationId xmlns:p14="http://schemas.microsoft.com/office/powerpoint/2010/main" val="471392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70A38-B564-CAFC-44BD-434C1A3B3F1F}"/>
              </a:ext>
            </a:extLst>
          </p:cNvPr>
          <p:cNvSpPr>
            <a:spLocks noGrp="1"/>
          </p:cNvSpPr>
          <p:nvPr>
            <p:ph type="title"/>
          </p:nvPr>
        </p:nvSpPr>
        <p:spPr/>
        <p:txBody>
          <a:bodyPr>
            <a:normAutofit/>
          </a:bodyPr>
          <a:lstStyle/>
          <a:p>
            <a:r>
              <a:rPr lang="en-US" sz="4000" b="1">
                <a:solidFill>
                  <a:srgbClr val="3772A1"/>
                </a:solidFill>
                <a:latin typeface="Calibri Light"/>
                <a:ea typeface="Calibri Light"/>
                <a:cs typeface="Calibri Light"/>
              </a:rPr>
              <a:t>AI Agents: a Collection of Interfaces for an LLM </a:t>
            </a:r>
          </a:p>
        </p:txBody>
      </p:sp>
      <p:pic>
        <p:nvPicPr>
          <p:cNvPr id="4" name="Content Placeholder 3" descr="A diagram of a system&#10;&#10;AI-generated content may be incorrect.">
            <a:extLst>
              <a:ext uri="{FF2B5EF4-FFF2-40B4-BE49-F238E27FC236}">
                <a16:creationId xmlns:a16="http://schemas.microsoft.com/office/drawing/2014/main" id="{B870E49D-2D54-6050-D3A0-728272746F03}"/>
              </a:ext>
            </a:extLst>
          </p:cNvPr>
          <p:cNvPicPr>
            <a:picLocks noGrp="1" noChangeAspect="1"/>
          </p:cNvPicPr>
          <p:nvPr>
            <p:ph idx="1"/>
          </p:nvPr>
        </p:nvPicPr>
        <p:blipFill>
          <a:blip r:embed="rId2"/>
          <a:srcRect l="2492" t="19417" r="19106" b="185"/>
          <a:stretch>
            <a:fillRect/>
          </a:stretch>
        </p:blipFill>
        <p:spPr>
          <a:xfrm>
            <a:off x="2061881" y="1748115"/>
            <a:ext cx="8086167" cy="4543111"/>
          </a:xfrm>
          <a:prstGeom prst="rect">
            <a:avLst/>
          </a:prstGeom>
        </p:spPr>
      </p:pic>
      <p:sp>
        <p:nvSpPr>
          <p:cNvPr id="3" name="TextBox 2">
            <a:extLst>
              <a:ext uri="{FF2B5EF4-FFF2-40B4-BE49-F238E27FC236}">
                <a16:creationId xmlns:a16="http://schemas.microsoft.com/office/drawing/2014/main" id="{945650F7-DCB0-6ED7-7EC3-ECC80A58DD23}"/>
              </a:ext>
            </a:extLst>
          </p:cNvPr>
          <p:cNvSpPr txBox="1"/>
          <p:nvPr/>
        </p:nvSpPr>
        <p:spPr>
          <a:xfrm>
            <a:off x="9592236" y="6479120"/>
            <a:ext cx="1894114" cy="246221"/>
          </a:xfrm>
          <a:prstGeom prst="rect">
            <a:avLst/>
          </a:prstGeom>
          <a:noFill/>
        </p:spPr>
        <p:txBody>
          <a:bodyPr wrap="square" lIns="91440" tIns="45720" rIns="91440" bIns="45720" rtlCol="0" anchor="t">
            <a:spAutoFit/>
          </a:bodyPr>
          <a:lstStyle/>
          <a:p>
            <a:r>
              <a:rPr lang="en-US" sz="1000">
                <a:solidFill>
                  <a:schemeClr val="bg1">
                    <a:lumMod val="65000"/>
                  </a:schemeClr>
                </a:solidFill>
              </a:rPr>
              <a:t>Generated by Gemini 3 Flash</a:t>
            </a:r>
            <a:endParaRPr lang="en-US" sz="1000">
              <a:solidFill>
                <a:schemeClr val="bg1">
                  <a:lumMod val="65000"/>
                </a:schemeClr>
              </a:solidFill>
              <a:ea typeface="Calibri"/>
              <a:cs typeface="Calibri"/>
            </a:endParaRPr>
          </a:p>
        </p:txBody>
      </p:sp>
    </p:spTree>
    <p:extLst>
      <p:ext uri="{BB962C8B-B14F-4D97-AF65-F5344CB8AC3E}">
        <p14:creationId xmlns:p14="http://schemas.microsoft.com/office/powerpoint/2010/main" val="4021088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A8534A2-9741-8859-0A2A-16EE36A3732C}"/>
              </a:ext>
            </a:extLst>
          </p:cNvPr>
          <p:cNvPicPr>
            <a:picLocks noGrp="1" noChangeAspect="1"/>
          </p:cNvPicPr>
          <p:nvPr>
            <p:ph idx="1"/>
          </p:nvPr>
        </p:nvPicPr>
        <p:blipFill>
          <a:blip r:embed="rId3"/>
          <a:stretch>
            <a:fillRect/>
          </a:stretch>
        </p:blipFill>
        <p:spPr>
          <a:xfrm>
            <a:off x="74571" y="793827"/>
            <a:ext cx="12129945" cy="6032351"/>
          </a:xfrm>
          <a:prstGeom prst="rect">
            <a:avLst/>
          </a:prstGeom>
        </p:spPr>
      </p:pic>
      <p:sp>
        <p:nvSpPr>
          <p:cNvPr id="2" name="Title 1">
            <a:extLst>
              <a:ext uri="{FF2B5EF4-FFF2-40B4-BE49-F238E27FC236}">
                <a16:creationId xmlns:a16="http://schemas.microsoft.com/office/drawing/2014/main" id="{785CA4CF-0D17-9719-CA9C-1B9854FFEE8C}"/>
              </a:ext>
            </a:extLst>
          </p:cNvPr>
          <p:cNvSpPr>
            <a:spLocks noGrp="1"/>
          </p:cNvSpPr>
          <p:nvPr>
            <p:ph type="title"/>
          </p:nvPr>
        </p:nvSpPr>
        <p:spPr>
          <a:xfrm>
            <a:off x="283028" y="131045"/>
            <a:ext cx="8088086" cy="1325563"/>
          </a:xfrm>
        </p:spPr>
        <p:txBody>
          <a:bodyPr>
            <a:normAutofit/>
          </a:bodyPr>
          <a:lstStyle/>
          <a:p>
            <a:r>
              <a:rPr lang="en-US" sz="4000" b="1">
                <a:solidFill>
                  <a:srgbClr val="3772A1"/>
                </a:solidFill>
                <a:latin typeface="Calibri Light"/>
                <a:ea typeface="Calibri Light"/>
                <a:cs typeface="Calibri Light"/>
              </a:rPr>
              <a:t>We propose a four-layer framework for a general science agent:  </a:t>
            </a:r>
          </a:p>
        </p:txBody>
      </p:sp>
    </p:spTree>
    <p:extLst>
      <p:ext uri="{BB962C8B-B14F-4D97-AF65-F5344CB8AC3E}">
        <p14:creationId xmlns:p14="http://schemas.microsoft.com/office/powerpoint/2010/main" val="3216005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computer&#10;&#10;AI-generated content may be incorrect.">
            <a:extLst>
              <a:ext uri="{FF2B5EF4-FFF2-40B4-BE49-F238E27FC236}">
                <a16:creationId xmlns:a16="http://schemas.microsoft.com/office/drawing/2014/main" id="{D79C6DE2-EB69-C22C-7F17-4E6B102FCB3C}"/>
              </a:ext>
            </a:extLst>
          </p:cNvPr>
          <p:cNvPicPr>
            <a:picLocks noChangeAspect="1"/>
          </p:cNvPicPr>
          <p:nvPr/>
        </p:nvPicPr>
        <p:blipFill>
          <a:blip r:embed="rId3"/>
          <a:stretch>
            <a:fillRect/>
          </a:stretch>
        </p:blipFill>
        <p:spPr>
          <a:xfrm>
            <a:off x="2979478" y="1556656"/>
            <a:ext cx="6283713" cy="5120640"/>
          </a:xfrm>
          <a:prstGeom prst="rect">
            <a:avLst/>
          </a:prstGeom>
        </p:spPr>
      </p:pic>
      <p:sp>
        <p:nvSpPr>
          <p:cNvPr id="5" name="Title 1">
            <a:extLst>
              <a:ext uri="{FF2B5EF4-FFF2-40B4-BE49-F238E27FC236}">
                <a16:creationId xmlns:a16="http://schemas.microsoft.com/office/drawing/2014/main" id="{5B81C225-96E3-A141-C068-0C93641D67DC}"/>
              </a:ext>
            </a:extLst>
          </p:cNvPr>
          <p:cNvSpPr>
            <a:spLocks noGrp="1"/>
          </p:cNvSpPr>
          <p:nvPr>
            <p:ph type="title"/>
          </p:nvPr>
        </p:nvSpPr>
        <p:spPr>
          <a:xfrm>
            <a:off x="674912" y="126274"/>
            <a:ext cx="10820402" cy="1523228"/>
          </a:xfrm>
        </p:spPr>
        <p:txBody>
          <a:bodyPr>
            <a:normAutofit/>
          </a:bodyPr>
          <a:lstStyle/>
          <a:p>
            <a:r>
              <a:rPr lang="en-US" sz="3500" b="1">
                <a:solidFill>
                  <a:srgbClr val="3772A1"/>
                </a:solidFill>
                <a:latin typeface="Calibri Light"/>
                <a:ea typeface="Calibri Light"/>
                <a:cs typeface="Calibri Light"/>
              </a:rPr>
              <a:t>Let's Test the Framework by Implementing an AI Agent to Communicate Regional Water Data.</a:t>
            </a:r>
          </a:p>
        </p:txBody>
      </p:sp>
    </p:spTree>
    <p:extLst>
      <p:ext uri="{BB962C8B-B14F-4D97-AF65-F5344CB8AC3E}">
        <p14:creationId xmlns:p14="http://schemas.microsoft.com/office/powerpoint/2010/main" val="2123612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155CDA-7F1B-51CE-CE1A-35550CD49C5A}"/>
              </a:ext>
            </a:extLst>
          </p:cNvPr>
          <p:cNvSpPr>
            <a:spLocks noGrp="1"/>
          </p:cNvSpPr>
          <p:nvPr>
            <p:ph type="ctrTitle"/>
          </p:nvPr>
        </p:nvSpPr>
        <p:spPr/>
        <p:txBody>
          <a:bodyPr>
            <a:normAutofit/>
          </a:bodyPr>
          <a:lstStyle/>
          <a:p>
            <a:r>
              <a:rPr lang="en-US" sz="8000" b="1">
                <a:solidFill>
                  <a:srgbClr val="3772A1"/>
                </a:solidFill>
                <a:latin typeface="Calibri Light"/>
                <a:ea typeface="Calibri Light"/>
                <a:cs typeface="Calibri Light"/>
              </a:rPr>
              <a:t>Access Layer</a:t>
            </a:r>
          </a:p>
        </p:txBody>
      </p:sp>
      <p:sp>
        <p:nvSpPr>
          <p:cNvPr id="5" name="Subtitle 4">
            <a:extLst>
              <a:ext uri="{FF2B5EF4-FFF2-40B4-BE49-F238E27FC236}">
                <a16:creationId xmlns:a16="http://schemas.microsoft.com/office/drawing/2014/main" id="{D547F4E6-B846-A9EE-8231-4019C85EA2B0}"/>
              </a:ext>
            </a:extLst>
          </p:cNvPr>
          <p:cNvSpPr>
            <a:spLocks noGrp="1"/>
          </p:cNvSpPr>
          <p:nvPr>
            <p:ph type="subTitle" idx="1"/>
          </p:nvPr>
        </p:nvSpPr>
        <p:spPr/>
        <p:txBody>
          <a:bodyPr vert="horz" lIns="91440" tIns="45720" rIns="91440" bIns="45720" rtlCol="0" anchor="t">
            <a:normAutofit/>
          </a:bodyPr>
          <a:lstStyle/>
          <a:p>
            <a:r>
              <a:rPr lang="en-US" sz="3500" b="1">
                <a:solidFill>
                  <a:srgbClr val="3772A1"/>
                </a:solidFill>
                <a:latin typeface="Calibri Light"/>
                <a:ea typeface="Calibri Light"/>
                <a:cs typeface="Calibri Light"/>
              </a:rPr>
              <a:t>(How did we make a geospatial data interface?)</a:t>
            </a:r>
          </a:p>
        </p:txBody>
      </p:sp>
    </p:spTree>
    <p:extLst>
      <p:ext uri="{BB962C8B-B14F-4D97-AF65-F5344CB8AC3E}">
        <p14:creationId xmlns:p14="http://schemas.microsoft.com/office/powerpoint/2010/main" val="4221624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61D00-9447-CC98-8E40-5758BB03B894}"/>
              </a:ext>
            </a:extLst>
          </p:cNvPr>
          <p:cNvSpPr>
            <a:spLocks noGrp="1"/>
          </p:cNvSpPr>
          <p:nvPr>
            <p:ph type="title"/>
          </p:nvPr>
        </p:nvSpPr>
        <p:spPr>
          <a:xfrm>
            <a:off x="638881" y="341940"/>
            <a:ext cx="10909640" cy="1368614"/>
          </a:xfrm>
        </p:spPr>
        <p:txBody>
          <a:bodyPr vert="horz" lIns="91440" tIns="45720" rIns="91440" bIns="45720" rtlCol="0" anchor="ctr">
            <a:normAutofit/>
          </a:bodyPr>
          <a:lstStyle/>
          <a:p>
            <a:pPr algn="ctr"/>
            <a:r>
              <a:rPr lang="en-US" sz="3500" b="1">
                <a:solidFill>
                  <a:srgbClr val="3772A1"/>
                </a:solidFill>
                <a:latin typeface="Calibri Light"/>
                <a:ea typeface="Calibri Light"/>
                <a:cs typeface="Calibri Light"/>
              </a:rPr>
              <a:t>What Does our Data Look Like?</a:t>
            </a:r>
          </a:p>
        </p:txBody>
      </p:sp>
      <p:pic>
        <p:nvPicPr>
          <p:cNvPr id="5" name="Content Placeholder 4" descr="Earth observation data cube and its dimensional axes. Figure: Kopp, S., Becker, P., Doshi, A., Wright, D. J., Zhang, K., &amp; Xu, H. (2019). Achieving the full vision of earth observation data cubes. Data, 4(3), 94. CC BY 4.0. ">
            <a:extLst>
              <a:ext uri="{FF2B5EF4-FFF2-40B4-BE49-F238E27FC236}">
                <a16:creationId xmlns:a16="http://schemas.microsoft.com/office/drawing/2014/main" id="{52E76E06-5258-BC83-FD50-6C6A513D740B}"/>
              </a:ext>
            </a:extLst>
          </p:cNvPr>
          <p:cNvPicPr>
            <a:picLocks noGrp="1" noChangeAspect="1"/>
          </p:cNvPicPr>
          <p:nvPr>
            <p:ph idx="1"/>
          </p:nvPr>
        </p:nvPicPr>
        <p:blipFill>
          <a:blip r:embed="rId2"/>
          <a:stretch>
            <a:fillRect/>
          </a:stretch>
        </p:blipFill>
        <p:spPr>
          <a:xfrm>
            <a:off x="292748" y="1874213"/>
            <a:ext cx="4292276" cy="4278136"/>
          </a:xfrm>
          <a:prstGeom prst="rect">
            <a:avLst/>
          </a:prstGeom>
        </p:spPr>
      </p:pic>
      <p:pic>
        <p:nvPicPr>
          <p:cNvPr id="4" name="Picture 3" descr="Data Science &amp; Multidimensional Analysis in ArcGIS Pro">
            <a:extLst>
              <a:ext uri="{FF2B5EF4-FFF2-40B4-BE49-F238E27FC236}">
                <a16:creationId xmlns:a16="http://schemas.microsoft.com/office/drawing/2014/main" id="{E4A30BFC-9D1E-C3C2-4CC9-4E914E40BF0F}"/>
              </a:ext>
            </a:extLst>
          </p:cNvPr>
          <p:cNvPicPr>
            <a:picLocks noChangeAspect="1"/>
          </p:cNvPicPr>
          <p:nvPr/>
        </p:nvPicPr>
        <p:blipFill>
          <a:blip r:embed="rId3"/>
          <a:stretch>
            <a:fillRect/>
          </a:stretch>
        </p:blipFill>
        <p:spPr>
          <a:xfrm>
            <a:off x="5474213" y="1522029"/>
            <a:ext cx="6080006" cy="4630320"/>
          </a:xfrm>
          <a:prstGeom prst="rect">
            <a:avLst/>
          </a:prstGeom>
        </p:spPr>
      </p:pic>
      <p:sp>
        <p:nvSpPr>
          <p:cNvPr id="6" name="TextBox 5">
            <a:extLst>
              <a:ext uri="{FF2B5EF4-FFF2-40B4-BE49-F238E27FC236}">
                <a16:creationId xmlns:a16="http://schemas.microsoft.com/office/drawing/2014/main" id="{D7EDB3D4-3869-6423-75F4-24D2D60AF7A2}"/>
              </a:ext>
            </a:extLst>
          </p:cNvPr>
          <p:cNvSpPr txBox="1"/>
          <p:nvPr/>
        </p:nvSpPr>
        <p:spPr>
          <a:xfrm>
            <a:off x="9451575" y="624564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lumMod val="65000"/>
                  </a:schemeClr>
                </a:solidFill>
              </a:rPr>
              <a:t>Source: esri.com</a:t>
            </a:r>
          </a:p>
        </p:txBody>
      </p:sp>
    </p:spTree>
    <p:extLst>
      <p:ext uri="{BB962C8B-B14F-4D97-AF65-F5344CB8AC3E}">
        <p14:creationId xmlns:p14="http://schemas.microsoft.com/office/powerpoint/2010/main" val="3787623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1E983E-2EAA-5255-1DBA-D1106D648FCD}"/>
              </a:ext>
            </a:extLst>
          </p:cNvPr>
          <p:cNvSpPr>
            <a:spLocks noGrp="1"/>
          </p:cNvSpPr>
          <p:nvPr>
            <p:ph type="ctrTitle"/>
          </p:nvPr>
        </p:nvSpPr>
        <p:spPr>
          <a:xfrm>
            <a:off x="755903" y="3399769"/>
            <a:ext cx="10640754" cy="775845"/>
          </a:xfrm>
        </p:spPr>
        <p:txBody>
          <a:bodyPr anchor="b">
            <a:normAutofit/>
          </a:bodyPr>
          <a:lstStyle/>
          <a:p>
            <a:r>
              <a:rPr lang="en-US" sz="3500" b="1">
                <a:solidFill>
                  <a:srgbClr val="3772A1"/>
                </a:solidFill>
                <a:latin typeface="Calibri Light"/>
                <a:ea typeface="Calibri Light"/>
                <a:cs typeface="Calibri Light"/>
              </a:rPr>
              <a:t>Our GIS Tool Suite</a:t>
            </a:r>
          </a:p>
        </p:txBody>
      </p:sp>
      <p:grpSp>
        <p:nvGrpSpPr>
          <p:cNvPr id="13" name="Group 12">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14" name="Freeform: Shape 1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20" name="Freeform: Shape 1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A magnifying glass on a map&#10;&#10;AI-generated content may be incorrect.">
            <a:extLst>
              <a:ext uri="{FF2B5EF4-FFF2-40B4-BE49-F238E27FC236}">
                <a16:creationId xmlns:a16="http://schemas.microsoft.com/office/drawing/2014/main" id="{0E85111A-67EF-92D9-9642-E65953336CD4}"/>
              </a:ext>
            </a:extLst>
          </p:cNvPr>
          <p:cNvPicPr>
            <a:picLocks noChangeAspect="1"/>
          </p:cNvPicPr>
          <p:nvPr/>
        </p:nvPicPr>
        <p:blipFill>
          <a:blip r:embed="rId2"/>
          <a:stretch>
            <a:fillRect/>
          </a:stretch>
        </p:blipFill>
        <p:spPr>
          <a:xfrm>
            <a:off x="9464648" y="3786748"/>
            <a:ext cx="2432317" cy="2511799"/>
          </a:xfrm>
          <a:prstGeom prst="rect">
            <a:avLst/>
          </a:prstGeom>
        </p:spPr>
      </p:pic>
      <p:pic>
        <p:nvPicPr>
          <p:cNvPr id="6" name="Graphic 5" descr="- Home">
            <a:extLst>
              <a:ext uri="{FF2B5EF4-FFF2-40B4-BE49-F238E27FC236}">
                <a16:creationId xmlns:a16="http://schemas.microsoft.com/office/drawing/2014/main" id="{DE5A0D41-5A37-5618-5D91-0E0F71099F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8562" y="1112095"/>
            <a:ext cx="4203033" cy="2125579"/>
          </a:xfrm>
          <a:prstGeom prst="rect">
            <a:avLst/>
          </a:prstGeom>
        </p:spPr>
      </p:pic>
      <p:sp>
        <p:nvSpPr>
          <p:cNvPr id="7" name="TextBox 6">
            <a:extLst>
              <a:ext uri="{FF2B5EF4-FFF2-40B4-BE49-F238E27FC236}">
                <a16:creationId xmlns:a16="http://schemas.microsoft.com/office/drawing/2014/main" id="{8B667C64-56B4-85F9-D3FC-EA9B75D992B6}"/>
              </a:ext>
            </a:extLst>
          </p:cNvPr>
          <p:cNvSpPr txBox="1"/>
          <p:nvPr/>
        </p:nvSpPr>
        <p:spPr>
          <a:xfrm>
            <a:off x="577325" y="6398694"/>
            <a:ext cx="43634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lumMod val="65000"/>
                  </a:schemeClr>
                </a:solidFill>
              </a:rPr>
              <a:t>Sources: </a:t>
            </a:r>
            <a:r>
              <a:rPr lang="en-US" err="1">
                <a:solidFill>
                  <a:schemeClr val="bg1">
                    <a:lumMod val="65000"/>
                  </a:schemeClr>
                </a:solidFill>
              </a:rPr>
              <a:t>xarray.dev</a:t>
            </a:r>
            <a:r>
              <a:rPr lang="en-US">
                <a:solidFill>
                  <a:schemeClr val="bg1">
                    <a:lumMod val="65000"/>
                  </a:schemeClr>
                </a:solidFill>
              </a:rPr>
              <a:t>, openstreetmap.org</a:t>
            </a:r>
          </a:p>
        </p:txBody>
      </p:sp>
    </p:spTree>
    <p:extLst>
      <p:ext uri="{BB962C8B-B14F-4D97-AF65-F5344CB8AC3E}">
        <p14:creationId xmlns:p14="http://schemas.microsoft.com/office/powerpoint/2010/main" val="1466168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7176-08E9-C87B-DF48-3F8EF4972232}"/>
              </a:ext>
            </a:extLst>
          </p:cNvPr>
          <p:cNvSpPr>
            <a:spLocks noGrp="1"/>
          </p:cNvSpPr>
          <p:nvPr>
            <p:ph type="title"/>
          </p:nvPr>
        </p:nvSpPr>
        <p:spPr/>
        <p:txBody>
          <a:bodyPr/>
          <a:lstStyle/>
          <a:p>
            <a:pPr algn="ctr"/>
            <a:r>
              <a:rPr lang="en-US" sz="3500" b="1">
                <a:solidFill>
                  <a:srgbClr val="3772A1"/>
                </a:solidFill>
                <a:latin typeface="Calibri Light"/>
                <a:ea typeface="Calibri Light"/>
                <a:cs typeface="Calibri Light"/>
              </a:rPr>
              <a:t>Spatial Temporal Select</a:t>
            </a:r>
          </a:p>
        </p:txBody>
      </p:sp>
      <p:pic>
        <p:nvPicPr>
          <p:cNvPr id="5" name="Content Placeholder 4" descr="A white background with black text&#10;&#10;AI-generated content may be incorrect.">
            <a:extLst>
              <a:ext uri="{FF2B5EF4-FFF2-40B4-BE49-F238E27FC236}">
                <a16:creationId xmlns:a16="http://schemas.microsoft.com/office/drawing/2014/main" id="{44ACF52F-71DC-8CFB-F84D-456CDAB73F20}"/>
              </a:ext>
            </a:extLst>
          </p:cNvPr>
          <p:cNvPicPr>
            <a:picLocks noGrp="1" noChangeAspect="1"/>
          </p:cNvPicPr>
          <p:nvPr>
            <p:ph sz="half" idx="4294967295"/>
          </p:nvPr>
        </p:nvPicPr>
        <p:blipFill>
          <a:blip r:embed="rId2"/>
          <a:stretch>
            <a:fillRect/>
          </a:stretch>
        </p:blipFill>
        <p:spPr>
          <a:xfrm>
            <a:off x="4492792" y="1689268"/>
            <a:ext cx="3736808" cy="4519780"/>
          </a:xfrm>
          <a:prstGeom prst="rect">
            <a:avLst/>
          </a:prstGeom>
        </p:spPr>
      </p:pic>
    </p:spTree>
    <p:extLst>
      <p:ext uri="{BB962C8B-B14F-4D97-AF65-F5344CB8AC3E}">
        <p14:creationId xmlns:p14="http://schemas.microsoft.com/office/powerpoint/2010/main" val="1217114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C1BF2-B2A8-C6AC-D84C-8AE52F31BB2B}"/>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Reduce Dimension</a:t>
            </a:r>
          </a:p>
        </p:txBody>
      </p:sp>
      <p:pic>
        <p:nvPicPr>
          <p:cNvPr id="5" name="Content Placeholder 4" descr="A screenshot of a computer code&#10;&#10;AI-generated content may be incorrect.">
            <a:extLst>
              <a:ext uri="{FF2B5EF4-FFF2-40B4-BE49-F238E27FC236}">
                <a16:creationId xmlns:a16="http://schemas.microsoft.com/office/drawing/2014/main" id="{F1BC5A7D-3FEA-23F3-4938-C7EFDE75C061}"/>
              </a:ext>
            </a:extLst>
          </p:cNvPr>
          <p:cNvPicPr>
            <a:picLocks noGrp="1" noChangeAspect="1"/>
          </p:cNvPicPr>
          <p:nvPr>
            <p:ph sz="half" idx="4294967295"/>
          </p:nvPr>
        </p:nvPicPr>
        <p:blipFill>
          <a:blip r:embed="rId2"/>
          <a:stretch>
            <a:fillRect/>
          </a:stretch>
        </p:blipFill>
        <p:spPr>
          <a:xfrm>
            <a:off x="4360395" y="1612387"/>
            <a:ext cx="3478129" cy="4768433"/>
          </a:xfrm>
          <a:prstGeom prst="rect">
            <a:avLst/>
          </a:prstGeom>
        </p:spPr>
      </p:pic>
    </p:spTree>
    <p:extLst>
      <p:ext uri="{BB962C8B-B14F-4D97-AF65-F5344CB8AC3E}">
        <p14:creationId xmlns:p14="http://schemas.microsoft.com/office/powerpoint/2010/main" val="2920347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88B71B8-EBAE-4834-9B4B-1F00D751CD66}"/>
              </a:ext>
            </a:extLst>
          </p:cNvPr>
          <p:cNvPicPr>
            <a:picLocks noGrp="1" noChangeAspect="1"/>
          </p:cNvPicPr>
          <p:nvPr>
            <p:ph sz="quarter" idx="24"/>
          </p:nvPr>
        </p:nvPicPr>
        <p:blipFill>
          <a:blip r:embed="rId3">
            <a:extLst>
              <a:ext uri="{28A0092B-C50C-407E-A947-70E740481C1C}">
                <a14:useLocalDpi xmlns:a14="http://schemas.microsoft.com/office/drawing/2010/main" val="0"/>
              </a:ext>
            </a:extLst>
          </a:blip>
          <a:stretch>
            <a:fillRect/>
          </a:stretch>
        </p:blipFill>
        <p:spPr>
          <a:xfrm>
            <a:off x="2327593" y="1779588"/>
            <a:ext cx="7559039" cy="4576762"/>
          </a:xfrm>
        </p:spPr>
      </p:pic>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Image Credit: Sid Perkins</a:t>
            </a:r>
          </a:p>
        </p:txBody>
      </p:sp>
      <p:sp>
        <p:nvSpPr>
          <p:cNvPr id="10" name="Title 4">
            <a:extLst>
              <a:ext uri="{FF2B5EF4-FFF2-40B4-BE49-F238E27FC236}">
                <a16:creationId xmlns:a16="http://schemas.microsoft.com/office/drawing/2014/main" id="{33F84952-1A64-4656-B22C-2E0F67BA4B0A}"/>
              </a:ext>
            </a:extLst>
          </p:cNvPr>
          <p:cNvSpPr txBox="1">
            <a:spLocks/>
          </p:cNvSpPr>
          <p:nvPr/>
        </p:nvSpPr>
        <p:spPr>
          <a:xfrm>
            <a:off x="838199" y="566928"/>
            <a:ext cx="10537683" cy="873436"/>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b="1" kern="1200">
                <a:solidFill>
                  <a:schemeClr val="accent5"/>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004684"/>
                </a:solidFill>
                <a:effectLst/>
                <a:uLnTx/>
                <a:uFillTx/>
                <a:latin typeface="Arial" panose="020B0604020202020204"/>
                <a:ea typeface="+mj-ea"/>
                <a:cs typeface="Arial" panose="020B0604020202020204" pitchFamily="34" charset="0"/>
              </a:rPr>
              <a:t>Red tide projection is challenging as multiple climate drivers can alter the occurrence, intensity, and toxicity of red tides</a:t>
            </a:r>
          </a:p>
        </p:txBody>
      </p:sp>
    </p:spTree>
    <p:extLst>
      <p:ext uri="{BB962C8B-B14F-4D97-AF65-F5344CB8AC3E}">
        <p14:creationId xmlns:p14="http://schemas.microsoft.com/office/powerpoint/2010/main" val="2853389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82C8-B6B8-5311-1FFD-7574DBBCC605}"/>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Filter by Value</a:t>
            </a:r>
          </a:p>
        </p:txBody>
      </p:sp>
      <p:pic>
        <p:nvPicPr>
          <p:cNvPr id="5" name="Content Placeholder 4" descr="A screenshot of a computer code&#10;&#10;AI-generated content may be incorrect.">
            <a:extLst>
              <a:ext uri="{FF2B5EF4-FFF2-40B4-BE49-F238E27FC236}">
                <a16:creationId xmlns:a16="http://schemas.microsoft.com/office/drawing/2014/main" id="{28506172-A890-4C34-CE7D-A291DF61152D}"/>
              </a:ext>
            </a:extLst>
          </p:cNvPr>
          <p:cNvPicPr>
            <a:picLocks noGrp="1" noChangeAspect="1"/>
          </p:cNvPicPr>
          <p:nvPr>
            <p:ph sz="half" idx="4294967295"/>
          </p:nvPr>
        </p:nvPicPr>
        <p:blipFill>
          <a:blip r:embed="rId2"/>
          <a:stretch>
            <a:fillRect/>
          </a:stretch>
        </p:blipFill>
        <p:spPr>
          <a:xfrm>
            <a:off x="3302087" y="1894557"/>
            <a:ext cx="5595686" cy="4199021"/>
          </a:xfrm>
          <a:prstGeom prst="rect">
            <a:avLst/>
          </a:prstGeom>
        </p:spPr>
      </p:pic>
    </p:spTree>
    <p:extLst>
      <p:ext uri="{BB962C8B-B14F-4D97-AF65-F5344CB8AC3E}">
        <p14:creationId xmlns:p14="http://schemas.microsoft.com/office/powerpoint/2010/main" val="3132351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F0CC5-1CFD-0D2C-0EDA-0E4E4AC2EA69}"/>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Resample Time Series</a:t>
            </a:r>
          </a:p>
        </p:txBody>
      </p:sp>
      <p:pic>
        <p:nvPicPr>
          <p:cNvPr id="5" name="Content Placeholder 4" descr="A screenshot of a computer program&#10;&#10;AI-generated content may be incorrect.">
            <a:extLst>
              <a:ext uri="{FF2B5EF4-FFF2-40B4-BE49-F238E27FC236}">
                <a16:creationId xmlns:a16="http://schemas.microsoft.com/office/drawing/2014/main" id="{02EA7248-AD42-C2B2-0CBE-98C76F1E5A96}"/>
              </a:ext>
            </a:extLst>
          </p:cNvPr>
          <p:cNvPicPr>
            <a:picLocks noGrp="1" noChangeAspect="1"/>
          </p:cNvPicPr>
          <p:nvPr>
            <p:ph sz="half" idx="4294967295"/>
          </p:nvPr>
        </p:nvPicPr>
        <p:blipFill>
          <a:blip r:embed="rId2"/>
          <a:stretch>
            <a:fillRect/>
          </a:stretch>
        </p:blipFill>
        <p:spPr>
          <a:xfrm>
            <a:off x="3218447" y="2271462"/>
            <a:ext cx="5757110" cy="3454065"/>
          </a:xfrm>
          <a:prstGeom prst="rect">
            <a:avLst/>
          </a:prstGeom>
        </p:spPr>
      </p:pic>
    </p:spTree>
    <p:extLst>
      <p:ext uri="{BB962C8B-B14F-4D97-AF65-F5344CB8AC3E}">
        <p14:creationId xmlns:p14="http://schemas.microsoft.com/office/powerpoint/2010/main" val="649107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EE392-5119-D042-2CE3-EF54C01FD112}"/>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Geocoding</a:t>
            </a:r>
            <a:endParaRPr lang="en-US"/>
          </a:p>
        </p:txBody>
      </p:sp>
      <p:pic>
        <p:nvPicPr>
          <p:cNvPr id="4" name="Content Placeholder 3" descr="A computer screen shot of a code&#10;&#10;AI-generated content may be incorrect.">
            <a:extLst>
              <a:ext uri="{FF2B5EF4-FFF2-40B4-BE49-F238E27FC236}">
                <a16:creationId xmlns:a16="http://schemas.microsoft.com/office/drawing/2014/main" id="{A77A8CED-322C-88E4-8618-E1F28D177DA9}"/>
              </a:ext>
            </a:extLst>
          </p:cNvPr>
          <p:cNvPicPr>
            <a:picLocks noGrp="1" noChangeAspect="1"/>
          </p:cNvPicPr>
          <p:nvPr>
            <p:ph idx="1"/>
          </p:nvPr>
        </p:nvPicPr>
        <p:blipFill>
          <a:blip r:embed="rId2"/>
          <a:stretch>
            <a:fillRect/>
          </a:stretch>
        </p:blipFill>
        <p:spPr>
          <a:xfrm>
            <a:off x="3513507" y="2456767"/>
            <a:ext cx="5172075" cy="1943100"/>
          </a:xfrm>
          <a:prstGeom prst="rect">
            <a:avLst/>
          </a:prstGeom>
        </p:spPr>
      </p:pic>
      <p:pic>
        <p:nvPicPr>
          <p:cNvPr id="5" name="Picture 4" descr="A close-up of a computer screen&#10;&#10;AI-generated content may be incorrect.">
            <a:extLst>
              <a:ext uri="{FF2B5EF4-FFF2-40B4-BE49-F238E27FC236}">
                <a16:creationId xmlns:a16="http://schemas.microsoft.com/office/drawing/2014/main" id="{137B5A90-4B16-193F-A8E7-BF7B2C955968}"/>
              </a:ext>
            </a:extLst>
          </p:cNvPr>
          <p:cNvPicPr>
            <a:picLocks noChangeAspect="1"/>
          </p:cNvPicPr>
          <p:nvPr/>
        </p:nvPicPr>
        <p:blipFill>
          <a:blip r:embed="rId3"/>
          <a:stretch>
            <a:fillRect/>
          </a:stretch>
        </p:blipFill>
        <p:spPr>
          <a:xfrm>
            <a:off x="473241" y="4825960"/>
            <a:ext cx="11253538" cy="1136395"/>
          </a:xfrm>
          <a:prstGeom prst="rect">
            <a:avLst/>
          </a:prstGeom>
        </p:spPr>
      </p:pic>
    </p:spTree>
    <p:extLst>
      <p:ext uri="{BB962C8B-B14F-4D97-AF65-F5344CB8AC3E}">
        <p14:creationId xmlns:p14="http://schemas.microsoft.com/office/powerpoint/2010/main" val="21233409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E42C-ABA8-9BAC-9363-A83F2FD78F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EDE499A-500B-3830-5D79-089304CEACC1}"/>
              </a:ext>
            </a:extLst>
          </p:cNvPr>
          <p:cNvSpPr>
            <a:spLocks noGrp="1"/>
          </p:cNvSpPr>
          <p:nvPr>
            <p:ph type="ctrTitle"/>
          </p:nvPr>
        </p:nvSpPr>
        <p:spPr/>
        <p:txBody>
          <a:bodyPr>
            <a:normAutofit/>
          </a:bodyPr>
          <a:lstStyle/>
          <a:p>
            <a:r>
              <a:rPr lang="en-US" sz="8000" b="1">
                <a:solidFill>
                  <a:srgbClr val="3772A1"/>
                </a:solidFill>
                <a:latin typeface="Calibri Light"/>
                <a:ea typeface="Calibri Light"/>
                <a:cs typeface="Calibri Light"/>
              </a:rPr>
              <a:t>Understanding Layer</a:t>
            </a:r>
          </a:p>
        </p:txBody>
      </p:sp>
      <p:sp>
        <p:nvSpPr>
          <p:cNvPr id="5" name="Subtitle 4">
            <a:extLst>
              <a:ext uri="{FF2B5EF4-FFF2-40B4-BE49-F238E27FC236}">
                <a16:creationId xmlns:a16="http://schemas.microsoft.com/office/drawing/2014/main" id="{C5AA2603-0BB1-B14E-23F0-8648507023F4}"/>
              </a:ext>
            </a:extLst>
          </p:cNvPr>
          <p:cNvSpPr>
            <a:spLocks noGrp="1"/>
          </p:cNvSpPr>
          <p:nvPr>
            <p:ph type="subTitle" idx="1"/>
          </p:nvPr>
        </p:nvSpPr>
        <p:spPr/>
        <p:txBody>
          <a:bodyPr vert="horz" lIns="91440" tIns="45720" rIns="91440" bIns="45720" rtlCol="0" anchor="t">
            <a:normAutofit/>
          </a:bodyPr>
          <a:lstStyle/>
          <a:p>
            <a:r>
              <a:rPr lang="en-US" sz="3500" b="1">
                <a:solidFill>
                  <a:srgbClr val="3772A1"/>
                </a:solidFill>
                <a:latin typeface="Calibri Light"/>
                <a:ea typeface="Calibri Light"/>
                <a:cs typeface="Calibri Light"/>
              </a:rPr>
              <a:t>(How to expand domain knowledge?)</a:t>
            </a:r>
          </a:p>
        </p:txBody>
      </p:sp>
    </p:spTree>
    <p:extLst>
      <p:ext uri="{BB962C8B-B14F-4D97-AF65-F5344CB8AC3E}">
        <p14:creationId xmlns:p14="http://schemas.microsoft.com/office/powerpoint/2010/main" val="4816943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0EACA-EB79-B5AB-89E4-9A685A568ECF}"/>
              </a:ext>
            </a:extLst>
          </p:cNvPr>
          <p:cNvSpPr>
            <a:spLocks noGrp="1"/>
          </p:cNvSpPr>
          <p:nvPr>
            <p:ph type="title"/>
          </p:nvPr>
        </p:nvSpPr>
        <p:spPr/>
        <p:txBody>
          <a:bodyPr/>
          <a:lstStyle/>
          <a:p>
            <a:pPr algn="ctr"/>
            <a:r>
              <a:rPr lang="en-US" sz="3500" b="1">
                <a:solidFill>
                  <a:srgbClr val="3772A1"/>
                </a:solidFill>
                <a:latin typeface="Calibri Light"/>
                <a:ea typeface="Calibri Light"/>
                <a:cs typeface="Calibri Light"/>
              </a:rPr>
              <a:t>RAG Tool</a:t>
            </a:r>
          </a:p>
        </p:txBody>
      </p:sp>
      <p:pic>
        <p:nvPicPr>
          <p:cNvPr id="5" name="Content Placeholder 4">
            <a:extLst>
              <a:ext uri="{FF2B5EF4-FFF2-40B4-BE49-F238E27FC236}">
                <a16:creationId xmlns:a16="http://schemas.microsoft.com/office/drawing/2014/main" id="{38302AF6-C9B0-2458-5B89-C16539F9B6FB}"/>
              </a:ext>
            </a:extLst>
          </p:cNvPr>
          <p:cNvPicPr>
            <a:picLocks noGrp="1" noChangeAspect="1"/>
          </p:cNvPicPr>
          <p:nvPr>
            <p:ph idx="1"/>
          </p:nvPr>
        </p:nvPicPr>
        <p:blipFill>
          <a:blip r:embed="rId2"/>
          <a:stretch>
            <a:fillRect/>
          </a:stretch>
        </p:blipFill>
        <p:spPr>
          <a:xfrm>
            <a:off x="3219450" y="3010694"/>
            <a:ext cx="5753100" cy="1981200"/>
          </a:xfrm>
          <a:prstGeom prst="rect">
            <a:avLst/>
          </a:prstGeom>
        </p:spPr>
      </p:pic>
      <p:sp>
        <p:nvSpPr>
          <p:cNvPr id="4" name="Slide Number Placeholder 3">
            <a:extLst>
              <a:ext uri="{FF2B5EF4-FFF2-40B4-BE49-F238E27FC236}">
                <a16:creationId xmlns:a16="http://schemas.microsoft.com/office/drawing/2014/main" id="{66B94808-EDEB-A4E3-521C-13954F80BD0A}"/>
              </a:ext>
            </a:extLst>
          </p:cNvPr>
          <p:cNvSpPr>
            <a:spLocks noGrp="1"/>
          </p:cNvSpPr>
          <p:nvPr>
            <p:ph type="sldNum" sz="quarter" idx="12"/>
          </p:nvPr>
        </p:nvSpPr>
        <p:spPr/>
        <p:txBody>
          <a:bodyPr/>
          <a:lstStyle/>
          <a:p>
            <a:fld id="{2B496646-1D06-451D-96AB-99024272712C}" type="slidenum">
              <a:rPr lang="en-US" smtClean="0"/>
              <a:t>44</a:t>
            </a:fld>
            <a:endParaRPr lang="en-US"/>
          </a:p>
        </p:txBody>
      </p:sp>
    </p:spTree>
    <p:extLst>
      <p:ext uri="{BB962C8B-B14F-4D97-AF65-F5344CB8AC3E}">
        <p14:creationId xmlns:p14="http://schemas.microsoft.com/office/powerpoint/2010/main" val="36494269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6ACED-9A17-6118-6D25-CE9A4FFB62EA}"/>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RAG Pipeline</a:t>
            </a:r>
          </a:p>
        </p:txBody>
      </p:sp>
      <p:sp>
        <p:nvSpPr>
          <p:cNvPr id="4" name="Slide Number Placeholder 3">
            <a:extLst>
              <a:ext uri="{FF2B5EF4-FFF2-40B4-BE49-F238E27FC236}">
                <a16:creationId xmlns:a16="http://schemas.microsoft.com/office/drawing/2014/main" id="{8DEA337D-1444-E30C-F667-BC7C4C874523}"/>
              </a:ext>
            </a:extLst>
          </p:cNvPr>
          <p:cNvSpPr>
            <a:spLocks noGrp="1"/>
          </p:cNvSpPr>
          <p:nvPr>
            <p:ph type="sldNum" sz="quarter" idx="12"/>
          </p:nvPr>
        </p:nvSpPr>
        <p:spPr/>
        <p:txBody>
          <a:bodyPr/>
          <a:lstStyle/>
          <a:p>
            <a:fld id="{2B496646-1D06-451D-96AB-99024272712C}" type="slidenum">
              <a:rPr lang="en-US" smtClean="0"/>
              <a:t>45</a:t>
            </a:fld>
            <a:endParaRPr lang="en-US"/>
          </a:p>
        </p:txBody>
      </p:sp>
      <p:pic>
        <p:nvPicPr>
          <p:cNvPr id="13" name="Content Placeholder 12" descr="A screenshot of a computer&#10;&#10;AI-generated content may be incorrect.">
            <a:extLst>
              <a:ext uri="{FF2B5EF4-FFF2-40B4-BE49-F238E27FC236}">
                <a16:creationId xmlns:a16="http://schemas.microsoft.com/office/drawing/2014/main" id="{108EAB2A-7747-023F-8462-EADCBC0AC9ED}"/>
              </a:ext>
            </a:extLst>
          </p:cNvPr>
          <p:cNvPicPr>
            <a:picLocks noGrp="1" noChangeAspect="1"/>
          </p:cNvPicPr>
          <p:nvPr>
            <p:ph idx="1"/>
          </p:nvPr>
        </p:nvPicPr>
        <p:blipFill>
          <a:blip r:embed="rId2"/>
          <a:stretch>
            <a:fillRect/>
          </a:stretch>
        </p:blipFill>
        <p:spPr>
          <a:xfrm>
            <a:off x="281748" y="1972188"/>
            <a:ext cx="11628503" cy="2912011"/>
          </a:xfrm>
          <a:prstGeom prst="rect">
            <a:avLst/>
          </a:prstGeom>
        </p:spPr>
      </p:pic>
    </p:spTree>
    <p:extLst>
      <p:ext uri="{BB962C8B-B14F-4D97-AF65-F5344CB8AC3E}">
        <p14:creationId xmlns:p14="http://schemas.microsoft.com/office/powerpoint/2010/main" val="24348531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E949E-9FE4-4AD2-8BB6-D9EFC6AE3359}"/>
              </a:ext>
            </a:extLst>
          </p:cNvPr>
          <p:cNvSpPr>
            <a:spLocks noGrp="1"/>
          </p:cNvSpPr>
          <p:nvPr>
            <p:ph type="title"/>
          </p:nvPr>
        </p:nvSpPr>
        <p:spPr/>
        <p:txBody>
          <a:bodyPr/>
          <a:lstStyle/>
          <a:p>
            <a:pPr algn="ctr"/>
            <a:r>
              <a:rPr lang="en-US" sz="3500" b="1">
                <a:solidFill>
                  <a:srgbClr val="3772A1"/>
                </a:solidFill>
                <a:latin typeface="Calibri Light"/>
                <a:ea typeface="Calibri Light"/>
                <a:cs typeface="Calibri Light"/>
              </a:rPr>
              <a:t>Inspect Selection</a:t>
            </a:r>
            <a:endParaRPr lang="en-US"/>
          </a:p>
        </p:txBody>
      </p:sp>
      <p:pic>
        <p:nvPicPr>
          <p:cNvPr id="5" name="Content Placeholder 4">
            <a:extLst>
              <a:ext uri="{FF2B5EF4-FFF2-40B4-BE49-F238E27FC236}">
                <a16:creationId xmlns:a16="http://schemas.microsoft.com/office/drawing/2014/main" id="{2C3E2AC4-E7C9-5E10-93FB-B72FAB406359}"/>
              </a:ext>
            </a:extLst>
          </p:cNvPr>
          <p:cNvPicPr>
            <a:picLocks noGrp="1" noChangeAspect="1"/>
          </p:cNvPicPr>
          <p:nvPr>
            <p:ph idx="1"/>
          </p:nvPr>
        </p:nvPicPr>
        <p:blipFill>
          <a:blip r:embed="rId2"/>
          <a:stretch>
            <a:fillRect/>
          </a:stretch>
        </p:blipFill>
        <p:spPr>
          <a:xfrm>
            <a:off x="330200" y="1795192"/>
            <a:ext cx="11531599" cy="1635924"/>
          </a:xfrm>
          <a:prstGeom prst="rect">
            <a:avLst/>
          </a:prstGeom>
        </p:spPr>
      </p:pic>
      <p:sp>
        <p:nvSpPr>
          <p:cNvPr id="4" name="Slide Number Placeholder 3">
            <a:extLst>
              <a:ext uri="{FF2B5EF4-FFF2-40B4-BE49-F238E27FC236}">
                <a16:creationId xmlns:a16="http://schemas.microsoft.com/office/drawing/2014/main" id="{061448C9-77A7-76F4-39BB-10143E0C07BA}"/>
              </a:ext>
            </a:extLst>
          </p:cNvPr>
          <p:cNvSpPr>
            <a:spLocks noGrp="1"/>
          </p:cNvSpPr>
          <p:nvPr>
            <p:ph type="sldNum" sz="quarter" idx="12"/>
          </p:nvPr>
        </p:nvSpPr>
        <p:spPr/>
        <p:txBody>
          <a:bodyPr/>
          <a:lstStyle/>
          <a:p>
            <a:fld id="{2B496646-1D06-451D-96AB-99024272712C}" type="slidenum">
              <a:rPr lang="en-US" smtClean="0"/>
              <a:t>46</a:t>
            </a:fld>
            <a:endParaRPr lang="en-US"/>
          </a:p>
        </p:txBody>
      </p:sp>
    </p:spTree>
    <p:extLst>
      <p:ext uri="{BB962C8B-B14F-4D97-AF65-F5344CB8AC3E}">
        <p14:creationId xmlns:p14="http://schemas.microsoft.com/office/powerpoint/2010/main" val="3372882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04CFC-38BB-C0A8-F585-6839651062C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7D79AA-36B4-2F9F-09E0-25C498E00082}"/>
              </a:ext>
            </a:extLst>
          </p:cNvPr>
          <p:cNvSpPr>
            <a:spLocks noGrp="1"/>
          </p:cNvSpPr>
          <p:nvPr>
            <p:ph type="ctrTitle"/>
          </p:nvPr>
        </p:nvSpPr>
        <p:spPr/>
        <p:txBody>
          <a:bodyPr/>
          <a:lstStyle/>
          <a:p>
            <a:r>
              <a:rPr lang="en-US" sz="8000" b="1">
                <a:solidFill>
                  <a:srgbClr val="3772A1"/>
                </a:solidFill>
                <a:latin typeface="Calibri Light"/>
                <a:ea typeface="Calibri Light"/>
                <a:cs typeface="Calibri Light"/>
              </a:rPr>
              <a:t>Translation Layer</a:t>
            </a:r>
          </a:p>
        </p:txBody>
      </p:sp>
      <p:sp>
        <p:nvSpPr>
          <p:cNvPr id="5" name="Subtitle 4">
            <a:extLst>
              <a:ext uri="{FF2B5EF4-FFF2-40B4-BE49-F238E27FC236}">
                <a16:creationId xmlns:a16="http://schemas.microsoft.com/office/drawing/2014/main" id="{20EEBAB6-1D8C-8714-3AB3-8B201BF766F0}"/>
              </a:ext>
            </a:extLst>
          </p:cNvPr>
          <p:cNvSpPr>
            <a:spLocks noGrp="1"/>
          </p:cNvSpPr>
          <p:nvPr>
            <p:ph type="subTitle" idx="1"/>
          </p:nvPr>
        </p:nvSpPr>
        <p:spPr/>
        <p:txBody>
          <a:bodyPr vert="horz" lIns="91440" tIns="45720" rIns="91440" bIns="45720" rtlCol="0" anchor="t">
            <a:normAutofit/>
          </a:bodyPr>
          <a:lstStyle/>
          <a:p>
            <a:r>
              <a:rPr lang="en-US" sz="3500" b="1">
                <a:solidFill>
                  <a:srgbClr val="3772A1"/>
                </a:solidFill>
                <a:latin typeface="Calibri Light"/>
                <a:ea typeface="Calibri Light"/>
                <a:cs typeface="Calibri Light"/>
              </a:rPr>
              <a:t>(How to present results?)</a:t>
            </a:r>
          </a:p>
        </p:txBody>
      </p:sp>
    </p:spTree>
    <p:extLst>
      <p:ext uri="{BB962C8B-B14F-4D97-AF65-F5344CB8AC3E}">
        <p14:creationId xmlns:p14="http://schemas.microsoft.com/office/powerpoint/2010/main" val="16242546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1B0C4-D142-3046-F7EB-774F14ECA238}"/>
              </a:ext>
            </a:extLst>
          </p:cNvPr>
          <p:cNvSpPr>
            <a:spLocks noGrp="1"/>
          </p:cNvSpPr>
          <p:nvPr>
            <p:ph type="title"/>
          </p:nvPr>
        </p:nvSpPr>
        <p:spPr/>
        <p:txBody>
          <a:bodyPr>
            <a:normAutofit/>
          </a:bodyPr>
          <a:lstStyle/>
          <a:p>
            <a:pPr algn="ctr"/>
            <a:r>
              <a:rPr lang="en-US" sz="3500" b="1">
                <a:solidFill>
                  <a:srgbClr val="3772A1"/>
                </a:solidFill>
                <a:latin typeface="Calibri Light"/>
                <a:ea typeface="Calibri Light"/>
                <a:cs typeface="Calibri Light"/>
              </a:rPr>
              <a:t>GUI</a:t>
            </a:r>
          </a:p>
        </p:txBody>
      </p:sp>
      <p:sp>
        <p:nvSpPr>
          <p:cNvPr id="3" name="Content Placeholder 2">
            <a:extLst>
              <a:ext uri="{FF2B5EF4-FFF2-40B4-BE49-F238E27FC236}">
                <a16:creationId xmlns:a16="http://schemas.microsoft.com/office/drawing/2014/main" id="{A3311564-4DF8-CDBD-5708-F0C64D9BD5C5}"/>
              </a:ext>
            </a:extLst>
          </p:cNvPr>
          <p:cNvSpPr>
            <a:spLocks noGrp="1"/>
          </p:cNvSpPr>
          <p:nvPr>
            <p:ph idx="1"/>
          </p:nvPr>
        </p:nvSpPr>
        <p:spPr/>
        <p:txBody>
          <a:bodyPr vert="horz" lIns="91440" tIns="45720" rIns="91440" bIns="45720" rtlCol="0" anchor="t">
            <a:normAutofit/>
          </a:bodyPr>
          <a:lstStyle/>
          <a:p>
            <a:pPr marL="0" indent="0">
              <a:buNone/>
            </a:pPr>
            <a:endParaRPr lang="en-US">
              <a:ea typeface="Calibri" panose="020F0502020204030204"/>
              <a:cs typeface="Calibri" panose="020F0502020204030204"/>
            </a:endParaRPr>
          </a:p>
          <a:p>
            <a:pPr marL="0" indent="0">
              <a:buNone/>
            </a:pPr>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1FE157C-8921-952E-67F2-70CB2B487F0F}"/>
              </a:ext>
            </a:extLst>
          </p:cNvPr>
          <p:cNvSpPr>
            <a:spLocks noGrp="1"/>
          </p:cNvSpPr>
          <p:nvPr>
            <p:ph type="sldNum" sz="quarter" idx="12"/>
          </p:nvPr>
        </p:nvSpPr>
        <p:spPr/>
        <p:txBody>
          <a:bodyPr/>
          <a:lstStyle/>
          <a:p>
            <a:fld id="{2B496646-1D06-451D-96AB-99024272712C}" type="slidenum">
              <a:rPr lang="en-US" smtClean="0"/>
              <a:t>48</a:t>
            </a:fld>
            <a:endParaRPr lang="en-US"/>
          </a:p>
        </p:txBody>
      </p:sp>
      <p:pic>
        <p:nvPicPr>
          <p:cNvPr id="5" name="Picture 4" descr="A screenshot of a computer&#10;&#10;AI-generated content may be incorrect.">
            <a:extLst>
              <a:ext uri="{FF2B5EF4-FFF2-40B4-BE49-F238E27FC236}">
                <a16:creationId xmlns:a16="http://schemas.microsoft.com/office/drawing/2014/main" id="{8B060856-C25A-2534-C8CC-F84C2DA74FAB}"/>
              </a:ext>
            </a:extLst>
          </p:cNvPr>
          <p:cNvPicPr>
            <a:picLocks noChangeAspect="1"/>
          </p:cNvPicPr>
          <p:nvPr/>
        </p:nvPicPr>
        <p:blipFill>
          <a:blip r:embed="rId2"/>
          <a:stretch>
            <a:fillRect/>
          </a:stretch>
        </p:blipFill>
        <p:spPr>
          <a:xfrm>
            <a:off x="1671674" y="1467607"/>
            <a:ext cx="8695070" cy="4885623"/>
          </a:xfrm>
          <a:prstGeom prst="rect">
            <a:avLst/>
          </a:prstGeom>
        </p:spPr>
      </p:pic>
    </p:spTree>
    <p:extLst>
      <p:ext uri="{BB962C8B-B14F-4D97-AF65-F5344CB8AC3E}">
        <p14:creationId xmlns:p14="http://schemas.microsoft.com/office/powerpoint/2010/main" val="1426882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EFC7-061A-EA6D-AD4A-E49D3BF255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0AE8DD-FB35-BEA2-4836-16EB44EA6885}"/>
              </a:ext>
            </a:extLst>
          </p:cNvPr>
          <p:cNvSpPr>
            <a:spLocks noGrp="1"/>
          </p:cNvSpPr>
          <p:nvPr>
            <p:ph type="ctrTitle"/>
          </p:nvPr>
        </p:nvSpPr>
        <p:spPr/>
        <p:txBody>
          <a:bodyPr>
            <a:normAutofit/>
          </a:bodyPr>
          <a:lstStyle/>
          <a:p>
            <a:r>
              <a:rPr lang="en-US" sz="8000" b="1">
                <a:solidFill>
                  <a:srgbClr val="3772A1"/>
                </a:solidFill>
                <a:latin typeface="Calibri Light"/>
                <a:ea typeface="Calibri Light"/>
                <a:cs typeface="Calibri Light"/>
              </a:rPr>
              <a:t>Governance Layer</a:t>
            </a:r>
          </a:p>
        </p:txBody>
      </p:sp>
      <p:sp>
        <p:nvSpPr>
          <p:cNvPr id="5" name="Subtitle 4">
            <a:extLst>
              <a:ext uri="{FF2B5EF4-FFF2-40B4-BE49-F238E27FC236}">
                <a16:creationId xmlns:a16="http://schemas.microsoft.com/office/drawing/2014/main" id="{E6385C75-1D40-A660-D665-FAD29BB0380B}"/>
              </a:ext>
            </a:extLst>
          </p:cNvPr>
          <p:cNvSpPr>
            <a:spLocks noGrp="1"/>
          </p:cNvSpPr>
          <p:nvPr>
            <p:ph type="subTitle" idx="1"/>
          </p:nvPr>
        </p:nvSpPr>
        <p:spPr/>
        <p:txBody>
          <a:bodyPr vert="horz" lIns="91440" tIns="45720" rIns="91440" bIns="45720" rtlCol="0" anchor="t">
            <a:normAutofit/>
          </a:bodyPr>
          <a:lstStyle/>
          <a:p>
            <a:r>
              <a:rPr lang="en-US" sz="3500" b="1">
                <a:solidFill>
                  <a:srgbClr val="3772A1"/>
                </a:solidFill>
                <a:latin typeface="Calibri Light"/>
                <a:ea typeface="Calibri Light"/>
                <a:cs typeface="Calibri Light"/>
              </a:rPr>
              <a:t>(How to mitigate mistakes?)</a:t>
            </a:r>
          </a:p>
        </p:txBody>
      </p:sp>
    </p:spTree>
    <p:extLst>
      <p:ext uri="{BB962C8B-B14F-4D97-AF65-F5344CB8AC3E}">
        <p14:creationId xmlns:p14="http://schemas.microsoft.com/office/powerpoint/2010/main" val="327410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Elshall et al. 2022 EES</a:t>
            </a:r>
          </a:p>
        </p:txBody>
      </p:sp>
      <p:pic>
        <p:nvPicPr>
          <p:cNvPr id="9" name="Content Placeholder 8">
            <a:extLst>
              <a:ext uri="{FF2B5EF4-FFF2-40B4-BE49-F238E27FC236}">
                <a16:creationId xmlns:a16="http://schemas.microsoft.com/office/drawing/2014/main" id="{104BF52A-6632-4244-B85F-02FA8AAF12C6}"/>
              </a:ext>
            </a:extLst>
          </p:cNvPr>
          <p:cNvPicPr>
            <a:picLocks noGrp="1" noChangeAspect="1"/>
          </p:cNvPicPr>
          <p:nvPr>
            <p:ph sz="quarter" idx="24"/>
          </p:nvPr>
        </p:nvPicPr>
        <p:blipFill rotWithShape="1">
          <a:blip r:embed="rId3">
            <a:extLst>
              <a:ext uri="{28A0092B-C50C-407E-A947-70E740481C1C}">
                <a14:useLocalDpi xmlns:a14="http://schemas.microsoft.com/office/drawing/2010/main" val="0"/>
              </a:ext>
            </a:extLst>
          </a:blip>
          <a:srcRect b="68167"/>
          <a:stretch/>
        </p:blipFill>
        <p:spPr>
          <a:xfrm>
            <a:off x="850642" y="1884143"/>
            <a:ext cx="10490715" cy="3931920"/>
          </a:xfrm>
        </p:spPr>
      </p:pic>
      <p:sp>
        <p:nvSpPr>
          <p:cNvPr id="13" name="Title 4">
            <a:extLst>
              <a:ext uri="{FF2B5EF4-FFF2-40B4-BE49-F238E27FC236}">
                <a16:creationId xmlns:a16="http://schemas.microsoft.com/office/drawing/2014/main" id="{44231ED9-2DEF-4E3C-A1C6-BF8DD8C61F6F}"/>
              </a:ext>
            </a:extLst>
          </p:cNvPr>
          <p:cNvSpPr>
            <a:spLocks noGrp="1"/>
          </p:cNvSpPr>
          <p:nvPr>
            <p:ph type="title"/>
          </p:nvPr>
        </p:nvSpPr>
        <p:spPr>
          <a:xfrm>
            <a:off x="838197" y="566928"/>
            <a:ext cx="11184469" cy="873436"/>
          </a:xfrm>
        </p:spPr>
        <p:txBody>
          <a:bodyPr/>
          <a:lstStyle/>
          <a:p>
            <a:r>
              <a:rPr lang="en-US">
                <a:solidFill>
                  <a:srgbClr val="004684"/>
                </a:solidFill>
              </a:rPr>
              <a:t>Projecting red tides online by an Earth system model (ESM) has potential, yet now it is only plausible offline using ESM outputs </a:t>
            </a:r>
          </a:p>
        </p:txBody>
      </p:sp>
      <p:pic>
        <p:nvPicPr>
          <p:cNvPr id="17" name="Picture 16">
            <a:extLst>
              <a:ext uri="{FF2B5EF4-FFF2-40B4-BE49-F238E27FC236}">
                <a16:creationId xmlns:a16="http://schemas.microsoft.com/office/drawing/2014/main" id="{DB206042-595F-426B-A40C-0CE2F8160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42" y="6008571"/>
            <a:ext cx="822960" cy="822960"/>
          </a:xfrm>
          <a:prstGeom prst="rect">
            <a:avLst/>
          </a:prstGeom>
        </p:spPr>
      </p:pic>
    </p:spTree>
    <p:extLst>
      <p:ext uri="{BB962C8B-B14F-4D97-AF65-F5344CB8AC3E}">
        <p14:creationId xmlns:p14="http://schemas.microsoft.com/office/powerpoint/2010/main" val="2590588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15F37-8D6F-3B4E-1428-3C4246EBBB4F}"/>
              </a:ext>
            </a:extLst>
          </p:cNvPr>
          <p:cNvSpPr>
            <a:spLocks noGrp="1"/>
          </p:cNvSpPr>
          <p:nvPr>
            <p:ph type="title"/>
          </p:nvPr>
        </p:nvSpPr>
        <p:spPr/>
        <p:txBody>
          <a:bodyPr>
            <a:normAutofit/>
          </a:bodyPr>
          <a:lstStyle/>
          <a:p>
            <a:r>
              <a:rPr lang="en-US" sz="3500" b="1">
                <a:solidFill>
                  <a:srgbClr val="3772A1"/>
                </a:solidFill>
                <a:latin typeface="Calibri Light"/>
                <a:ea typeface="Calibri Light"/>
                <a:cs typeface="Calibri Light"/>
              </a:rPr>
              <a:t>Human on the Loop</a:t>
            </a:r>
          </a:p>
        </p:txBody>
      </p:sp>
      <p:sp>
        <p:nvSpPr>
          <p:cNvPr id="3" name="Content Placeholder 2">
            <a:extLst>
              <a:ext uri="{FF2B5EF4-FFF2-40B4-BE49-F238E27FC236}">
                <a16:creationId xmlns:a16="http://schemas.microsoft.com/office/drawing/2014/main" id="{8619AF90-DBB8-3BBD-53ED-B550761A014D}"/>
              </a:ext>
            </a:extLst>
          </p:cNvPr>
          <p:cNvSpPr>
            <a:spLocks noGrp="1"/>
          </p:cNvSpPr>
          <p:nvPr>
            <p:ph idx="1"/>
          </p:nvPr>
        </p:nvSpPr>
        <p:spPr/>
        <p:txBody>
          <a:bodyPr vert="horz" lIns="91440" tIns="45720" rIns="91440" bIns="45720" rtlCol="0" anchor="t">
            <a:noAutofit/>
          </a:bodyPr>
          <a:lstStyle/>
          <a:p>
            <a:pPr marL="0" indent="0">
              <a:buNone/>
            </a:pPr>
            <a:endParaRPr lang="en-US"/>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r>
              <a:rPr lang="en-US">
                <a:solidFill>
                  <a:schemeClr val="bg1">
                    <a:lumMod val="65000"/>
                  </a:schemeClr>
                </a:solidFill>
              </a:rPr>
              <a:t>Source: cloudflare.com</a:t>
            </a:r>
          </a:p>
        </p:txBody>
      </p:sp>
      <p:sp>
        <p:nvSpPr>
          <p:cNvPr id="4" name="Slide Number Placeholder 3">
            <a:extLst>
              <a:ext uri="{FF2B5EF4-FFF2-40B4-BE49-F238E27FC236}">
                <a16:creationId xmlns:a16="http://schemas.microsoft.com/office/drawing/2014/main" id="{FDBC5DF3-6B18-03B4-F9CC-EF6BB839509E}"/>
              </a:ext>
            </a:extLst>
          </p:cNvPr>
          <p:cNvSpPr>
            <a:spLocks noGrp="1"/>
          </p:cNvSpPr>
          <p:nvPr>
            <p:ph type="sldNum" sz="quarter" idx="12"/>
          </p:nvPr>
        </p:nvSpPr>
        <p:spPr/>
        <p:txBody>
          <a:bodyPr/>
          <a:lstStyle/>
          <a:p>
            <a:fld id="{2B496646-1D06-451D-96AB-99024272712C}" type="slidenum">
              <a:rPr lang="en-US" smtClean="0"/>
              <a:t>50</a:t>
            </a:fld>
            <a:endParaRPr lang="en-US"/>
          </a:p>
        </p:txBody>
      </p:sp>
      <p:pic>
        <p:nvPicPr>
          <p:cNvPr id="5" name="Picture 4" descr="A diagram of a diagram&#10;&#10;AI-generated content may be incorrect.">
            <a:extLst>
              <a:ext uri="{FF2B5EF4-FFF2-40B4-BE49-F238E27FC236}">
                <a16:creationId xmlns:a16="http://schemas.microsoft.com/office/drawing/2014/main" id="{38547E7E-D3AF-F7BC-2EF9-A3883081A259}"/>
              </a:ext>
            </a:extLst>
          </p:cNvPr>
          <p:cNvPicPr>
            <a:picLocks noChangeAspect="1"/>
          </p:cNvPicPr>
          <p:nvPr/>
        </p:nvPicPr>
        <p:blipFill>
          <a:blip r:embed="rId2"/>
          <a:stretch>
            <a:fillRect/>
          </a:stretch>
        </p:blipFill>
        <p:spPr>
          <a:xfrm>
            <a:off x="3461267" y="1966728"/>
            <a:ext cx="5275374" cy="4076404"/>
          </a:xfrm>
          <a:prstGeom prst="rect">
            <a:avLst/>
          </a:prstGeom>
        </p:spPr>
      </p:pic>
    </p:spTree>
    <p:extLst>
      <p:ext uri="{BB962C8B-B14F-4D97-AF65-F5344CB8AC3E}">
        <p14:creationId xmlns:p14="http://schemas.microsoft.com/office/powerpoint/2010/main" val="2718423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8456-2032-AFD7-A61D-5D3D81FA97F1}"/>
              </a:ext>
            </a:extLst>
          </p:cNvPr>
          <p:cNvSpPr>
            <a:spLocks noGrp="1"/>
          </p:cNvSpPr>
          <p:nvPr>
            <p:ph type="title"/>
          </p:nvPr>
        </p:nvSpPr>
        <p:spPr/>
        <p:txBody>
          <a:bodyPr/>
          <a:lstStyle/>
          <a:p>
            <a:pPr algn="ctr"/>
            <a:endParaRPr lang="en-US">
              <a:ea typeface="Calibri Light"/>
              <a:cs typeface="Calibri Light"/>
            </a:endParaRPr>
          </a:p>
        </p:txBody>
      </p:sp>
      <p:pic>
        <p:nvPicPr>
          <p:cNvPr id="5" name="Content Placeholder 4" descr="A screenshot of a computer&#10;&#10;AI-generated content may be incorrect.">
            <a:extLst>
              <a:ext uri="{FF2B5EF4-FFF2-40B4-BE49-F238E27FC236}">
                <a16:creationId xmlns:a16="http://schemas.microsoft.com/office/drawing/2014/main" id="{2980A74D-4CB8-78AF-DB34-9D3F90120FEC}"/>
              </a:ext>
            </a:extLst>
          </p:cNvPr>
          <p:cNvPicPr>
            <a:picLocks noGrp="1" noChangeAspect="1"/>
          </p:cNvPicPr>
          <p:nvPr>
            <p:ph idx="1"/>
          </p:nvPr>
        </p:nvPicPr>
        <p:blipFill>
          <a:blip r:embed="rId2"/>
          <a:stretch>
            <a:fillRect/>
          </a:stretch>
        </p:blipFill>
        <p:spPr>
          <a:xfrm>
            <a:off x="874992" y="1825625"/>
            <a:ext cx="10442016" cy="4351338"/>
          </a:xfrm>
          <a:prstGeom prst="rect">
            <a:avLst/>
          </a:prstGeom>
        </p:spPr>
      </p:pic>
      <p:sp>
        <p:nvSpPr>
          <p:cNvPr id="4" name="Slide Number Placeholder 3">
            <a:extLst>
              <a:ext uri="{FF2B5EF4-FFF2-40B4-BE49-F238E27FC236}">
                <a16:creationId xmlns:a16="http://schemas.microsoft.com/office/drawing/2014/main" id="{6596D34B-A086-3606-5972-C73A7D0ED153}"/>
              </a:ext>
            </a:extLst>
          </p:cNvPr>
          <p:cNvSpPr>
            <a:spLocks noGrp="1"/>
          </p:cNvSpPr>
          <p:nvPr>
            <p:ph type="sldNum" sz="quarter" idx="12"/>
          </p:nvPr>
        </p:nvSpPr>
        <p:spPr/>
        <p:txBody>
          <a:bodyPr/>
          <a:lstStyle/>
          <a:p>
            <a:fld id="{2B496646-1D06-451D-96AB-99024272712C}" type="slidenum">
              <a:rPr lang="en-US" smtClean="0"/>
              <a:t>51</a:t>
            </a:fld>
            <a:endParaRPr lang="en-US"/>
          </a:p>
        </p:txBody>
      </p:sp>
    </p:spTree>
    <p:extLst>
      <p:ext uri="{BB962C8B-B14F-4D97-AF65-F5344CB8AC3E}">
        <p14:creationId xmlns:p14="http://schemas.microsoft.com/office/powerpoint/2010/main" val="2663274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7018E-6C73-1372-4DF1-0102BEA724FE}"/>
              </a:ext>
            </a:extLst>
          </p:cNvPr>
          <p:cNvSpPr>
            <a:spLocks noGrp="1"/>
          </p:cNvSpPr>
          <p:nvPr>
            <p:ph type="title"/>
          </p:nvPr>
        </p:nvSpPr>
        <p:spPr/>
        <p:txBody>
          <a:bodyPr/>
          <a:lstStyle/>
          <a:p>
            <a:endParaRPr lang="en-US"/>
          </a:p>
        </p:txBody>
      </p:sp>
      <p:pic>
        <p:nvPicPr>
          <p:cNvPr id="5" name="Content Placeholder 4" descr="A screenshot of a calculator&#10;&#10;AI-generated content may be incorrect.">
            <a:extLst>
              <a:ext uri="{FF2B5EF4-FFF2-40B4-BE49-F238E27FC236}">
                <a16:creationId xmlns:a16="http://schemas.microsoft.com/office/drawing/2014/main" id="{72B2905B-B92E-506C-0E26-979B8D2AF650}"/>
              </a:ext>
            </a:extLst>
          </p:cNvPr>
          <p:cNvPicPr>
            <a:picLocks noGrp="1" noChangeAspect="1"/>
          </p:cNvPicPr>
          <p:nvPr>
            <p:ph idx="1"/>
          </p:nvPr>
        </p:nvPicPr>
        <p:blipFill>
          <a:blip r:embed="rId2"/>
          <a:stretch>
            <a:fillRect/>
          </a:stretch>
        </p:blipFill>
        <p:spPr>
          <a:xfrm>
            <a:off x="3181350" y="1943894"/>
            <a:ext cx="5829300" cy="4114800"/>
          </a:xfrm>
          <a:prstGeom prst="rect">
            <a:avLst/>
          </a:prstGeom>
        </p:spPr>
      </p:pic>
      <p:sp>
        <p:nvSpPr>
          <p:cNvPr id="4" name="Slide Number Placeholder 3">
            <a:extLst>
              <a:ext uri="{FF2B5EF4-FFF2-40B4-BE49-F238E27FC236}">
                <a16:creationId xmlns:a16="http://schemas.microsoft.com/office/drawing/2014/main" id="{6ADD109C-1B0A-7CF1-C535-4EC8B446EF5D}"/>
              </a:ext>
            </a:extLst>
          </p:cNvPr>
          <p:cNvSpPr>
            <a:spLocks noGrp="1"/>
          </p:cNvSpPr>
          <p:nvPr>
            <p:ph type="sldNum" sz="quarter" idx="12"/>
          </p:nvPr>
        </p:nvSpPr>
        <p:spPr/>
        <p:txBody>
          <a:bodyPr/>
          <a:lstStyle/>
          <a:p>
            <a:fld id="{2B496646-1D06-451D-96AB-99024272712C}" type="slidenum">
              <a:rPr lang="en-US" smtClean="0"/>
              <a:t>52</a:t>
            </a:fld>
            <a:endParaRPr lang="en-US"/>
          </a:p>
        </p:txBody>
      </p:sp>
    </p:spTree>
    <p:extLst>
      <p:ext uri="{BB962C8B-B14F-4D97-AF65-F5344CB8AC3E}">
        <p14:creationId xmlns:p14="http://schemas.microsoft.com/office/powerpoint/2010/main" val="3540440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794F1-DDFE-166B-5655-C891FB90AF09}"/>
              </a:ext>
            </a:extLst>
          </p:cNvPr>
          <p:cNvSpPr>
            <a:spLocks noGrp="1"/>
          </p:cNvSpPr>
          <p:nvPr>
            <p:ph type="title"/>
          </p:nvPr>
        </p:nvSpPr>
        <p:spPr/>
        <p:txBody>
          <a:bodyPr/>
          <a:lstStyle/>
          <a:p>
            <a:pPr algn="ctr"/>
            <a:r>
              <a:rPr lang="en-US">
                <a:ea typeface="Calibri Light"/>
                <a:cs typeface="Calibri Light"/>
              </a:rPr>
              <a:t>Challenges + Next Steps</a:t>
            </a:r>
          </a:p>
        </p:txBody>
      </p:sp>
      <p:sp>
        <p:nvSpPr>
          <p:cNvPr id="3" name="Content Placeholder 2">
            <a:extLst>
              <a:ext uri="{FF2B5EF4-FFF2-40B4-BE49-F238E27FC236}">
                <a16:creationId xmlns:a16="http://schemas.microsoft.com/office/drawing/2014/main" id="{C701FA94-4D0D-5953-42A3-E30039B3E116}"/>
              </a:ext>
            </a:extLst>
          </p:cNvPr>
          <p:cNvSpPr>
            <a:spLocks noGrp="1"/>
          </p:cNvSpPr>
          <p:nvPr>
            <p:ph idx="1"/>
          </p:nvPr>
        </p:nvSpPr>
        <p:spPr>
          <a:xfrm>
            <a:off x="505225" y="1844835"/>
            <a:ext cx="10515600" cy="4351338"/>
          </a:xfrm>
        </p:spPr>
        <p:txBody>
          <a:bodyPr vert="horz" lIns="91440" tIns="45720" rIns="91440" bIns="45720" rtlCol="0" anchor="t">
            <a:normAutofit/>
          </a:bodyPr>
          <a:lstStyle/>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886D3DDE-295C-8948-34F5-858B4FD12CD8}"/>
              </a:ext>
            </a:extLst>
          </p:cNvPr>
          <p:cNvSpPr>
            <a:spLocks noGrp="1"/>
          </p:cNvSpPr>
          <p:nvPr>
            <p:ph type="sldNum" sz="quarter" idx="12"/>
          </p:nvPr>
        </p:nvSpPr>
        <p:spPr/>
        <p:txBody>
          <a:bodyPr/>
          <a:lstStyle/>
          <a:p>
            <a:fld id="{2B496646-1D06-451D-96AB-99024272712C}" type="slidenum">
              <a:rPr lang="en-US" smtClean="0"/>
              <a:t>53</a:t>
            </a:fld>
            <a:endParaRPr lang="en-US"/>
          </a:p>
        </p:txBody>
      </p:sp>
      <p:pic>
        <p:nvPicPr>
          <p:cNvPr id="6" name="Image 1" descr="preencoded.png">
            <a:extLst>
              <a:ext uri="{FF2B5EF4-FFF2-40B4-BE49-F238E27FC236}">
                <a16:creationId xmlns:a16="http://schemas.microsoft.com/office/drawing/2014/main" id="{3127335E-63CE-7D58-AF27-E427BDD006E0}"/>
              </a:ext>
            </a:extLst>
          </p:cNvPr>
          <p:cNvPicPr>
            <a:picLocks noChangeAspect="1"/>
          </p:cNvPicPr>
          <p:nvPr/>
        </p:nvPicPr>
        <p:blipFill>
          <a:blip r:embed="rId2"/>
          <a:stretch>
            <a:fillRect/>
          </a:stretch>
        </p:blipFill>
        <p:spPr>
          <a:xfrm>
            <a:off x="1920000" y="1918816"/>
            <a:ext cx="3401859" cy="2102496"/>
          </a:xfrm>
          <a:prstGeom prst="rect">
            <a:avLst/>
          </a:prstGeom>
        </p:spPr>
      </p:pic>
      <p:grpSp>
        <p:nvGrpSpPr>
          <p:cNvPr id="10" name="Group 9">
            <a:extLst>
              <a:ext uri="{FF2B5EF4-FFF2-40B4-BE49-F238E27FC236}">
                <a16:creationId xmlns:a16="http://schemas.microsoft.com/office/drawing/2014/main" id="{94F5BBD9-EAD1-2CC0-192B-F9E1DE3F0043}"/>
              </a:ext>
            </a:extLst>
          </p:cNvPr>
          <p:cNvGrpSpPr/>
          <p:nvPr/>
        </p:nvGrpSpPr>
        <p:grpSpPr>
          <a:xfrm>
            <a:off x="6414041" y="1712641"/>
            <a:ext cx="4392226" cy="2508790"/>
            <a:chOff x="10040351" y="5094684"/>
            <a:chExt cx="3668647" cy="2201430"/>
          </a:xfrm>
        </p:grpSpPr>
        <p:pic>
          <p:nvPicPr>
            <p:cNvPr id="8" name="Picture 7" descr="A blue and red squares with black text&#10;&#10;AI-generated content may be incorrect.">
              <a:extLst>
                <a:ext uri="{FF2B5EF4-FFF2-40B4-BE49-F238E27FC236}">
                  <a16:creationId xmlns:a16="http://schemas.microsoft.com/office/drawing/2014/main" id="{B9D95DB7-BE11-C5E6-ED56-646CD74E07DC}"/>
                </a:ext>
              </a:extLst>
            </p:cNvPr>
            <p:cNvPicPr>
              <a:picLocks noChangeAspect="1"/>
            </p:cNvPicPr>
            <p:nvPr/>
          </p:nvPicPr>
          <p:blipFill>
            <a:blip r:embed="rId3">
              <a:extLst>
                <a:ext uri="{28A0092B-C50C-407E-A947-70E740481C1C}">
                  <a14:useLocalDpi xmlns:a14="http://schemas.microsoft.com/office/drawing/2010/main" val="0"/>
                </a:ext>
              </a:extLst>
            </a:blip>
            <a:srcRect r="73348"/>
            <a:stretch>
              <a:fillRect/>
            </a:stretch>
          </p:blipFill>
          <p:spPr>
            <a:xfrm>
              <a:off x="10040351" y="5094685"/>
              <a:ext cx="3045127" cy="2201429"/>
            </a:xfrm>
            <a:prstGeom prst="rect">
              <a:avLst/>
            </a:prstGeom>
          </p:spPr>
        </p:pic>
        <p:pic>
          <p:nvPicPr>
            <p:cNvPr id="9" name="Picture 8" descr="A blue and red squares with black text&#10;&#10;AI-generated content may be incorrect.">
              <a:extLst>
                <a:ext uri="{FF2B5EF4-FFF2-40B4-BE49-F238E27FC236}">
                  <a16:creationId xmlns:a16="http://schemas.microsoft.com/office/drawing/2014/main" id="{D04BD171-BFBB-E952-4653-BE0D5DE5A239}"/>
                </a:ext>
              </a:extLst>
            </p:cNvPr>
            <p:cNvPicPr>
              <a:picLocks noChangeAspect="1"/>
            </p:cNvPicPr>
            <p:nvPr/>
          </p:nvPicPr>
          <p:blipFill>
            <a:blip r:embed="rId3">
              <a:extLst>
                <a:ext uri="{28A0092B-C50C-407E-A947-70E740481C1C}">
                  <a14:useLocalDpi xmlns:a14="http://schemas.microsoft.com/office/drawing/2010/main" val="0"/>
                </a:ext>
              </a:extLst>
            </a:blip>
            <a:srcRect l="94543"/>
            <a:stretch>
              <a:fillRect/>
            </a:stretch>
          </p:blipFill>
          <p:spPr>
            <a:xfrm>
              <a:off x="13085478" y="5094684"/>
              <a:ext cx="623520" cy="2201429"/>
            </a:xfrm>
            <a:prstGeom prst="rect">
              <a:avLst/>
            </a:prstGeom>
          </p:spPr>
        </p:pic>
      </p:grpSp>
      <p:pic>
        <p:nvPicPr>
          <p:cNvPr id="11" name="Picture 10">
            <a:extLst>
              <a:ext uri="{FF2B5EF4-FFF2-40B4-BE49-F238E27FC236}">
                <a16:creationId xmlns:a16="http://schemas.microsoft.com/office/drawing/2014/main" id="{E9688DB0-C45B-3036-7A03-356D2ADF0CB9}"/>
              </a:ext>
            </a:extLst>
          </p:cNvPr>
          <p:cNvPicPr>
            <a:picLocks noChangeAspect="1"/>
          </p:cNvPicPr>
          <p:nvPr/>
        </p:nvPicPr>
        <p:blipFill>
          <a:blip r:embed="rId4"/>
          <a:stretch>
            <a:fillRect/>
          </a:stretch>
        </p:blipFill>
        <p:spPr>
          <a:xfrm>
            <a:off x="4596013" y="4303059"/>
            <a:ext cx="2999974" cy="2055478"/>
          </a:xfrm>
          <a:prstGeom prst="rect">
            <a:avLst/>
          </a:prstGeom>
        </p:spPr>
      </p:pic>
    </p:spTree>
    <p:extLst>
      <p:ext uri="{BB962C8B-B14F-4D97-AF65-F5344CB8AC3E}">
        <p14:creationId xmlns:p14="http://schemas.microsoft.com/office/powerpoint/2010/main" val="4214557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C9B7C0-28F3-87EE-7426-9AF099ED06B2}"/>
              </a:ext>
            </a:extLst>
          </p:cNvPr>
          <p:cNvSpPr>
            <a:spLocks noGrp="1"/>
          </p:cNvSpPr>
          <p:nvPr>
            <p:ph type="title"/>
          </p:nvPr>
        </p:nvSpPr>
        <p:spPr>
          <a:xfrm>
            <a:off x="838199" y="548464"/>
            <a:ext cx="3807187" cy="2228074"/>
          </a:xfrm>
        </p:spPr>
        <p:txBody>
          <a:bodyPr>
            <a:normAutofit/>
          </a:bodyPr>
          <a:lstStyle/>
          <a:p>
            <a:r>
              <a:rPr lang="en-US" sz="4000">
                <a:ea typeface="Calibri Light" panose="020F0302020204030204"/>
                <a:cs typeface="Calibri Light" panose="020F0302020204030204"/>
              </a:rPr>
              <a:t>Q&amp;A + Demonstration</a:t>
            </a:r>
          </a:p>
        </p:txBody>
      </p:sp>
      <p:sp>
        <p:nvSpPr>
          <p:cNvPr id="3" name="Content Placeholder 2">
            <a:extLst>
              <a:ext uri="{FF2B5EF4-FFF2-40B4-BE49-F238E27FC236}">
                <a16:creationId xmlns:a16="http://schemas.microsoft.com/office/drawing/2014/main" id="{4713A906-A075-5C3D-51F1-5C7D16E0DBCA}"/>
              </a:ext>
            </a:extLst>
          </p:cNvPr>
          <p:cNvSpPr>
            <a:spLocks noGrp="1"/>
          </p:cNvSpPr>
          <p:nvPr>
            <p:ph idx="1"/>
          </p:nvPr>
        </p:nvSpPr>
        <p:spPr>
          <a:xfrm>
            <a:off x="838201" y="2962279"/>
            <a:ext cx="3799425" cy="3143241"/>
          </a:xfrm>
        </p:spPr>
        <p:txBody>
          <a:bodyPr vert="horz" lIns="91440" tIns="45720" rIns="91440" bIns="45720" rtlCol="0">
            <a:normAutofit/>
          </a:bodyPr>
          <a:lstStyle/>
          <a:p>
            <a:pPr marL="0" indent="0">
              <a:buNone/>
            </a:pPr>
            <a:r>
              <a:rPr lang="en-US" sz="2000">
                <a:ea typeface="Calibri"/>
                <a:cs typeface="Calibri"/>
              </a:rPr>
              <a:t>Questions, comments, concerns?</a:t>
            </a:r>
          </a:p>
          <a:p>
            <a:pPr marL="0" indent="0">
              <a:buNone/>
            </a:pPr>
            <a:endParaRPr lang="en-US" sz="2000">
              <a:ea typeface="Calibri"/>
              <a:cs typeface="Calibri"/>
            </a:endParaRPr>
          </a:p>
          <a:p>
            <a:pPr marL="0" indent="0">
              <a:buNone/>
            </a:pPr>
            <a:endParaRPr lang="en-US" sz="2000">
              <a:ea typeface="Calibri"/>
              <a:cs typeface="Calibri"/>
            </a:endParaRPr>
          </a:p>
        </p:txBody>
      </p:sp>
      <p:pic>
        <p:nvPicPr>
          <p:cNvPr id="5" name="Picture 4" descr="A qr code with a dinosaur&#10;&#10;AI-generated content may be incorrect.">
            <a:extLst>
              <a:ext uri="{FF2B5EF4-FFF2-40B4-BE49-F238E27FC236}">
                <a16:creationId xmlns:a16="http://schemas.microsoft.com/office/drawing/2014/main" id="{8A36C835-5A11-78DD-E750-EE07578F6EA8}"/>
              </a:ext>
            </a:extLst>
          </p:cNvPr>
          <p:cNvPicPr>
            <a:picLocks noChangeAspect="1"/>
          </p:cNvPicPr>
          <p:nvPr/>
        </p:nvPicPr>
        <p:blipFill>
          <a:blip r:embed="rId2"/>
          <a:srcRect t="130" b="4376"/>
          <a:stretch>
            <a:fillRect/>
          </a:stretch>
        </p:blipFill>
        <p:spPr>
          <a:xfrm>
            <a:off x="5010386" y="10"/>
            <a:ext cx="7181613" cy="6857990"/>
          </a:xfrm>
          <a:prstGeom prst="rect">
            <a:avLst/>
          </a:prstGeom>
          <a:effectLst/>
        </p:spPr>
      </p:pic>
      <p:sp>
        <p:nvSpPr>
          <p:cNvPr id="4" name="Slide Number Placeholder 3">
            <a:extLst>
              <a:ext uri="{FF2B5EF4-FFF2-40B4-BE49-F238E27FC236}">
                <a16:creationId xmlns:a16="http://schemas.microsoft.com/office/drawing/2014/main" id="{3E15CE22-FCB7-DC2F-9151-428FCC307E7F}"/>
              </a:ext>
            </a:extLst>
          </p:cNvPr>
          <p:cNvSpPr>
            <a:spLocks noGrp="1"/>
          </p:cNvSpPr>
          <p:nvPr>
            <p:ph type="sldNum" sz="quarter" idx="12"/>
          </p:nvPr>
        </p:nvSpPr>
        <p:spPr>
          <a:xfrm>
            <a:off x="10200102" y="6356350"/>
            <a:ext cx="1153697" cy="365125"/>
          </a:xfrm>
        </p:spPr>
        <p:txBody>
          <a:bodyPr>
            <a:normAutofit/>
          </a:bodyPr>
          <a:lstStyle/>
          <a:p>
            <a:pPr>
              <a:spcAft>
                <a:spcPts val="600"/>
              </a:spcAft>
            </a:pPr>
            <a:fld id="{2B496646-1D06-451D-96AB-99024272712C}" type="slidenum">
              <a:rPr lang="en-US">
                <a:solidFill>
                  <a:srgbClr val="FFFFFF"/>
                </a:solidFill>
              </a:rPr>
              <a:pPr>
                <a:spcAft>
                  <a:spcPts val="600"/>
                </a:spcAft>
              </a:pPr>
              <a:t>54</a:t>
            </a:fld>
            <a:endParaRPr lang="en-US">
              <a:solidFill>
                <a:srgbClr val="FFFFFF"/>
              </a:solidFill>
            </a:endParaRPr>
          </a:p>
        </p:txBody>
      </p:sp>
    </p:spTree>
    <p:extLst>
      <p:ext uri="{BB962C8B-B14F-4D97-AF65-F5344CB8AC3E}">
        <p14:creationId xmlns:p14="http://schemas.microsoft.com/office/powerpoint/2010/main" val="4642267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F9A53C39-4A6B-41BA-A227-FF1569CAF84A}"/>
              </a:ext>
            </a:extLst>
          </p:cNvPr>
          <p:cNvSpPr txBox="1">
            <a:spLocks/>
          </p:cNvSpPr>
          <p:nvPr/>
        </p:nvSpPr>
        <p:spPr>
          <a:xfrm>
            <a:off x="-15240" y="0"/>
            <a:ext cx="12207240" cy="3429000"/>
          </a:xfrm>
          <a:prstGeom prst="rect">
            <a:avLst/>
          </a:prstGeom>
          <a:solidFill>
            <a:srgbClr val="113C7D"/>
          </a:solidFill>
        </p:spPr>
        <p:txBody>
          <a:bodyPr>
            <a:normAutofit/>
          </a:bodyPr>
          <a:lst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endParaRPr lang="en-US" sz="3000">
              <a:solidFill>
                <a:schemeClr val="bg1"/>
              </a:solidFill>
            </a:endParaRPr>
          </a:p>
        </p:txBody>
      </p:sp>
      <p:pic>
        <p:nvPicPr>
          <p:cNvPr id="4" name="Picture 3">
            <a:extLst>
              <a:ext uri="{FF2B5EF4-FFF2-40B4-BE49-F238E27FC236}">
                <a16:creationId xmlns:a16="http://schemas.microsoft.com/office/drawing/2014/main" id="{C48F1770-4611-E585-DC8C-FCC79C7EA0CA}"/>
              </a:ext>
            </a:extLst>
          </p:cNvPr>
          <p:cNvPicPr>
            <a:picLocks noChangeAspect="1"/>
          </p:cNvPicPr>
          <p:nvPr/>
        </p:nvPicPr>
        <p:blipFill>
          <a:blip r:embed="rId3"/>
          <a:srcRect l="89283" r="-1"/>
          <a:stretch>
            <a:fillRect/>
          </a:stretch>
        </p:blipFill>
        <p:spPr>
          <a:xfrm>
            <a:off x="8831627" y="5671401"/>
            <a:ext cx="995358" cy="935481"/>
          </a:xfrm>
          <a:prstGeom prst="rect">
            <a:avLst/>
          </a:prstGeom>
        </p:spPr>
      </p:pic>
      <p:pic>
        <p:nvPicPr>
          <p:cNvPr id="6" name="Picture 5">
            <a:extLst>
              <a:ext uri="{FF2B5EF4-FFF2-40B4-BE49-F238E27FC236}">
                <a16:creationId xmlns:a16="http://schemas.microsoft.com/office/drawing/2014/main" id="{703575D0-C8B7-C3A6-6680-8CE60A3C8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9954" y="5656039"/>
            <a:ext cx="945149" cy="950843"/>
          </a:xfrm>
          <a:prstGeom prst="rect">
            <a:avLst/>
          </a:prstGeom>
        </p:spPr>
      </p:pic>
      <p:pic>
        <p:nvPicPr>
          <p:cNvPr id="7" name="Picture 6">
            <a:extLst>
              <a:ext uri="{FF2B5EF4-FFF2-40B4-BE49-F238E27FC236}">
                <a16:creationId xmlns:a16="http://schemas.microsoft.com/office/drawing/2014/main" id="{B45C8592-8E63-C256-774D-000E1F19C86C}"/>
              </a:ext>
            </a:extLst>
          </p:cNvPr>
          <p:cNvPicPr>
            <a:picLocks noChangeAspect="1"/>
          </p:cNvPicPr>
          <p:nvPr/>
        </p:nvPicPr>
        <p:blipFill>
          <a:blip r:embed="rId3"/>
          <a:srcRect l="16808" t="20351" r="67026" b="-1"/>
          <a:stretch>
            <a:fillRect/>
          </a:stretch>
        </p:blipFill>
        <p:spPr>
          <a:xfrm>
            <a:off x="2153241" y="5633471"/>
            <a:ext cx="1961322" cy="973411"/>
          </a:xfrm>
          <a:prstGeom prst="rect">
            <a:avLst/>
          </a:prstGeom>
        </p:spPr>
      </p:pic>
      <p:pic>
        <p:nvPicPr>
          <p:cNvPr id="9" name="Picture 8">
            <a:extLst>
              <a:ext uri="{FF2B5EF4-FFF2-40B4-BE49-F238E27FC236}">
                <a16:creationId xmlns:a16="http://schemas.microsoft.com/office/drawing/2014/main" id="{312B3EBB-C490-6473-08D9-3906DDACF163}"/>
              </a:ext>
            </a:extLst>
          </p:cNvPr>
          <p:cNvPicPr>
            <a:picLocks noChangeAspect="1"/>
          </p:cNvPicPr>
          <p:nvPr/>
        </p:nvPicPr>
        <p:blipFill>
          <a:blip r:embed="rId5"/>
          <a:stretch>
            <a:fillRect/>
          </a:stretch>
        </p:blipFill>
        <p:spPr>
          <a:xfrm>
            <a:off x="9965896" y="5658027"/>
            <a:ext cx="945149" cy="948855"/>
          </a:xfrm>
          <a:prstGeom prst="rect">
            <a:avLst/>
          </a:prstGeom>
        </p:spPr>
      </p:pic>
      <p:sp>
        <p:nvSpPr>
          <p:cNvPr id="12" name="Title 3">
            <a:extLst>
              <a:ext uri="{FF2B5EF4-FFF2-40B4-BE49-F238E27FC236}">
                <a16:creationId xmlns:a16="http://schemas.microsoft.com/office/drawing/2014/main" id="{316FDD14-4090-4941-BAC5-2240631C01FC}"/>
              </a:ext>
            </a:extLst>
          </p:cNvPr>
          <p:cNvSpPr>
            <a:spLocks noGrp="1"/>
          </p:cNvSpPr>
          <p:nvPr>
            <p:ph type="title"/>
          </p:nvPr>
        </p:nvSpPr>
        <p:spPr>
          <a:xfrm>
            <a:off x="669471" y="3750351"/>
            <a:ext cx="10853058" cy="1603528"/>
          </a:xfrm>
        </p:spPr>
        <p:txBody>
          <a:bodyPr>
            <a:no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sz="5000">
                <a:solidFill>
                  <a:srgbClr val="F8751F"/>
                </a:solidFill>
              </a:rPr>
              <a:t>Thank You</a:t>
            </a:r>
            <a:br>
              <a:rPr lang="en-US" sz="8000">
                <a:solidFill>
                  <a:srgbClr val="F8751F"/>
                </a:solidFill>
              </a:rPr>
            </a:br>
            <a:r>
              <a:rPr kumimoji="0" lang="en-US" sz="3400" b="0" i="0" u="none" strike="noStrike" kern="1200" cap="none" spc="0" normalizeH="0" baseline="0" noProof="0">
                <a:ln>
                  <a:noFill/>
                </a:ln>
                <a:solidFill>
                  <a:srgbClr val="F8751F"/>
                </a:solidFill>
                <a:effectLst/>
                <a:uLnTx/>
                <a:uFillTx/>
                <a:latin typeface="Calibri" panose="020F0502020204030204"/>
                <a:ea typeface="+mn-ea"/>
                <a:cs typeface="Arial" panose="020B0604020202020204" pitchFamily="34" charset="0"/>
              </a:rPr>
              <a:t>Questions?</a:t>
            </a:r>
            <a:endParaRPr lang="en-US" sz="8000">
              <a:solidFill>
                <a:srgbClr val="F8751F"/>
              </a:solidFill>
            </a:endParaRPr>
          </a:p>
        </p:txBody>
      </p:sp>
      <p:pic>
        <p:nvPicPr>
          <p:cNvPr id="2" name="Picture 1">
            <a:extLst>
              <a:ext uri="{FF2B5EF4-FFF2-40B4-BE49-F238E27FC236}">
                <a16:creationId xmlns:a16="http://schemas.microsoft.com/office/drawing/2014/main" id="{104C9872-CA0C-E065-B0D4-1781A0B507F7}"/>
              </a:ext>
            </a:extLst>
          </p:cNvPr>
          <p:cNvPicPr>
            <a:picLocks noChangeAspect="1"/>
          </p:cNvPicPr>
          <p:nvPr/>
        </p:nvPicPr>
        <p:blipFill>
          <a:blip r:embed="rId3"/>
          <a:srcRect l="59352" t="16516" r="27267"/>
          <a:stretch>
            <a:fillRect/>
          </a:stretch>
        </p:blipFill>
        <p:spPr>
          <a:xfrm>
            <a:off x="7069324" y="5586606"/>
            <a:ext cx="1623392" cy="1020276"/>
          </a:xfrm>
          <a:prstGeom prst="rect">
            <a:avLst/>
          </a:prstGeom>
        </p:spPr>
      </p:pic>
      <p:pic>
        <p:nvPicPr>
          <p:cNvPr id="3" name="Picture 2">
            <a:extLst>
              <a:ext uri="{FF2B5EF4-FFF2-40B4-BE49-F238E27FC236}">
                <a16:creationId xmlns:a16="http://schemas.microsoft.com/office/drawing/2014/main" id="{8810E311-005E-9C6F-E659-CE4C043C7A0E}"/>
              </a:ext>
            </a:extLst>
          </p:cNvPr>
          <p:cNvPicPr>
            <a:picLocks noChangeAspect="1"/>
          </p:cNvPicPr>
          <p:nvPr/>
        </p:nvPicPr>
        <p:blipFill>
          <a:blip r:embed="rId3"/>
          <a:srcRect l="916" t="15519" r="83793"/>
          <a:stretch>
            <a:fillRect/>
          </a:stretch>
        </p:blipFill>
        <p:spPr>
          <a:xfrm>
            <a:off x="159188" y="5574409"/>
            <a:ext cx="1855142" cy="1032473"/>
          </a:xfrm>
          <a:prstGeom prst="rect">
            <a:avLst/>
          </a:prstGeom>
        </p:spPr>
      </p:pic>
      <p:pic>
        <p:nvPicPr>
          <p:cNvPr id="5" name="Picture 4">
            <a:extLst>
              <a:ext uri="{FF2B5EF4-FFF2-40B4-BE49-F238E27FC236}">
                <a16:creationId xmlns:a16="http://schemas.microsoft.com/office/drawing/2014/main" id="{2AE93D13-345A-8DDE-EAA1-BE724647AF2D}"/>
              </a:ext>
            </a:extLst>
          </p:cNvPr>
          <p:cNvPicPr>
            <a:picLocks noChangeAspect="1"/>
          </p:cNvPicPr>
          <p:nvPr/>
        </p:nvPicPr>
        <p:blipFill>
          <a:blip r:embed="rId3"/>
          <a:srcRect l="34610" t="33493" r="43326"/>
          <a:stretch>
            <a:fillRect/>
          </a:stretch>
        </p:blipFill>
        <p:spPr>
          <a:xfrm>
            <a:off x="4253474" y="5794079"/>
            <a:ext cx="2676939" cy="812803"/>
          </a:xfrm>
          <a:prstGeom prst="rect">
            <a:avLst/>
          </a:prstGeom>
        </p:spPr>
      </p:pic>
      <p:sp>
        <p:nvSpPr>
          <p:cNvPr id="11" name="TextBox 10">
            <a:extLst>
              <a:ext uri="{FF2B5EF4-FFF2-40B4-BE49-F238E27FC236}">
                <a16:creationId xmlns:a16="http://schemas.microsoft.com/office/drawing/2014/main" id="{0E5A9BB8-2B0D-05DF-1257-170011E4B1B0}"/>
              </a:ext>
            </a:extLst>
          </p:cNvPr>
          <p:cNvSpPr txBox="1"/>
          <p:nvPr/>
        </p:nvSpPr>
        <p:spPr>
          <a:xfrm>
            <a:off x="421609" y="266114"/>
            <a:ext cx="10723469" cy="2708434"/>
          </a:xfrm>
          <a:prstGeom prst="rect">
            <a:avLst/>
          </a:prstGeom>
          <a:noFill/>
        </p:spPr>
        <p:txBody>
          <a:bodyPr wrap="square">
            <a:spAutoFit/>
          </a:bodyPr>
          <a:lstStyle/>
          <a:p>
            <a:r>
              <a:rPr lang="en-US" sz="3000" b="1">
                <a:solidFill>
                  <a:srgbClr val="F8751F"/>
                </a:solidFill>
                <a:latin typeface="+mj-lt"/>
                <a:ea typeface="+mj-ea"/>
                <a:cs typeface="+mj-cs"/>
              </a:rPr>
              <a:t>Human-centered AI helps people interpret complex water data, understand uncertainty, and decide what to check or do next</a:t>
            </a:r>
          </a:p>
          <a:p>
            <a:endParaRPr lang="en-US" sz="3000" b="1">
              <a:solidFill>
                <a:srgbClr val="F8751F"/>
              </a:solidFill>
              <a:latin typeface="+mj-lt"/>
              <a:ea typeface="+mj-ea"/>
              <a:cs typeface="+mj-cs"/>
            </a:endParaRPr>
          </a:p>
          <a:p>
            <a:pPr marL="342900" indent="-342900">
              <a:buFontTx/>
              <a:buChar char="-"/>
            </a:pPr>
            <a:r>
              <a:rPr lang="en-US" sz="2000">
                <a:solidFill>
                  <a:schemeClr val="bg1"/>
                </a:solidFill>
              </a:rPr>
              <a:t>AI can flag HAB risk earlier, but uncertainty and false alarms require monitoring and expert review</a:t>
            </a:r>
          </a:p>
          <a:p>
            <a:pPr marL="342900" indent="-342900">
              <a:buFontTx/>
              <a:buChar char="-"/>
            </a:pPr>
            <a:endParaRPr lang="en-US" sz="2000">
              <a:solidFill>
                <a:schemeClr val="bg1"/>
              </a:solidFill>
            </a:endParaRPr>
          </a:p>
          <a:p>
            <a:pPr marL="342900" indent="-342900">
              <a:buFontTx/>
              <a:buChar char="-"/>
            </a:pPr>
            <a:r>
              <a:rPr lang="en-US" sz="2000">
                <a:solidFill>
                  <a:schemeClr val="bg1"/>
                </a:solidFill>
              </a:rPr>
              <a:t>LLMs make model outputs easier to access, but trusted use requires sources, governance, and human review</a:t>
            </a:r>
          </a:p>
        </p:txBody>
      </p:sp>
    </p:spTree>
    <p:extLst>
      <p:ext uri="{BB962C8B-B14F-4D97-AF65-F5344CB8AC3E}">
        <p14:creationId xmlns:p14="http://schemas.microsoft.com/office/powerpoint/2010/main" val="164821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Elshall et al. 2022 CS</a:t>
            </a:r>
          </a:p>
        </p:txBody>
      </p:sp>
      <p:sp>
        <p:nvSpPr>
          <p:cNvPr id="13" name="Title 4">
            <a:extLst>
              <a:ext uri="{FF2B5EF4-FFF2-40B4-BE49-F238E27FC236}">
                <a16:creationId xmlns:a16="http://schemas.microsoft.com/office/drawing/2014/main" id="{44231ED9-2DEF-4E3C-A1C6-BF8DD8C61F6F}"/>
              </a:ext>
            </a:extLst>
          </p:cNvPr>
          <p:cNvSpPr>
            <a:spLocks noGrp="1"/>
          </p:cNvSpPr>
          <p:nvPr>
            <p:ph type="title"/>
          </p:nvPr>
        </p:nvSpPr>
        <p:spPr>
          <a:xfrm>
            <a:off x="838199" y="566928"/>
            <a:ext cx="10537683" cy="873436"/>
          </a:xfrm>
        </p:spPr>
        <p:txBody>
          <a:bodyPr/>
          <a:lstStyle/>
          <a:p>
            <a:r>
              <a:rPr lang="en-US">
                <a:solidFill>
                  <a:srgbClr val="004684"/>
                </a:solidFill>
              </a:rPr>
              <a:t>A high resolution-ESM can reproduce regional phenomena like Loop Current, a warm ocean current that drives red tides  </a:t>
            </a:r>
          </a:p>
        </p:txBody>
      </p:sp>
      <p:pic>
        <p:nvPicPr>
          <p:cNvPr id="8" name="Picture 7">
            <a:extLst>
              <a:ext uri="{FF2B5EF4-FFF2-40B4-BE49-F238E27FC236}">
                <a16:creationId xmlns:a16="http://schemas.microsoft.com/office/drawing/2014/main" id="{48F1AB7C-BF01-47AC-9FC8-32BB96702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42" y="5998949"/>
            <a:ext cx="822960" cy="822960"/>
          </a:xfrm>
          <a:prstGeom prst="rect">
            <a:avLst/>
          </a:prstGeom>
        </p:spPr>
      </p:pic>
      <p:sp>
        <p:nvSpPr>
          <p:cNvPr id="29" name="Rectangle 28">
            <a:extLst>
              <a:ext uri="{FF2B5EF4-FFF2-40B4-BE49-F238E27FC236}">
                <a16:creationId xmlns:a16="http://schemas.microsoft.com/office/drawing/2014/main" id="{E0DBC8E6-4ADE-4873-B56E-C606F8572483}"/>
              </a:ext>
            </a:extLst>
          </p:cNvPr>
          <p:cNvSpPr/>
          <p:nvPr/>
        </p:nvSpPr>
        <p:spPr>
          <a:xfrm>
            <a:off x="596842" y="1953440"/>
            <a:ext cx="2468880" cy="8229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Reanalysis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Loop Current South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March 2010</a:t>
            </a:r>
          </a:p>
        </p:txBody>
      </p:sp>
      <p:sp>
        <p:nvSpPr>
          <p:cNvPr id="30" name="Rectangle 29">
            <a:extLst>
              <a:ext uri="{FF2B5EF4-FFF2-40B4-BE49-F238E27FC236}">
                <a16:creationId xmlns:a16="http://schemas.microsoft.com/office/drawing/2014/main" id="{D090CFF2-04B4-47CE-948D-8BC88F008A37}"/>
              </a:ext>
            </a:extLst>
          </p:cNvPr>
          <p:cNvSpPr/>
          <p:nvPr/>
        </p:nvSpPr>
        <p:spPr>
          <a:xfrm>
            <a:off x="3452884" y="1949422"/>
            <a:ext cx="246888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Reanalysis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Loop Current North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June 2010</a:t>
            </a:r>
          </a:p>
        </p:txBody>
      </p:sp>
      <p:sp>
        <p:nvSpPr>
          <p:cNvPr id="31" name="Rectangle 30">
            <a:extLst>
              <a:ext uri="{FF2B5EF4-FFF2-40B4-BE49-F238E27FC236}">
                <a16:creationId xmlns:a16="http://schemas.microsoft.com/office/drawing/2014/main" id="{B3114A58-4542-4F8D-A246-C8D820706C5E}"/>
              </a:ext>
            </a:extLst>
          </p:cNvPr>
          <p:cNvSpPr/>
          <p:nvPr/>
        </p:nvSpPr>
        <p:spPr>
          <a:xfrm>
            <a:off x="6257480" y="1945403"/>
            <a:ext cx="246888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High Resolution-ESM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Loop Current North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June 2010</a:t>
            </a:r>
          </a:p>
        </p:txBody>
      </p:sp>
      <p:sp>
        <p:nvSpPr>
          <p:cNvPr id="32" name="Rectangle 31">
            <a:extLst>
              <a:ext uri="{FF2B5EF4-FFF2-40B4-BE49-F238E27FC236}">
                <a16:creationId xmlns:a16="http://schemas.microsoft.com/office/drawing/2014/main" id="{B6E192BF-6A2A-45CE-BE99-6A7B3505FC22}"/>
              </a:ext>
            </a:extLst>
          </p:cNvPr>
          <p:cNvSpPr/>
          <p:nvPr/>
        </p:nvSpPr>
        <p:spPr>
          <a:xfrm>
            <a:off x="9152522" y="1949422"/>
            <a:ext cx="246888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Low Resolution-ESM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Loop Current North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616A78"/>
                </a:solidFill>
                <a:effectLst/>
                <a:uLnTx/>
                <a:uFillTx/>
                <a:latin typeface="Arial" panose="020B0604020202020204"/>
                <a:ea typeface="+mn-ea"/>
                <a:cs typeface="+mn-cs"/>
              </a:rPr>
              <a:t>June 2010</a:t>
            </a:r>
          </a:p>
        </p:txBody>
      </p:sp>
      <p:pic>
        <p:nvPicPr>
          <p:cNvPr id="38" name="Content Placeholder 5">
            <a:extLst>
              <a:ext uri="{FF2B5EF4-FFF2-40B4-BE49-F238E27FC236}">
                <a16:creationId xmlns:a16="http://schemas.microsoft.com/office/drawing/2014/main" id="{B04EF218-F076-4C9C-A23F-2203BBB7CB5F}"/>
              </a:ext>
            </a:extLst>
          </p:cNvPr>
          <p:cNvPicPr>
            <a:picLocks noChangeAspect="1"/>
          </p:cNvPicPr>
          <p:nvPr/>
        </p:nvPicPr>
        <p:blipFill rotWithShape="1">
          <a:blip r:embed="rId4">
            <a:extLst>
              <a:ext uri="{28A0092B-C50C-407E-A947-70E740481C1C}">
                <a14:useLocalDpi xmlns:a14="http://schemas.microsoft.com/office/drawing/2010/main" val="0"/>
              </a:ext>
            </a:extLst>
          </a:blip>
          <a:srcRect l="1741" t="47316" r="53609" b="14420"/>
          <a:stretch/>
        </p:blipFill>
        <p:spPr>
          <a:xfrm>
            <a:off x="6195683" y="2768689"/>
            <a:ext cx="2592475" cy="2029395"/>
          </a:xfrm>
          <a:prstGeom prst="rect">
            <a:avLst/>
          </a:prstGeom>
          <a:solidFill>
            <a:schemeClr val="accent1"/>
          </a:solidFill>
        </p:spPr>
      </p:pic>
      <p:pic>
        <p:nvPicPr>
          <p:cNvPr id="43" name="Content Placeholder 5">
            <a:extLst>
              <a:ext uri="{FF2B5EF4-FFF2-40B4-BE49-F238E27FC236}">
                <a16:creationId xmlns:a16="http://schemas.microsoft.com/office/drawing/2014/main" id="{CD5E9719-FA41-4DF9-BB24-9C9B4A902FAF}"/>
              </a:ext>
            </a:extLst>
          </p:cNvPr>
          <p:cNvPicPr>
            <a:picLocks noChangeAspect="1"/>
          </p:cNvPicPr>
          <p:nvPr/>
        </p:nvPicPr>
        <p:blipFill rotWithShape="1">
          <a:blip r:embed="rId4">
            <a:extLst>
              <a:ext uri="{28A0092B-C50C-407E-A947-70E740481C1C}">
                <a14:useLocalDpi xmlns:a14="http://schemas.microsoft.com/office/drawing/2010/main" val="0"/>
              </a:ext>
            </a:extLst>
          </a:blip>
          <a:srcRect t="3678" r="52209" b="56574"/>
          <a:stretch/>
        </p:blipFill>
        <p:spPr>
          <a:xfrm>
            <a:off x="431438" y="2729343"/>
            <a:ext cx="2774870" cy="2108086"/>
          </a:xfrm>
          <a:prstGeom prst="rect">
            <a:avLst/>
          </a:prstGeom>
          <a:solidFill>
            <a:schemeClr val="accent1"/>
          </a:solidFill>
        </p:spPr>
      </p:pic>
      <p:pic>
        <p:nvPicPr>
          <p:cNvPr id="44" name="Content Placeholder 5">
            <a:extLst>
              <a:ext uri="{FF2B5EF4-FFF2-40B4-BE49-F238E27FC236}">
                <a16:creationId xmlns:a16="http://schemas.microsoft.com/office/drawing/2014/main" id="{F78C68EB-9F2A-4EBB-BDBF-3901962BD822}"/>
              </a:ext>
            </a:extLst>
          </p:cNvPr>
          <p:cNvPicPr>
            <a:picLocks noChangeAspect="1"/>
          </p:cNvPicPr>
          <p:nvPr/>
        </p:nvPicPr>
        <p:blipFill rotWithShape="1">
          <a:blip r:embed="rId4">
            <a:extLst>
              <a:ext uri="{28A0092B-C50C-407E-A947-70E740481C1C}">
                <a14:useLocalDpi xmlns:a14="http://schemas.microsoft.com/office/drawing/2010/main" val="0"/>
              </a:ext>
            </a:extLst>
          </a:blip>
          <a:srcRect l="49869" t="3678" r="4097" b="56574"/>
          <a:stretch/>
        </p:blipFill>
        <p:spPr>
          <a:xfrm>
            <a:off x="3364565" y="2729343"/>
            <a:ext cx="2672861" cy="2108086"/>
          </a:xfrm>
          <a:prstGeom prst="rect">
            <a:avLst/>
          </a:prstGeom>
          <a:solidFill>
            <a:schemeClr val="accent1"/>
          </a:solidFill>
        </p:spPr>
      </p:pic>
      <p:pic>
        <p:nvPicPr>
          <p:cNvPr id="45" name="Content Placeholder 5">
            <a:extLst>
              <a:ext uri="{FF2B5EF4-FFF2-40B4-BE49-F238E27FC236}">
                <a16:creationId xmlns:a16="http://schemas.microsoft.com/office/drawing/2014/main" id="{E1215FB3-0761-463C-B265-8AE97DF9B3D7}"/>
              </a:ext>
            </a:extLst>
          </p:cNvPr>
          <p:cNvPicPr>
            <a:picLocks noChangeAspect="1"/>
          </p:cNvPicPr>
          <p:nvPr/>
        </p:nvPicPr>
        <p:blipFill rotWithShape="1">
          <a:blip r:embed="rId4">
            <a:extLst>
              <a:ext uri="{28A0092B-C50C-407E-A947-70E740481C1C}">
                <a14:useLocalDpi xmlns:a14="http://schemas.microsoft.com/office/drawing/2010/main" val="0"/>
              </a:ext>
            </a:extLst>
          </a:blip>
          <a:srcRect l="47915" t="46899" b="11403"/>
          <a:stretch/>
        </p:blipFill>
        <p:spPr>
          <a:xfrm>
            <a:off x="8946414" y="2748501"/>
            <a:ext cx="3024204" cy="2211459"/>
          </a:xfrm>
          <a:prstGeom prst="rect">
            <a:avLst/>
          </a:prstGeom>
          <a:solidFill>
            <a:schemeClr val="accent1"/>
          </a:solidFill>
        </p:spPr>
      </p:pic>
      <p:sp>
        <p:nvSpPr>
          <p:cNvPr id="46" name="Rectangle 45">
            <a:extLst>
              <a:ext uri="{FF2B5EF4-FFF2-40B4-BE49-F238E27FC236}">
                <a16:creationId xmlns:a16="http://schemas.microsoft.com/office/drawing/2014/main" id="{0DD91179-0672-45BC-AAA1-6E940E36AED9}"/>
              </a:ext>
            </a:extLst>
          </p:cNvPr>
          <p:cNvSpPr/>
          <p:nvPr/>
        </p:nvSpPr>
        <p:spPr>
          <a:xfrm>
            <a:off x="7315419" y="4740695"/>
            <a:ext cx="1491114"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panose="020B0604020202020204"/>
                <a:ea typeface="+mn-ea"/>
                <a:cs typeface="+mn-cs"/>
              </a:rPr>
              <a:t>HadGEM3-GC3-MM (25 km)</a:t>
            </a:r>
          </a:p>
        </p:txBody>
      </p:sp>
      <p:sp>
        <p:nvSpPr>
          <p:cNvPr id="47" name="Rectangle 46">
            <a:extLst>
              <a:ext uri="{FF2B5EF4-FFF2-40B4-BE49-F238E27FC236}">
                <a16:creationId xmlns:a16="http://schemas.microsoft.com/office/drawing/2014/main" id="{F1AE7674-7060-4454-B8B0-FF773A50E065}"/>
              </a:ext>
            </a:extLst>
          </p:cNvPr>
          <p:cNvSpPr/>
          <p:nvPr/>
        </p:nvSpPr>
        <p:spPr>
          <a:xfrm>
            <a:off x="10680999" y="4877328"/>
            <a:ext cx="990977"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panose="020B0604020202020204"/>
                <a:ea typeface="+mn-ea"/>
                <a:cs typeface="+mn-cs"/>
              </a:rPr>
              <a:t>E3SM (30-60 km)</a:t>
            </a:r>
          </a:p>
        </p:txBody>
      </p:sp>
      <p:sp>
        <p:nvSpPr>
          <p:cNvPr id="48" name="Rectangle 47">
            <a:extLst>
              <a:ext uri="{FF2B5EF4-FFF2-40B4-BE49-F238E27FC236}">
                <a16:creationId xmlns:a16="http://schemas.microsoft.com/office/drawing/2014/main" id="{DD7DE0FB-40E9-4ADE-BCFA-3A2B5FB8FD3A}"/>
              </a:ext>
            </a:extLst>
          </p:cNvPr>
          <p:cNvSpPr/>
          <p:nvPr/>
        </p:nvSpPr>
        <p:spPr>
          <a:xfrm>
            <a:off x="3705254" y="4740695"/>
            <a:ext cx="2324675"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panose="020B0604020202020204"/>
                <a:ea typeface="+mn-ea"/>
                <a:cs typeface="+mn-cs"/>
              </a:rPr>
              <a:t>CMEMS global-reanalysis-phy-001–030 (8 km)</a:t>
            </a:r>
          </a:p>
        </p:txBody>
      </p:sp>
      <p:sp>
        <p:nvSpPr>
          <p:cNvPr id="49" name="Rectangle 48">
            <a:extLst>
              <a:ext uri="{FF2B5EF4-FFF2-40B4-BE49-F238E27FC236}">
                <a16:creationId xmlns:a16="http://schemas.microsoft.com/office/drawing/2014/main" id="{F36727C2-3CDF-473A-9326-C95483A01423}"/>
              </a:ext>
            </a:extLst>
          </p:cNvPr>
          <p:cNvSpPr/>
          <p:nvPr/>
        </p:nvSpPr>
        <p:spPr>
          <a:xfrm>
            <a:off x="849486" y="4740695"/>
            <a:ext cx="2324675"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panose="020B0604020202020204"/>
                <a:ea typeface="+mn-ea"/>
                <a:cs typeface="+mn-cs"/>
              </a:rPr>
              <a:t>CMEMS global-reanalysis-phy-001–030 (8 km)</a:t>
            </a:r>
          </a:p>
        </p:txBody>
      </p:sp>
      <p:pic>
        <p:nvPicPr>
          <p:cNvPr id="50" name="Content Placeholder 5">
            <a:extLst>
              <a:ext uri="{FF2B5EF4-FFF2-40B4-BE49-F238E27FC236}">
                <a16:creationId xmlns:a16="http://schemas.microsoft.com/office/drawing/2014/main" id="{9D68E110-032F-4107-BDE4-D1CF5475975C}"/>
              </a:ext>
            </a:extLst>
          </p:cNvPr>
          <p:cNvPicPr>
            <a:picLocks noChangeAspect="1"/>
          </p:cNvPicPr>
          <p:nvPr/>
        </p:nvPicPr>
        <p:blipFill rotWithShape="1">
          <a:blip r:embed="rId4">
            <a:extLst>
              <a:ext uri="{28A0092B-C50C-407E-A947-70E740481C1C}">
                <a14:useLocalDpi xmlns:a14="http://schemas.microsoft.com/office/drawing/2010/main" val="0"/>
              </a:ext>
            </a:extLst>
          </a:blip>
          <a:srcRect l="5048" t="87463" r="8051" b="593"/>
          <a:stretch/>
        </p:blipFill>
        <p:spPr>
          <a:xfrm>
            <a:off x="3573145" y="5005132"/>
            <a:ext cx="5045709" cy="633484"/>
          </a:xfrm>
          <a:prstGeom prst="rect">
            <a:avLst/>
          </a:prstGeom>
          <a:solidFill>
            <a:schemeClr val="accent1"/>
          </a:solidFill>
        </p:spPr>
      </p:pic>
    </p:spTree>
    <p:extLst>
      <p:ext uri="{BB962C8B-B14F-4D97-AF65-F5344CB8AC3E}">
        <p14:creationId xmlns:p14="http://schemas.microsoft.com/office/powerpoint/2010/main" val="305472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Elshall et al. 2022 CS</a:t>
            </a:r>
          </a:p>
        </p:txBody>
      </p:sp>
      <p:pic>
        <p:nvPicPr>
          <p:cNvPr id="7" name="Content Placeholder 6">
            <a:extLst>
              <a:ext uri="{FF2B5EF4-FFF2-40B4-BE49-F238E27FC236}">
                <a16:creationId xmlns:a16="http://schemas.microsoft.com/office/drawing/2014/main" id="{DFC3649D-EB26-4F99-8256-732DE71C0E54}"/>
              </a:ext>
            </a:extLst>
          </p:cNvPr>
          <p:cNvPicPr>
            <a:picLocks noGrp="1" noChangeAspect="1"/>
          </p:cNvPicPr>
          <p:nvPr>
            <p:ph sz="quarter" idx="24"/>
          </p:nvPr>
        </p:nvPicPr>
        <p:blipFill>
          <a:blip r:embed="rId3">
            <a:extLst>
              <a:ext uri="{28A0092B-C50C-407E-A947-70E740481C1C}">
                <a14:useLocalDpi xmlns:a14="http://schemas.microsoft.com/office/drawing/2010/main" val="0"/>
              </a:ext>
            </a:extLst>
          </a:blip>
          <a:stretch>
            <a:fillRect/>
          </a:stretch>
        </p:blipFill>
        <p:spPr>
          <a:xfrm>
            <a:off x="4316256" y="1677776"/>
            <a:ext cx="7130864" cy="4576762"/>
          </a:xfrm>
        </p:spPr>
      </p:pic>
      <p:pic>
        <p:nvPicPr>
          <p:cNvPr id="10" name="Picture 9">
            <a:extLst>
              <a:ext uri="{FF2B5EF4-FFF2-40B4-BE49-F238E27FC236}">
                <a16:creationId xmlns:a16="http://schemas.microsoft.com/office/drawing/2014/main" id="{50C3EE31-F9AC-4DF1-B5F2-208821271150}"/>
              </a:ext>
            </a:extLst>
          </p:cNvPr>
          <p:cNvPicPr>
            <a:picLocks noChangeAspect="1"/>
          </p:cNvPicPr>
          <p:nvPr/>
        </p:nvPicPr>
        <p:blipFill rotWithShape="1">
          <a:blip r:embed="rId4">
            <a:extLst>
              <a:ext uri="{28A0092B-C50C-407E-A947-70E740481C1C}">
                <a14:useLocalDpi xmlns:a14="http://schemas.microsoft.com/office/drawing/2010/main" val="0"/>
              </a:ext>
            </a:extLst>
          </a:blip>
          <a:srcRect l="626" t="-1" r="51666" b="13843"/>
          <a:stretch/>
        </p:blipFill>
        <p:spPr>
          <a:xfrm>
            <a:off x="734915" y="1551009"/>
            <a:ext cx="3092045" cy="2286000"/>
          </a:xfrm>
          <a:prstGeom prst="rect">
            <a:avLst/>
          </a:prstGeom>
        </p:spPr>
      </p:pic>
      <p:pic>
        <p:nvPicPr>
          <p:cNvPr id="17" name="Picture 16">
            <a:extLst>
              <a:ext uri="{FF2B5EF4-FFF2-40B4-BE49-F238E27FC236}">
                <a16:creationId xmlns:a16="http://schemas.microsoft.com/office/drawing/2014/main" id="{FE81B8B6-7F87-44D0-ABB5-EA6F2DEB7970}"/>
              </a:ext>
            </a:extLst>
          </p:cNvPr>
          <p:cNvPicPr>
            <a:picLocks noChangeAspect="1"/>
          </p:cNvPicPr>
          <p:nvPr/>
        </p:nvPicPr>
        <p:blipFill rotWithShape="1">
          <a:blip r:embed="rId4">
            <a:extLst>
              <a:ext uri="{28A0092B-C50C-407E-A947-70E740481C1C}">
                <a14:useLocalDpi xmlns:a14="http://schemas.microsoft.com/office/drawing/2010/main" val="0"/>
              </a:ext>
            </a:extLst>
          </a:blip>
          <a:srcRect l="52210"/>
          <a:stretch/>
        </p:blipFill>
        <p:spPr>
          <a:xfrm>
            <a:off x="734915" y="3887152"/>
            <a:ext cx="3095565" cy="2651760"/>
          </a:xfrm>
          <a:prstGeom prst="rect">
            <a:avLst/>
          </a:prstGeom>
        </p:spPr>
      </p:pic>
      <p:cxnSp>
        <p:nvCxnSpPr>
          <p:cNvPr id="15" name="Straight Arrow Connector 14">
            <a:extLst>
              <a:ext uri="{FF2B5EF4-FFF2-40B4-BE49-F238E27FC236}">
                <a16:creationId xmlns:a16="http://schemas.microsoft.com/office/drawing/2014/main" id="{0C7AA60A-2D83-49B6-840D-B716285DE2F5}"/>
              </a:ext>
            </a:extLst>
          </p:cNvPr>
          <p:cNvCxnSpPr>
            <a:cxnSpLocks/>
          </p:cNvCxnSpPr>
          <p:nvPr/>
        </p:nvCxnSpPr>
        <p:spPr>
          <a:xfrm flipV="1">
            <a:off x="2490237" y="3194746"/>
            <a:ext cx="2230734" cy="212287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ABF4DCC-031D-49EB-9EBF-49C7DBF942A0}"/>
              </a:ext>
            </a:extLst>
          </p:cNvPr>
          <p:cNvCxnSpPr>
            <a:cxnSpLocks/>
          </p:cNvCxnSpPr>
          <p:nvPr/>
        </p:nvCxnSpPr>
        <p:spPr>
          <a:xfrm flipV="1">
            <a:off x="2351314" y="2635035"/>
            <a:ext cx="2572378" cy="18855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2E1931C-FB5E-4B75-9ED2-D0B3ED020F10}"/>
              </a:ext>
            </a:extLst>
          </p:cNvPr>
          <p:cNvSpPr/>
          <p:nvPr/>
        </p:nvSpPr>
        <p:spPr>
          <a:xfrm>
            <a:off x="6877246" y="3377241"/>
            <a:ext cx="200888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D7CB8"/>
                </a:solidFill>
                <a:effectLst/>
                <a:uLnTx/>
                <a:uFillTx/>
                <a:latin typeface="Arial" panose="020B0604020202020204"/>
                <a:ea typeface="+mn-ea"/>
                <a:cs typeface="+mn-cs"/>
              </a:rPr>
              <a:t>LC-S Ratio 0.27</a:t>
            </a:r>
          </a:p>
        </p:txBody>
      </p:sp>
      <p:sp>
        <p:nvSpPr>
          <p:cNvPr id="11" name="Rectangle 10">
            <a:extLst>
              <a:ext uri="{FF2B5EF4-FFF2-40B4-BE49-F238E27FC236}">
                <a16:creationId xmlns:a16="http://schemas.microsoft.com/office/drawing/2014/main" id="{31391A93-6E63-4668-9306-521D8DDA6DF8}"/>
              </a:ext>
            </a:extLst>
          </p:cNvPr>
          <p:cNvSpPr/>
          <p:nvPr/>
        </p:nvSpPr>
        <p:spPr>
          <a:xfrm>
            <a:off x="6877246" y="5670773"/>
            <a:ext cx="200888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D7CB8"/>
                </a:solidFill>
                <a:effectLst/>
                <a:uLnTx/>
                <a:uFillTx/>
                <a:latin typeface="Arial" panose="020B0604020202020204"/>
                <a:ea typeface="+mn-ea"/>
                <a:cs typeface="+mn-cs"/>
              </a:rPr>
              <a:t>LC-S Ratio 0.23</a:t>
            </a:r>
          </a:p>
        </p:txBody>
      </p:sp>
      <p:sp>
        <p:nvSpPr>
          <p:cNvPr id="4" name="Title 4">
            <a:extLst>
              <a:ext uri="{FF2B5EF4-FFF2-40B4-BE49-F238E27FC236}">
                <a16:creationId xmlns:a16="http://schemas.microsoft.com/office/drawing/2014/main" id="{2CD47A96-0300-DE63-3FD6-F12C4F5957A9}"/>
              </a:ext>
            </a:extLst>
          </p:cNvPr>
          <p:cNvSpPr>
            <a:spLocks noGrp="1"/>
          </p:cNvSpPr>
          <p:nvPr>
            <p:ph type="title"/>
          </p:nvPr>
        </p:nvSpPr>
        <p:spPr>
          <a:xfrm>
            <a:off x="838199" y="566928"/>
            <a:ext cx="10537683" cy="873436"/>
          </a:xfrm>
        </p:spPr>
        <p:txBody>
          <a:bodyPr/>
          <a:lstStyle/>
          <a:p>
            <a:r>
              <a:rPr lang="en-US">
                <a:solidFill>
                  <a:srgbClr val="004684"/>
                </a:solidFill>
              </a:rPr>
              <a:t>A high resolution-ESM can reproduce regional phenomena like Loop Current, a warm ocean current that drives red tides  </a:t>
            </a:r>
          </a:p>
        </p:txBody>
      </p:sp>
    </p:spTree>
    <p:extLst>
      <p:ext uri="{BB962C8B-B14F-4D97-AF65-F5344CB8AC3E}">
        <p14:creationId xmlns:p14="http://schemas.microsoft.com/office/powerpoint/2010/main" val="69690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8A52B9F-C076-2CBC-742D-7BEC445C17F5}"/>
              </a:ext>
            </a:extLst>
          </p:cNvPr>
          <p:cNvPicPr>
            <a:picLocks noChangeAspect="1"/>
          </p:cNvPicPr>
          <p:nvPr/>
        </p:nvPicPr>
        <p:blipFill>
          <a:blip r:embed="rId3"/>
          <a:stretch>
            <a:fillRect/>
          </a:stretch>
        </p:blipFill>
        <p:spPr>
          <a:xfrm>
            <a:off x="865814" y="1358268"/>
            <a:ext cx="3225064" cy="5121084"/>
          </a:xfrm>
          <a:prstGeom prst="rect">
            <a:avLst/>
          </a:prstGeom>
        </p:spPr>
      </p:pic>
      <p:sp>
        <p:nvSpPr>
          <p:cNvPr id="6" name="Title 4">
            <a:extLst>
              <a:ext uri="{FF2B5EF4-FFF2-40B4-BE49-F238E27FC236}">
                <a16:creationId xmlns:a16="http://schemas.microsoft.com/office/drawing/2014/main" id="{F8FE22EF-B4C9-BFD7-CF8C-FF50208E071A}"/>
              </a:ext>
            </a:extLst>
          </p:cNvPr>
          <p:cNvSpPr>
            <a:spLocks noGrp="1"/>
          </p:cNvSpPr>
          <p:nvPr>
            <p:ph type="title"/>
          </p:nvPr>
        </p:nvSpPr>
        <p:spPr>
          <a:xfrm>
            <a:off x="848709" y="566928"/>
            <a:ext cx="10537683" cy="873436"/>
          </a:xfrm>
        </p:spPr>
        <p:txBody>
          <a:bodyPr/>
          <a:lstStyle/>
          <a:p>
            <a:r>
              <a:rPr lang="en-US">
                <a:solidFill>
                  <a:srgbClr val="004684"/>
                </a:solidFill>
              </a:rPr>
              <a:t>Loop Current is just on main driver among other physical and environmental drivers </a:t>
            </a:r>
          </a:p>
        </p:txBody>
      </p:sp>
      <p:pic>
        <p:nvPicPr>
          <p:cNvPr id="12" name="Picture 11">
            <a:extLst>
              <a:ext uri="{FF2B5EF4-FFF2-40B4-BE49-F238E27FC236}">
                <a16:creationId xmlns:a16="http://schemas.microsoft.com/office/drawing/2014/main" id="{DAD494EC-5100-8EC5-B9AF-B1994905C6D1}"/>
              </a:ext>
            </a:extLst>
          </p:cNvPr>
          <p:cNvPicPr>
            <a:picLocks noChangeAspect="1"/>
          </p:cNvPicPr>
          <p:nvPr/>
        </p:nvPicPr>
        <p:blipFill>
          <a:blip r:embed="rId4"/>
          <a:srcRect l="34121" r="32940"/>
          <a:stretch>
            <a:fillRect/>
          </a:stretch>
        </p:blipFill>
        <p:spPr>
          <a:xfrm>
            <a:off x="4539031" y="1358712"/>
            <a:ext cx="3113938" cy="5120640"/>
          </a:xfrm>
          <a:prstGeom prst="rect">
            <a:avLst/>
          </a:prstGeom>
        </p:spPr>
      </p:pic>
      <p:pic>
        <p:nvPicPr>
          <p:cNvPr id="13" name="Picture 12">
            <a:extLst>
              <a:ext uri="{FF2B5EF4-FFF2-40B4-BE49-F238E27FC236}">
                <a16:creationId xmlns:a16="http://schemas.microsoft.com/office/drawing/2014/main" id="{4E4187E1-258F-C150-4541-EBF2C00DA794}"/>
              </a:ext>
            </a:extLst>
          </p:cNvPr>
          <p:cNvPicPr>
            <a:picLocks noChangeAspect="1"/>
          </p:cNvPicPr>
          <p:nvPr/>
        </p:nvPicPr>
        <p:blipFill>
          <a:blip r:embed="rId4"/>
          <a:srcRect l="67060"/>
          <a:stretch>
            <a:fillRect/>
          </a:stretch>
        </p:blipFill>
        <p:spPr>
          <a:xfrm>
            <a:off x="8198069" y="1363975"/>
            <a:ext cx="3113938" cy="5120640"/>
          </a:xfrm>
          <a:prstGeom prst="rect">
            <a:avLst/>
          </a:prstGeom>
        </p:spPr>
      </p:pic>
      <p:pic>
        <p:nvPicPr>
          <p:cNvPr id="14" name="Picture 13">
            <a:extLst>
              <a:ext uri="{FF2B5EF4-FFF2-40B4-BE49-F238E27FC236}">
                <a16:creationId xmlns:a16="http://schemas.microsoft.com/office/drawing/2014/main" id="{D149FC80-BEEC-6A11-81A8-1B6B5E7D8CC3}"/>
              </a:ext>
            </a:extLst>
          </p:cNvPr>
          <p:cNvPicPr>
            <a:picLocks noChangeAspect="1"/>
          </p:cNvPicPr>
          <p:nvPr/>
        </p:nvPicPr>
        <p:blipFill>
          <a:blip r:embed="rId4"/>
          <a:srcRect l="1850" t="49340" r="82031" b="19181"/>
          <a:stretch>
            <a:fillRect/>
          </a:stretch>
        </p:blipFill>
        <p:spPr>
          <a:xfrm>
            <a:off x="2440866" y="3866445"/>
            <a:ext cx="1523809" cy="1611923"/>
          </a:xfrm>
          <a:prstGeom prst="rect">
            <a:avLst/>
          </a:prstGeom>
        </p:spPr>
      </p:pic>
      <p:pic>
        <p:nvPicPr>
          <p:cNvPr id="15" name="Picture 14">
            <a:extLst>
              <a:ext uri="{FF2B5EF4-FFF2-40B4-BE49-F238E27FC236}">
                <a16:creationId xmlns:a16="http://schemas.microsoft.com/office/drawing/2014/main" id="{FBCF46A3-5D05-F847-F62A-8C07D30F3E3C}"/>
              </a:ext>
            </a:extLst>
          </p:cNvPr>
          <p:cNvPicPr>
            <a:picLocks noChangeAspect="1"/>
          </p:cNvPicPr>
          <p:nvPr/>
        </p:nvPicPr>
        <p:blipFill>
          <a:blip r:embed="rId4"/>
          <a:srcRect l="18305" t="49872" r="67606" b="18649"/>
          <a:stretch>
            <a:fillRect/>
          </a:stretch>
        </p:blipFill>
        <p:spPr>
          <a:xfrm>
            <a:off x="1078173" y="3866445"/>
            <a:ext cx="1331959" cy="1611923"/>
          </a:xfrm>
          <a:prstGeom prst="rect">
            <a:avLst/>
          </a:prstGeom>
        </p:spPr>
      </p:pic>
      <p:pic>
        <p:nvPicPr>
          <p:cNvPr id="20" name="Picture 19">
            <a:extLst>
              <a:ext uri="{FF2B5EF4-FFF2-40B4-BE49-F238E27FC236}">
                <a16:creationId xmlns:a16="http://schemas.microsoft.com/office/drawing/2014/main" id="{B06279C7-5155-6D52-0937-7BDE77F93DFB}"/>
              </a:ext>
            </a:extLst>
          </p:cNvPr>
          <p:cNvPicPr>
            <a:picLocks noChangeAspect="1"/>
          </p:cNvPicPr>
          <p:nvPr/>
        </p:nvPicPr>
        <p:blipFill>
          <a:blip r:embed="rId5"/>
          <a:srcRect l="1846" t="16698" r="81390" b="50513"/>
          <a:stretch>
            <a:fillRect/>
          </a:stretch>
        </p:blipFill>
        <p:spPr>
          <a:xfrm>
            <a:off x="2452206" y="2249726"/>
            <a:ext cx="1463040" cy="1550076"/>
          </a:xfrm>
          <a:prstGeom prst="rect">
            <a:avLst/>
          </a:prstGeom>
        </p:spPr>
      </p:pic>
      <p:pic>
        <p:nvPicPr>
          <p:cNvPr id="21" name="Picture 20">
            <a:extLst>
              <a:ext uri="{FF2B5EF4-FFF2-40B4-BE49-F238E27FC236}">
                <a16:creationId xmlns:a16="http://schemas.microsoft.com/office/drawing/2014/main" id="{405DC4DF-3397-7F30-7840-BEA4F64AB337}"/>
              </a:ext>
            </a:extLst>
          </p:cNvPr>
          <p:cNvPicPr>
            <a:picLocks noChangeAspect="1"/>
          </p:cNvPicPr>
          <p:nvPr/>
        </p:nvPicPr>
        <p:blipFill>
          <a:blip r:embed="rId5"/>
          <a:srcRect l="19249" t="16698" r="67973" b="49074"/>
          <a:stretch>
            <a:fillRect/>
          </a:stretch>
        </p:blipFill>
        <p:spPr>
          <a:xfrm>
            <a:off x="1115344" y="2255065"/>
            <a:ext cx="1275738" cy="1550076"/>
          </a:xfrm>
          <a:prstGeom prst="rect">
            <a:avLst/>
          </a:prstGeom>
        </p:spPr>
      </p:pic>
      <p:sp>
        <p:nvSpPr>
          <p:cNvPr id="25" name="Slide Number Placeholder 4">
            <a:extLst>
              <a:ext uri="{FF2B5EF4-FFF2-40B4-BE49-F238E27FC236}">
                <a16:creationId xmlns:a16="http://schemas.microsoft.com/office/drawing/2014/main" id="{C69405FE-6DE0-836A-A5BF-D6FA1326AF9A}"/>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Duus et al. (2026)</a:t>
            </a:r>
          </a:p>
        </p:txBody>
      </p:sp>
    </p:spTree>
    <p:extLst>
      <p:ext uri="{BB962C8B-B14F-4D97-AF65-F5344CB8AC3E}">
        <p14:creationId xmlns:p14="http://schemas.microsoft.com/office/powerpoint/2010/main" val="380736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87D52-D8B8-F3DA-4093-D21AC4084346}"/>
              </a:ext>
            </a:extLst>
          </p:cNvPr>
          <p:cNvSpPr>
            <a:spLocks noGrp="1"/>
          </p:cNvSpPr>
          <p:nvPr>
            <p:ph type="title"/>
          </p:nvPr>
        </p:nvSpPr>
        <p:spPr>
          <a:xfrm>
            <a:off x="838199" y="566928"/>
            <a:ext cx="10845801" cy="873436"/>
          </a:xfrm>
        </p:spPr>
        <p:txBody>
          <a:bodyPr/>
          <a:lstStyle/>
          <a:p>
            <a:r>
              <a:rPr lang="en-US">
                <a:solidFill>
                  <a:srgbClr val="004684"/>
                </a:solidFill>
              </a:rPr>
              <a:t>Random Forest classifier trained on weekly data (1993-2018, tested on independent years (2019-2024) shows high accuracy </a:t>
            </a:r>
          </a:p>
        </p:txBody>
      </p:sp>
      <p:pic>
        <p:nvPicPr>
          <p:cNvPr id="6" name="Picture 5">
            <a:extLst>
              <a:ext uri="{FF2B5EF4-FFF2-40B4-BE49-F238E27FC236}">
                <a16:creationId xmlns:a16="http://schemas.microsoft.com/office/drawing/2014/main" id="{D9DFD776-77B2-E121-F9C9-B312CEF44202}"/>
              </a:ext>
            </a:extLst>
          </p:cNvPr>
          <p:cNvPicPr>
            <a:picLocks noChangeAspect="1"/>
          </p:cNvPicPr>
          <p:nvPr/>
        </p:nvPicPr>
        <p:blipFill>
          <a:blip r:embed="rId3"/>
          <a:stretch>
            <a:fillRect/>
          </a:stretch>
        </p:blipFill>
        <p:spPr>
          <a:xfrm>
            <a:off x="742848" y="1681664"/>
            <a:ext cx="10630104" cy="4297680"/>
          </a:xfrm>
          <a:prstGeom prst="rect">
            <a:avLst/>
          </a:prstGeom>
        </p:spPr>
      </p:pic>
      <p:sp>
        <p:nvSpPr>
          <p:cNvPr id="7" name="Slide Number Placeholder 4">
            <a:extLst>
              <a:ext uri="{FF2B5EF4-FFF2-40B4-BE49-F238E27FC236}">
                <a16:creationId xmlns:a16="http://schemas.microsoft.com/office/drawing/2014/main" id="{EE68FD52-AAB8-2B49-F66A-4B7B5D6180D8}"/>
              </a:ext>
            </a:extLst>
          </p:cNvPr>
          <p:cNvSpPr>
            <a:spLocks noGrp="1"/>
          </p:cNvSpPr>
          <p:nvPr>
            <p:ph type="sldNum" sz="quarter" idx="17"/>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srgbClr val="000000">
                    <a:tint val="75000"/>
                  </a:srgbClr>
                </a:solidFill>
                <a:effectLst/>
                <a:uLnTx/>
                <a:uFillTx/>
                <a:latin typeface="Arial" panose="020B0604020202020204"/>
                <a:ea typeface="+mn-ea"/>
                <a:cs typeface="Arial" panose="020B0604020202020204" pitchFamily="34" charset="0"/>
              </a:rPr>
              <a:t>Duus et al. (2026)</a:t>
            </a:r>
          </a:p>
        </p:txBody>
      </p:sp>
      <p:sp>
        <p:nvSpPr>
          <p:cNvPr id="9" name="TextBox 8">
            <a:extLst>
              <a:ext uri="{FF2B5EF4-FFF2-40B4-BE49-F238E27FC236}">
                <a16:creationId xmlns:a16="http://schemas.microsoft.com/office/drawing/2014/main" id="{37D369A6-E828-E567-419B-D679BB7801C5}"/>
              </a:ext>
            </a:extLst>
          </p:cNvPr>
          <p:cNvSpPr txBox="1"/>
          <p:nvPr/>
        </p:nvSpPr>
        <p:spPr>
          <a:xfrm>
            <a:off x="2222499" y="6017444"/>
            <a:ext cx="287020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balanced accuracy 85.5%</a:t>
            </a:r>
          </a:p>
        </p:txBody>
      </p:sp>
      <p:sp>
        <p:nvSpPr>
          <p:cNvPr id="10" name="TextBox 9">
            <a:extLst>
              <a:ext uri="{FF2B5EF4-FFF2-40B4-BE49-F238E27FC236}">
                <a16:creationId xmlns:a16="http://schemas.microsoft.com/office/drawing/2014/main" id="{49A995A3-1DD3-A405-376B-D0E785ACF89C}"/>
              </a:ext>
            </a:extLst>
          </p:cNvPr>
          <p:cNvSpPr txBox="1"/>
          <p:nvPr/>
        </p:nvSpPr>
        <p:spPr>
          <a:xfrm>
            <a:off x="7480299" y="6030144"/>
            <a:ext cx="287020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balanced accuracy 87.6% </a:t>
            </a:r>
          </a:p>
        </p:txBody>
      </p:sp>
    </p:spTree>
    <p:extLst>
      <p:ext uri="{BB962C8B-B14F-4D97-AF65-F5344CB8AC3E}">
        <p14:creationId xmlns:p14="http://schemas.microsoft.com/office/powerpoint/2010/main" val="34101313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16">
      <a:dk1>
        <a:srgbClr val="000000"/>
      </a:dk1>
      <a:lt1>
        <a:srgbClr val="FFFFFF"/>
      </a:lt1>
      <a:dk2>
        <a:srgbClr val="574512"/>
      </a:dk2>
      <a:lt2>
        <a:srgbClr val="6C3C0D"/>
      </a:lt2>
      <a:accent1>
        <a:srgbClr val="DDDDDD"/>
      </a:accent1>
      <a:accent2>
        <a:srgbClr val="616A78"/>
      </a:accent2>
      <a:accent3>
        <a:srgbClr val="B18A2C"/>
      </a:accent3>
      <a:accent4>
        <a:srgbClr val="D87C1B"/>
      </a:accent4>
      <a:accent5>
        <a:srgbClr val="2E515E"/>
      </a:accent5>
      <a:accent6>
        <a:srgbClr val="1D7CB8"/>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sertion-Evidence-Template_Win32_CP_v19.potx" id="{F7F7AC7C-B7AB-44FD-AC83-76356AEA967F}" vid="{C271DA4D-3F28-4C4F-A66E-BDB8F32B9A4D}"/>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3EADA034-8B76-40DD-BB15-5D338DA71F5E}">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6584EA2-3964-4AFD-9FE8-84F594B4CF5E}">
  <we:reference id="wa200005669" version="2.0.0.0" store="en-US" storeType="OMEX"/>
  <we:alternateReferences>
    <we:reference id="WA200005669" version="2.0.0.0" store="" storeType="OMEX"/>
  </we:alternateReferences>
  <we:properties/>
  <we:bindings/>
  <we:snapshot xmlns:r="http://schemas.openxmlformats.org/officeDocument/2006/relationships"/>
</we:webextension>
</file>

<file path=docMetadata/LabelInfo.xml><?xml version="1.0" encoding="utf-8"?>
<clbl:labelList xmlns:clbl="http://schemas.microsoft.com/office/2020/mipLabelMetadata">
  <clbl:label id="{f7a5a4ef-4ffa-4c80-bfb3-c12e28872099}" enabled="0" method="" siteId="{f7a5a4ef-4ffa-4c80-bfb3-c12e28872099}" removed="1"/>
</clbl:labelList>
</file>

<file path=docProps/app.xml><?xml version="1.0" encoding="utf-8"?>
<Properties xmlns="http://schemas.openxmlformats.org/officeDocument/2006/extended-properties" xmlns:vt="http://schemas.openxmlformats.org/officeDocument/2006/docPropsVTypes">
  <TotalTime>0</TotalTime>
  <Words>4894</Words>
  <Application>Microsoft Office PowerPoint</Application>
  <PresentationFormat>Widescreen</PresentationFormat>
  <Paragraphs>480</Paragraphs>
  <Slides>55</Slides>
  <Notes>29</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55</vt:i4>
      </vt:variant>
    </vt:vector>
  </HeadingPairs>
  <TitlesOfParts>
    <vt:vector size="73" baseType="lpstr">
      <vt:lpstr>SimSun</vt:lpstr>
      <vt:lpstr>Aptos</vt:lpstr>
      <vt:lpstr>Aptos Display</vt:lpstr>
      <vt:lpstr>Arial</vt:lpstr>
      <vt:lpstr>Calibri</vt:lpstr>
      <vt:lpstr>Calibri </vt:lpstr>
      <vt:lpstr>Calibri Light</vt:lpstr>
      <vt:lpstr>CIDFont+F4</vt:lpstr>
      <vt:lpstr>Funnel Sans</vt:lpstr>
      <vt:lpstr>Mona Sans Semi Bold</vt:lpstr>
      <vt:lpstr>Montserrat</vt:lpstr>
      <vt:lpstr>Univers 57 Condensed</vt:lpstr>
      <vt:lpstr>Verdana</vt:lpstr>
      <vt:lpstr>Wingdings</vt:lpstr>
      <vt:lpstr>Office Theme</vt:lpstr>
      <vt:lpstr>2_Office Theme</vt:lpstr>
      <vt:lpstr>1_Office Theme</vt:lpstr>
      <vt:lpstr>3_Office Theme</vt:lpstr>
      <vt:lpstr>PowerPoint Presentation</vt:lpstr>
      <vt:lpstr>PowerPoint Presentation</vt:lpstr>
      <vt:lpstr>PowerPoint Presentation</vt:lpstr>
      <vt:lpstr>PowerPoint Presentation</vt:lpstr>
      <vt:lpstr>Projecting red tides online by an Earth system model (ESM) has potential, yet now it is only plausible offline using ESM outputs </vt:lpstr>
      <vt:lpstr>A high resolution-ESM can reproduce regional phenomena like Loop Current, a warm ocean current that drives red tides  </vt:lpstr>
      <vt:lpstr>A high resolution-ESM can reproduce regional phenomena like Loop Current, a warm ocean current that drives red tides  </vt:lpstr>
      <vt:lpstr>Loop Current is just on main driver among other physical and environmental drivers </vt:lpstr>
      <vt:lpstr>Random Forest classifier trained on weekly data (1993-2018, tested on independent years (2019-2024) shows high accuracy </vt:lpstr>
      <vt:lpstr>The model reliably separates bloom and non-bloom weeks and identifies a practical alert threshold</vt:lpstr>
      <vt:lpstr>Red tide risk increases nonlinearly and not simply under the highest nutrients</vt:lpstr>
      <vt:lpstr>Red tide risk reflects nutrient combinations, not a single nutrient acting alone</vt:lpstr>
      <vt:lpstr>Why accuracy alone is not enough? Early warning needs confidence not just a bloom or no-bloom label</vt:lpstr>
      <vt:lpstr>The hybrid model performs similarly to LSTM but adds uncertainty information</vt:lpstr>
      <vt:lpstr>Uncertainty rises during bloom transitions: Onset and decay</vt:lpstr>
      <vt:lpstr>The model shows a useful one-week early signal, but persistence means timing should be interpreted cautiously</vt:lpstr>
      <vt:lpstr>PowerPoint Presentation</vt:lpstr>
      <vt:lpstr>Spatiotemporal deep learning as a screening tool, not a definitive bloom predictor</vt:lpstr>
      <vt:lpstr>Managed freshwater releases create delayed, spatially distributed bloom risk</vt:lpstr>
      <vt:lpstr>A spatially blind model misses the estuary so ConvLSTM treats it like a moving water-quality movie</vt:lpstr>
      <vt:lpstr>ConvLSTM can screen for elevated bloom risk, but it is not precise enough to act alone.</vt:lpstr>
      <vt:lpstr>PowerPoint Presentation</vt:lpstr>
      <vt:lpstr>Nature-based Infrastructure for Enhancing Climate Resiliency of Groundwater Resources in South Florida</vt:lpstr>
      <vt:lpstr>Project assesses climate change impacts and mitigation measures using numerical models </vt:lpstr>
      <vt:lpstr>Model Inputs include climate projections with baseline and future temporal coverage</vt:lpstr>
      <vt:lpstr>Model outputs are critical for diverse stakeholders at South Florida </vt:lpstr>
      <vt:lpstr>LLM for open environmental data</vt:lpstr>
      <vt:lpstr>SWFL Water Resources Conference</vt:lpstr>
      <vt:lpstr>Motivation</vt:lpstr>
      <vt:lpstr>Exploring LLMs as Epistemic Mediators of Data</vt:lpstr>
      <vt:lpstr>PowerPoint Presentation</vt:lpstr>
      <vt:lpstr>AI Agents: a Collection of Interfaces for an LLM </vt:lpstr>
      <vt:lpstr>We propose a four-layer framework for a general science agent:  </vt:lpstr>
      <vt:lpstr>Let's Test the Framework by Implementing an AI Agent to Communicate Regional Water Data.</vt:lpstr>
      <vt:lpstr>Access Layer</vt:lpstr>
      <vt:lpstr>What Does our Data Look Like?</vt:lpstr>
      <vt:lpstr>Our GIS Tool Suite</vt:lpstr>
      <vt:lpstr>Spatial Temporal Select</vt:lpstr>
      <vt:lpstr>Reduce Dimension</vt:lpstr>
      <vt:lpstr>Filter by Value</vt:lpstr>
      <vt:lpstr>Resample Time Series</vt:lpstr>
      <vt:lpstr>Geocoding</vt:lpstr>
      <vt:lpstr>Understanding Layer</vt:lpstr>
      <vt:lpstr>RAG Tool</vt:lpstr>
      <vt:lpstr>RAG Pipeline</vt:lpstr>
      <vt:lpstr>Inspect Selection</vt:lpstr>
      <vt:lpstr>Translation Layer</vt:lpstr>
      <vt:lpstr>GUI</vt:lpstr>
      <vt:lpstr>Governance Layer</vt:lpstr>
      <vt:lpstr>Human on the Loop</vt:lpstr>
      <vt:lpstr>PowerPoint Presentation</vt:lpstr>
      <vt:lpstr>PowerPoint Presentation</vt:lpstr>
      <vt:lpstr>Challenges + Next Steps</vt:lpstr>
      <vt:lpstr>Q&amp;A + Demonstration</vt:lpstr>
      <vt:lpstr>Thank You Questions?</vt:lpstr>
    </vt:vector>
  </TitlesOfParts>
  <Company>Florida Gulf Coast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Gebremedhin, Mewcha Amha</dc:creator>
  <cp:lastModifiedBy>Gebremedhin, Mewcha Amha</cp:lastModifiedBy>
  <cp:revision>2</cp:revision>
  <dcterms:created xsi:type="dcterms:W3CDTF">2024-10-15T00:49:15Z</dcterms:created>
  <dcterms:modified xsi:type="dcterms:W3CDTF">2026-08-29T03:20:02Z</dcterms:modified>
</cp:coreProperties>
</file>